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69"/>
  </p:notesMasterIdLst>
  <p:sldIdLst>
    <p:sldId id="256" r:id="rId2"/>
    <p:sldId id="257" r:id="rId3"/>
    <p:sldId id="394" r:id="rId4"/>
    <p:sldId id="426" r:id="rId5"/>
    <p:sldId id="441" r:id="rId6"/>
    <p:sldId id="442" r:id="rId7"/>
    <p:sldId id="259" r:id="rId8"/>
    <p:sldId id="423" r:id="rId9"/>
    <p:sldId id="405" r:id="rId10"/>
    <p:sldId id="428" r:id="rId11"/>
    <p:sldId id="427" r:id="rId12"/>
    <p:sldId id="429" r:id="rId13"/>
    <p:sldId id="400" r:id="rId14"/>
    <p:sldId id="395" r:id="rId15"/>
    <p:sldId id="434" r:id="rId16"/>
    <p:sldId id="265" r:id="rId17"/>
    <p:sldId id="266" r:id="rId18"/>
    <p:sldId id="267" r:id="rId19"/>
    <p:sldId id="268" r:id="rId20"/>
    <p:sldId id="263" r:id="rId21"/>
    <p:sldId id="435" r:id="rId22"/>
    <p:sldId id="371" r:id="rId23"/>
    <p:sldId id="283" r:id="rId24"/>
    <p:sldId id="284" r:id="rId25"/>
    <p:sldId id="285" r:id="rId26"/>
    <p:sldId id="269" r:id="rId27"/>
    <p:sldId id="270" r:id="rId28"/>
    <p:sldId id="438" r:id="rId29"/>
    <p:sldId id="272" r:id="rId30"/>
    <p:sldId id="273" r:id="rId31"/>
    <p:sldId id="274" r:id="rId32"/>
    <p:sldId id="439" r:id="rId33"/>
    <p:sldId id="312" r:id="rId34"/>
    <p:sldId id="431" r:id="rId35"/>
    <p:sldId id="314" r:id="rId36"/>
    <p:sldId id="415" r:id="rId37"/>
    <p:sldId id="433" r:id="rId38"/>
    <p:sldId id="436" r:id="rId39"/>
    <p:sldId id="437" r:id="rId40"/>
    <p:sldId id="318" r:id="rId41"/>
    <p:sldId id="417" r:id="rId42"/>
    <p:sldId id="320" r:id="rId43"/>
    <p:sldId id="418" r:id="rId44"/>
    <p:sldId id="420" r:id="rId45"/>
    <p:sldId id="430" r:id="rId46"/>
    <p:sldId id="325" r:id="rId47"/>
    <p:sldId id="396" r:id="rId48"/>
    <p:sldId id="332" r:id="rId49"/>
    <p:sldId id="334" r:id="rId50"/>
    <p:sldId id="335" r:id="rId51"/>
    <p:sldId id="336" r:id="rId52"/>
    <p:sldId id="337" r:id="rId53"/>
    <p:sldId id="413" r:id="rId54"/>
    <p:sldId id="340" r:id="rId55"/>
    <p:sldId id="341" r:id="rId56"/>
    <p:sldId id="342" r:id="rId57"/>
    <p:sldId id="412" r:id="rId58"/>
    <p:sldId id="343" r:id="rId59"/>
    <p:sldId id="344" r:id="rId60"/>
    <p:sldId id="345" r:id="rId61"/>
    <p:sldId id="432" r:id="rId62"/>
    <p:sldId id="347" r:id="rId63"/>
    <p:sldId id="348" r:id="rId64"/>
    <p:sldId id="349" r:id="rId65"/>
    <p:sldId id="350" r:id="rId66"/>
    <p:sldId id="424" r:id="rId67"/>
    <p:sldId id="397"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3399FF"/>
    <a:srgbClr val="990000"/>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3" autoAdjust="0"/>
    <p:restoredTop sz="91892" autoAdjust="0"/>
  </p:normalViewPr>
  <p:slideViewPr>
    <p:cSldViewPr snapToObjects="1">
      <p:cViewPr varScale="1">
        <p:scale>
          <a:sx n="61" d="100"/>
          <a:sy n="61" d="100"/>
        </p:scale>
        <p:origin x="1420" y="56"/>
      </p:cViewPr>
      <p:guideLst>
        <p:guide orient="horz" pos="2160"/>
        <p:guide pos="2880"/>
      </p:guideLst>
    </p:cSldViewPr>
  </p:slideViewPr>
  <p:outlineViewPr>
    <p:cViewPr>
      <p:scale>
        <a:sx n="33" d="100"/>
        <a:sy n="33" d="100"/>
      </p:scale>
      <p:origin x="0" y="67756"/>
    </p:cViewPr>
  </p:outlineViewPr>
  <p:notesTextViewPr>
    <p:cViewPr>
      <p:scale>
        <a:sx n="1" d="1"/>
        <a:sy n="1" d="1"/>
      </p:scale>
      <p:origin x="0" y="0"/>
    </p:cViewPr>
  </p:notesTextViewPr>
  <p:sorterViewPr>
    <p:cViewPr>
      <p:scale>
        <a:sx n="100" d="100"/>
        <a:sy n="100" d="100"/>
      </p:scale>
      <p:origin x="0" y="111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8750F-6343-4176-B392-2C2CE5C8BBEF}"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zh-TW" altLang="en-US"/>
        </a:p>
      </dgm:t>
    </dgm:pt>
    <dgm:pt modelId="{4B1C275E-5894-4ED1-A28B-906817A95712}">
      <dgm:prSet phldrT="[文字]"/>
      <dgm:spPr/>
      <dgm:t>
        <a:bodyPr/>
        <a:lstStyle/>
        <a:p>
          <a:pPr algn="l"/>
          <a:r>
            <a:rPr lang="zh-TW" altLang="en-US" dirty="0">
              <a:solidFill>
                <a:schemeClr val="tx1"/>
              </a:solidFill>
              <a:latin typeface="標楷體" panose="03000509000000000000" pitchFamily="65" charset="-120"/>
              <a:ea typeface="標楷體" panose="03000509000000000000" pitchFamily="65" charset="-120"/>
            </a:rPr>
            <a:t>西藥管理</a:t>
          </a:r>
        </a:p>
      </dgm:t>
    </dgm:pt>
    <dgm:pt modelId="{5DFAB4EF-3FDB-4670-969B-B4558BD5CF55}" type="parTrans" cxnId="{36D99EA6-BDC1-41B0-B3CF-8A0CF8ADE0EE}">
      <dgm:prSet/>
      <dgm:spPr/>
      <dgm:t>
        <a:bodyPr/>
        <a:lstStyle/>
        <a:p>
          <a:endParaRPr lang="zh-TW" altLang="en-US"/>
        </a:p>
      </dgm:t>
    </dgm:pt>
    <dgm:pt modelId="{306FBBCB-311D-4F35-9AC4-2B396E1BB1DB}" type="sibTrans" cxnId="{36D99EA6-BDC1-41B0-B3CF-8A0CF8ADE0EE}">
      <dgm:prSet/>
      <dgm:spPr/>
      <dgm:t>
        <a:bodyPr/>
        <a:lstStyle/>
        <a:p>
          <a:endParaRPr lang="zh-TW" altLang="en-US"/>
        </a:p>
      </dgm:t>
    </dgm:pt>
    <dgm:pt modelId="{04AF5199-4573-478C-9C5A-DBA91C448961}">
      <dgm:prSet phldrT="[文字]" custT="1"/>
      <dgm:spPr/>
      <dgm:t>
        <a:bodyPr/>
        <a:lstStyle/>
        <a:p>
          <a:r>
            <a:rPr lang="zh-TW" altLang="en-US" sz="2000" dirty="0">
              <a:latin typeface="標楷體" panose="03000509000000000000" pitchFamily="65" charset="-120"/>
              <a:ea typeface="標楷體" panose="03000509000000000000" pitchFamily="65" charset="-120"/>
            </a:rPr>
            <a:t>依據藥事法</a:t>
          </a:r>
          <a:endParaRPr lang="zh-TW" altLang="en-US" sz="2000" dirty="0"/>
        </a:p>
      </dgm:t>
    </dgm:pt>
    <dgm:pt modelId="{444D756E-2F50-4CC7-BC59-2508E8EE30D8}" type="parTrans" cxnId="{93845668-1B6D-4D94-8DCA-EE0C34E2863C}">
      <dgm:prSet/>
      <dgm:spPr/>
      <dgm:t>
        <a:bodyPr/>
        <a:lstStyle/>
        <a:p>
          <a:endParaRPr lang="zh-TW" altLang="en-US"/>
        </a:p>
      </dgm:t>
    </dgm:pt>
    <dgm:pt modelId="{95B60DFB-29D3-46F5-B120-112096037F7E}" type="sibTrans" cxnId="{93845668-1B6D-4D94-8DCA-EE0C34E2863C}">
      <dgm:prSet/>
      <dgm:spPr/>
      <dgm:t>
        <a:bodyPr/>
        <a:lstStyle/>
        <a:p>
          <a:endParaRPr lang="zh-TW" altLang="en-US"/>
        </a:p>
      </dgm:t>
    </dgm:pt>
    <dgm:pt modelId="{ED0F7B76-F09B-4DF5-BEC6-AE4D82FD4117}">
      <dgm:prSet phldrT="[文字]"/>
      <dgm:spPr/>
      <dgm:t>
        <a:bodyPr/>
        <a:lstStyle/>
        <a:p>
          <a:pPr algn="l"/>
          <a:r>
            <a:rPr lang="zh-TW" altLang="en-US" dirty="0">
              <a:solidFill>
                <a:schemeClr val="tx1"/>
              </a:solidFill>
              <a:latin typeface="標楷體" panose="03000509000000000000" pitchFamily="65" charset="-120"/>
              <a:ea typeface="標楷體" panose="03000509000000000000" pitchFamily="65" charset="-120"/>
            </a:rPr>
            <a:t>管制藥品管理</a:t>
          </a:r>
        </a:p>
      </dgm:t>
    </dgm:pt>
    <dgm:pt modelId="{C2152DFA-524F-4BA6-AF55-4E45B983D1FB}" type="parTrans" cxnId="{01ECB8C6-6DA2-4032-B08B-3FCD03EB9DCE}">
      <dgm:prSet/>
      <dgm:spPr/>
      <dgm:t>
        <a:bodyPr/>
        <a:lstStyle/>
        <a:p>
          <a:endParaRPr lang="zh-TW" altLang="en-US"/>
        </a:p>
      </dgm:t>
    </dgm:pt>
    <dgm:pt modelId="{EB80B534-9C7A-4EA4-8139-6C126EA8F98B}" type="sibTrans" cxnId="{01ECB8C6-6DA2-4032-B08B-3FCD03EB9DCE}">
      <dgm:prSet/>
      <dgm:spPr/>
      <dgm:t>
        <a:bodyPr/>
        <a:lstStyle/>
        <a:p>
          <a:endParaRPr lang="zh-TW" altLang="en-US"/>
        </a:p>
      </dgm:t>
    </dgm:pt>
    <dgm:pt modelId="{FF300F7E-1BAA-4578-BBC5-19BCA4F46751}">
      <dgm:prSet phldrT="[文字]" custT="1"/>
      <dgm:spPr/>
      <dgm:t>
        <a:bodyPr/>
        <a:lstStyle/>
        <a:p>
          <a:r>
            <a:rPr lang="zh-TW" altLang="en-US" sz="2000" dirty="0">
              <a:latin typeface="標楷體" panose="03000509000000000000" pitchFamily="65" charset="-120"/>
              <a:ea typeface="標楷體" panose="03000509000000000000" pitchFamily="65" charset="-120"/>
            </a:rPr>
            <a:t>依據管制藥品管理條例</a:t>
          </a:r>
          <a:endParaRPr lang="zh-TW" altLang="en-US" sz="2000" dirty="0"/>
        </a:p>
      </dgm:t>
    </dgm:pt>
    <dgm:pt modelId="{D9DB5D1A-830C-4620-9E39-4EA4987F32AD}" type="parTrans" cxnId="{E665DE19-0609-433C-85E9-45B505D14C71}">
      <dgm:prSet/>
      <dgm:spPr/>
      <dgm:t>
        <a:bodyPr/>
        <a:lstStyle/>
        <a:p>
          <a:endParaRPr lang="zh-TW" altLang="en-US"/>
        </a:p>
      </dgm:t>
    </dgm:pt>
    <dgm:pt modelId="{3C99BD09-0F99-4E07-AC33-3229222C6492}" type="sibTrans" cxnId="{E665DE19-0609-433C-85E9-45B505D14C71}">
      <dgm:prSet/>
      <dgm:spPr/>
      <dgm:t>
        <a:bodyPr/>
        <a:lstStyle/>
        <a:p>
          <a:endParaRPr lang="zh-TW" altLang="en-US"/>
        </a:p>
      </dgm:t>
    </dgm:pt>
    <dgm:pt modelId="{B3B0EEDD-C4E2-4C30-ACD7-689D400B8A79}">
      <dgm:prSet phldrT="[文字]"/>
      <dgm:spPr/>
      <dgm:t>
        <a:bodyPr/>
        <a:lstStyle/>
        <a:p>
          <a:pPr algn="l"/>
          <a:r>
            <a:rPr lang="zh-TW" altLang="en-US" dirty="0">
              <a:solidFill>
                <a:schemeClr val="tx1"/>
              </a:solidFill>
              <a:latin typeface="標楷體" panose="03000509000000000000" pitchFamily="65" charset="-120"/>
              <a:ea typeface="標楷體" panose="03000509000000000000" pitchFamily="65" charset="-120"/>
            </a:rPr>
            <a:t>中藥管理</a:t>
          </a:r>
        </a:p>
      </dgm:t>
    </dgm:pt>
    <dgm:pt modelId="{5E34B7E7-3B90-4606-8D42-C13EB6998D72}" type="parTrans" cxnId="{63269F4D-DB6A-47AD-BBC1-291641A1974B}">
      <dgm:prSet/>
      <dgm:spPr/>
      <dgm:t>
        <a:bodyPr/>
        <a:lstStyle/>
        <a:p>
          <a:endParaRPr lang="zh-TW" altLang="en-US"/>
        </a:p>
      </dgm:t>
    </dgm:pt>
    <dgm:pt modelId="{EA4FF775-2BC6-41B7-B123-CFB596349D98}" type="sibTrans" cxnId="{63269F4D-DB6A-47AD-BBC1-291641A1974B}">
      <dgm:prSet/>
      <dgm:spPr/>
      <dgm:t>
        <a:bodyPr/>
        <a:lstStyle/>
        <a:p>
          <a:endParaRPr lang="zh-TW" altLang="en-US"/>
        </a:p>
      </dgm:t>
    </dgm:pt>
    <dgm:pt modelId="{B13BA988-C86B-4DA6-B5FC-A970566D1698}">
      <dgm:prSet phldrT="[文字]" custT="1"/>
      <dgm:spPr/>
      <dgm:t>
        <a:bodyPr/>
        <a:lstStyle/>
        <a:p>
          <a:r>
            <a:rPr lang="zh-TW" altLang="en-US" sz="1800" dirty="0">
              <a:latin typeface="標楷體" panose="03000509000000000000" pitchFamily="65" charset="-120"/>
              <a:ea typeface="標楷體" panose="03000509000000000000" pitchFamily="65" charset="-120"/>
            </a:rPr>
            <a:t>依據</a:t>
          </a:r>
          <a:r>
            <a:rPr lang="zh-TW" altLang="en-US" sz="1800" dirty="0">
              <a:solidFill>
                <a:srgbClr val="FF0000"/>
              </a:solidFill>
              <a:latin typeface="標楷體" panose="03000509000000000000" pitchFamily="65" charset="-120"/>
              <a:ea typeface="標楷體" panose="03000509000000000000" pitchFamily="65" charset="-120"/>
            </a:rPr>
            <a:t>化粧品衛生安全管理法</a:t>
          </a:r>
          <a:endParaRPr lang="zh-TW" altLang="en-US" sz="1800" dirty="0">
            <a:solidFill>
              <a:srgbClr val="FF0000"/>
            </a:solidFill>
          </a:endParaRPr>
        </a:p>
      </dgm:t>
    </dgm:pt>
    <dgm:pt modelId="{4695D059-2E98-4EBB-9D4A-53320CE58EED}" type="parTrans" cxnId="{E92A3CEE-0F04-4EB8-86DE-D8DB1FC18474}">
      <dgm:prSet/>
      <dgm:spPr/>
      <dgm:t>
        <a:bodyPr/>
        <a:lstStyle/>
        <a:p>
          <a:endParaRPr lang="zh-TW" altLang="en-US"/>
        </a:p>
      </dgm:t>
    </dgm:pt>
    <dgm:pt modelId="{B3DB2EE6-D7F2-4D68-AE56-A9D456C9E13B}" type="sibTrans" cxnId="{E92A3CEE-0F04-4EB8-86DE-D8DB1FC18474}">
      <dgm:prSet/>
      <dgm:spPr/>
      <dgm:t>
        <a:bodyPr/>
        <a:lstStyle/>
        <a:p>
          <a:endParaRPr lang="zh-TW" altLang="en-US"/>
        </a:p>
      </dgm:t>
    </dgm:pt>
    <dgm:pt modelId="{A8690BF2-386E-44B8-8EEA-8A0B83C5D5A9}">
      <dgm:prSet phldrT="[文字]"/>
      <dgm:spPr/>
      <dgm:t>
        <a:bodyPr/>
        <a:lstStyle/>
        <a:p>
          <a:pPr algn="l"/>
          <a:r>
            <a:rPr lang="zh-TW" altLang="en-US" dirty="0">
              <a:solidFill>
                <a:schemeClr val="tx1"/>
              </a:solidFill>
              <a:latin typeface="標楷體" panose="03000509000000000000" pitchFamily="65" charset="-120"/>
              <a:ea typeface="標楷體" panose="03000509000000000000" pitchFamily="65" charset="-120"/>
            </a:rPr>
            <a:t>醫療器材管理</a:t>
          </a:r>
        </a:p>
      </dgm:t>
    </dgm:pt>
    <dgm:pt modelId="{46FE1CC7-1395-4C28-ADDA-CD1985F946FA}" type="parTrans" cxnId="{06E0697F-E081-469A-A11F-891B85D90247}">
      <dgm:prSet/>
      <dgm:spPr/>
      <dgm:t>
        <a:bodyPr/>
        <a:lstStyle/>
        <a:p>
          <a:endParaRPr lang="zh-TW" altLang="en-US"/>
        </a:p>
      </dgm:t>
    </dgm:pt>
    <dgm:pt modelId="{0387A027-EF65-413C-8F42-2A5C87DB3CA6}" type="sibTrans" cxnId="{06E0697F-E081-469A-A11F-891B85D90247}">
      <dgm:prSet/>
      <dgm:spPr/>
      <dgm:t>
        <a:bodyPr/>
        <a:lstStyle/>
        <a:p>
          <a:endParaRPr lang="zh-TW" altLang="en-US"/>
        </a:p>
      </dgm:t>
    </dgm:pt>
    <dgm:pt modelId="{7D9F256B-7D62-4811-AC09-8FB697383106}">
      <dgm:prSet phldrT="[文字]" custT="1"/>
      <dgm:spPr/>
      <dgm:t>
        <a:bodyPr/>
        <a:lstStyle/>
        <a:p>
          <a:r>
            <a:rPr lang="zh-TW" altLang="en-US" sz="2000" dirty="0">
              <a:latin typeface="標楷體" panose="03000509000000000000" pitchFamily="65" charset="-120"/>
              <a:ea typeface="標楷體" panose="03000509000000000000" pitchFamily="65" charset="-120"/>
            </a:rPr>
            <a:t>依據</a:t>
          </a:r>
          <a:r>
            <a:rPr lang="zh-TW" altLang="en-US" sz="2000" dirty="0">
              <a:solidFill>
                <a:srgbClr val="FF0000"/>
              </a:solidFill>
              <a:latin typeface="標楷體" panose="03000509000000000000" pitchFamily="65" charset="-120"/>
              <a:ea typeface="標楷體" panose="03000509000000000000" pitchFamily="65" charset="-120"/>
            </a:rPr>
            <a:t>醫療器材管理法</a:t>
          </a:r>
          <a:endParaRPr lang="zh-TW" altLang="en-US" sz="2000" dirty="0">
            <a:solidFill>
              <a:srgbClr val="FF0000"/>
            </a:solidFill>
          </a:endParaRPr>
        </a:p>
      </dgm:t>
    </dgm:pt>
    <dgm:pt modelId="{5E720F9E-3EEE-4555-8E4C-7B52E504F912}" type="parTrans" cxnId="{2B44BDE6-AD8A-4A8E-9CB8-128CE00E318F}">
      <dgm:prSet/>
      <dgm:spPr/>
      <dgm:t>
        <a:bodyPr/>
        <a:lstStyle/>
        <a:p>
          <a:endParaRPr lang="zh-TW" altLang="en-US"/>
        </a:p>
      </dgm:t>
    </dgm:pt>
    <dgm:pt modelId="{9AF940FE-3CEE-4392-8A25-8F3A71D2B165}" type="sibTrans" cxnId="{2B44BDE6-AD8A-4A8E-9CB8-128CE00E318F}">
      <dgm:prSet/>
      <dgm:spPr/>
      <dgm:t>
        <a:bodyPr/>
        <a:lstStyle/>
        <a:p>
          <a:endParaRPr lang="zh-TW" altLang="en-US"/>
        </a:p>
      </dgm:t>
    </dgm:pt>
    <dgm:pt modelId="{2F212741-5437-4BE3-80DE-BF1EB0302622}">
      <dgm:prSet phldrT="[文字]"/>
      <dgm:spPr/>
      <dgm:t>
        <a:bodyPr/>
        <a:lstStyle/>
        <a:p>
          <a:pPr algn="l"/>
          <a:r>
            <a:rPr lang="zh-TW" altLang="en-US" dirty="0">
              <a:solidFill>
                <a:schemeClr val="tx1"/>
              </a:solidFill>
              <a:latin typeface="標楷體" panose="03000509000000000000" pitchFamily="65" charset="-120"/>
              <a:ea typeface="標楷體" panose="03000509000000000000" pitchFamily="65" charset="-120"/>
            </a:rPr>
            <a:t>化粧品管理</a:t>
          </a:r>
        </a:p>
      </dgm:t>
    </dgm:pt>
    <dgm:pt modelId="{AC85A3E5-0F9D-4594-8D54-CD23532D60E1}" type="parTrans" cxnId="{8A5926D3-19D8-4FBA-8D2B-446CAE3BC0B9}">
      <dgm:prSet/>
      <dgm:spPr/>
      <dgm:t>
        <a:bodyPr/>
        <a:lstStyle/>
        <a:p>
          <a:endParaRPr lang="zh-TW" altLang="en-US"/>
        </a:p>
      </dgm:t>
    </dgm:pt>
    <dgm:pt modelId="{CCD56EFD-68CE-4EF0-9DEF-29E15A48057A}" type="sibTrans" cxnId="{8A5926D3-19D8-4FBA-8D2B-446CAE3BC0B9}">
      <dgm:prSet/>
      <dgm:spPr/>
      <dgm:t>
        <a:bodyPr/>
        <a:lstStyle/>
        <a:p>
          <a:endParaRPr lang="zh-TW" altLang="en-US"/>
        </a:p>
      </dgm:t>
    </dgm:pt>
    <dgm:pt modelId="{BF0A37B4-F7A1-45EB-A5A7-A150D315B816}">
      <dgm:prSet phldrT="[文字]" custT="1"/>
      <dgm:spPr/>
      <dgm:t>
        <a:bodyPr/>
        <a:lstStyle/>
        <a:p>
          <a:endParaRPr lang="zh-TW" altLang="en-US" sz="1400" dirty="0"/>
        </a:p>
      </dgm:t>
    </dgm:pt>
    <dgm:pt modelId="{34FAECCD-0700-499E-A871-6D27661115D0}" type="parTrans" cxnId="{F24EFAC9-637E-4918-88FA-50E7721C1786}">
      <dgm:prSet/>
      <dgm:spPr/>
      <dgm:t>
        <a:bodyPr/>
        <a:lstStyle/>
        <a:p>
          <a:endParaRPr lang="zh-TW" altLang="en-US"/>
        </a:p>
      </dgm:t>
    </dgm:pt>
    <dgm:pt modelId="{F2EC990E-C62E-4740-BCCD-C35984F12666}" type="sibTrans" cxnId="{F24EFAC9-637E-4918-88FA-50E7721C1786}">
      <dgm:prSet/>
      <dgm:spPr/>
      <dgm:t>
        <a:bodyPr/>
        <a:lstStyle/>
        <a:p>
          <a:endParaRPr lang="zh-TW" altLang="en-US"/>
        </a:p>
      </dgm:t>
    </dgm:pt>
    <dgm:pt modelId="{B54C80A1-4F53-4F50-B02D-8AFBC9E81E12}">
      <dgm:prSet custT="1"/>
      <dgm:spPr/>
      <dgm:t>
        <a:bodyPr/>
        <a:lstStyle/>
        <a:p>
          <a:r>
            <a:rPr lang="zh-TW" altLang="en-US" sz="2000" dirty="0">
              <a:latin typeface="標楷體" panose="03000509000000000000" pitchFamily="65" charset="-120"/>
              <a:ea typeface="標楷體" panose="03000509000000000000" pitchFamily="65" charset="-120"/>
            </a:rPr>
            <a:t>依據管制藥品管理條例施行細則</a:t>
          </a:r>
        </a:p>
      </dgm:t>
    </dgm:pt>
    <dgm:pt modelId="{668D9746-BDE4-424C-9F7F-465D737F2473}" type="parTrans" cxnId="{554E0A6D-5ED4-4CF4-BC57-C804AE2A95EC}">
      <dgm:prSet/>
      <dgm:spPr/>
      <dgm:t>
        <a:bodyPr/>
        <a:lstStyle/>
        <a:p>
          <a:endParaRPr lang="zh-TW" altLang="en-US"/>
        </a:p>
      </dgm:t>
    </dgm:pt>
    <dgm:pt modelId="{FB6A2528-6447-4862-973C-27EF57848D1E}" type="sibTrans" cxnId="{554E0A6D-5ED4-4CF4-BC57-C804AE2A95EC}">
      <dgm:prSet/>
      <dgm:spPr/>
      <dgm:t>
        <a:bodyPr/>
        <a:lstStyle/>
        <a:p>
          <a:endParaRPr lang="zh-TW" altLang="en-US"/>
        </a:p>
      </dgm:t>
    </dgm:pt>
    <dgm:pt modelId="{0C3AC829-50E7-402C-B456-C5F94C1D9A16}">
      <dgm:prSet phldrT="[文字]" custT="1"/>
      <dgm:spPr/>
      <dgm:t>
        <a:bodyPr/>
        <a:lstStyle/>
        <a:p>
          <a:endParaRPr lang="zh-TW" altLang="en-US" sz="1400" dirty="0"/>
        </a:p>
      </dgm:t>
    </dgm:pt>
    <dgm:pt modelId="{8BC9605E-DD9C-42C6-A015-901D39D78D82}" type="parTrans" cxnId="{E8ED91DC-8697-4370-8A45-DB0441572AE8}">
      <dgm:prSet/>
      <dgm:spPr/>
      <dgm:t>
        <a:bodyPr/>
        <a:lstStyle/>
        <a:p>
          <a:endParaRPr lang="zh-TW" altLang="en-US"/>
        </a:p>
      </dgm:t>
    </dgm:pt>
    <dgm:pt modelId="{615AB61E-9520-4B17-88FB-2EC65BCE3C77}" type="sibTrans" cxnId="{E8ED91DC-8697-4370-8A45-DB0441572AE8}">
      <dgm:prSet/>
      <dgm:spPr/>
      <dgm:t>
        <a:bodyPr/>
        <a:lstStyle/>
        <a:p>
          <a:endParaRPr lang="zh-TW" altLang="en-US"/>
        </a:p>
      </dgm:t>
    </dgm:pt>
    <dgm:pt modelId="{FD7E67D9-F862-45B5-845A-A718C1021652}">
      <dgm:prSet phldrT="[文字]" custT="1"/>
      <dgm:spPr/>
      <dgm:t>
        <a:bodyPr/>
        <a:lstStyle/>
        <a:p>
          <a:r>
            <a:rPr lang="zh-TW" altLang="en-US" sz="2000" dirty="0">
              <a:latin typeface="標楷體" panose="03000509000000000000" pitchFamily="65" charset="-120"/>
              <a:ea typeface="標楷體" panose="03000509000000000000" pitchFamily="65" charset="-120"/>
            </a:rPr>
            <a:t>依據藥事法施行細則</a:t>
          </a:r>
        </a:p>
      </dgm:t>
    </dgm:pt>
    <dgm:pt modelId="{20B9700A-DEF5-4D8F-82C5-E86D7B5D1B24}" type="parTrans" cxnId="{CDE44867-059E-43EC-AF83-0CFB536B35FD}">
      <dgm:prSet/>
      <dgm:spPr/>
      <dgm:t>
        <a:bodyPr/>
        <a:lstStyle/>
        <a:p>
          <a:endParaRPr lang="zh-TW" altLang="en-US"/>
        </a:p>
      </dgm:t>
    </dgm:pt>
    <dgm:pt modelId="{8108367F-EDFF-4793-B298-A60C44ABEF77}" type="sibTrans" cxnId="{CDE44867-059E-43EC-AF83-0CFB536B35FD}">
      <dgm:prSet/>
      <dgm:spPr/>
      <dgm:t>
        <a:bodyPr/>
        <a:lstStyle/>
        <a:p>
          <a:endParaRPr lang="zh-TW" altLang="en-US"/>
        </a:p>
      </dgm:t>
    </dgm:pt>
    <dgm:pt modelId="{7F3382E7-03E1-4FDA-A058-7180809B4E6F}">
      <dgm:prSet phldrT="[文字]" custT="1"/>
      <dgm:spPr/>
      <dgm:t>
        <a:bodyPr/>
        <a:lstStyle/>
        <a:p>
          <a:r>
            <a:rPr lang="zh-TW" altLang="en-US" sz="2000" dirty="0">
              <a:latin typeface="標楷體" panose="03000509000000000000" pitchFamily="65" charset="-120"/>
              <a:ea typeface="標楷體" panose="03000509000000000000" pitchFamily="65" charset="-120"/>
            </a:rPr>
            <a:t>依據藥事法</a:t>
          </a:r>
          <a:endParaRPr lang="zh-TW" altLang="en-US" sz="2000" dirty="0"/>
        </a:p>
      </dgm:t>
    </dgm:pt>
    <dgm:pt modelId="{379EA0CA-93CE-49C9-ACB7-2DC18752B890}" type="parTrans" cxnId="{FAAE7620-A228-42C7-BCBF-BF07ACAECCE1}">
      <dgm:prSet/>
      <dgm:spPr/>
      <dgm:t>
        <a:bodyPr/>
        <a:lstStyle/>
        <a:p>
          <a:endParaRPr lang="zh-TW" altLang="en-US"/>
        </a:p>
      </dgm:t>
    </dgm:pt>
    <dgm:pt modelId="{63055964-6186-45D9-8FB0-B268DDEC6F99}" type="sibTrans" cxnId="{FAAE7620-A228-42C7-BCBF-BF07ACAECCE1}">
      <dgm:prSet/>
      <dgm:spPr/>
      <dgm:t>
        <a:bodyPr/>
        <a:lstStyle/>
        <a:p>
          <a:endParaRPr lang="zh-TW" altLang="en-US"/>
        </a:p>
      </dgm:t>
    </dgm:pt>
    <dgm:pt modelId="{0EA6FAC1-A3A5-48F2-AB7C-E656DB0D82E3}">
      <dgm:prSet custT="1"/>
      <dgm:spPr/>
      <dgm:t>
        <a:bodyPr/>
        <a:lstStyle/>
        <a:p>
          <a:r>
            <a:rPr lang="en-US" altLang="zh-TW" sz="2000" dirty="0">
              <a:solidFill>
                <a:srgbClr val="FF0000"/>
              </a:solidFill>
              <a:latin typeface="標楷體" panose="03000509000000000000" pitchFamily="65" charset="-120"/>
              <a:ea typeface="標楷體" panose="03000509000000000000" pitchFamily="65" charset="-120"/>
            </a:rPr>
            <a:t>109</a:t>
          </a:r>
          <a:r>
            <a:rPr lang="zh-TW" altLang="en-US" sz="2000" dirty="0">
              <a:solidFill>
                <a:srgbClr val="FF0000"/>
              </a:solidFill>
              <a:latin typeface="標楷體" panose="03000509000000000000" pitchFamily="65" charset="-120"/>
              <a:ea typeface="標楷體" panose="03000509000000000000" pitchFamily="65" charset="-120"/>
            </a:rPr>
            <a:t>年</a:t>
          </a:r>
          <a:r>
            <a:rPr lang="en-US" altLang="zh-TW" sz="2000" dirty="0">
              <a:solidFill>
                <a:srgbClr val="FF0000"/>
              </a:solidFill>
              <a:latin typeface="標楷體" panose="03000509000000000000" pitchFamily="65" charset="-120"/>
              <a:ea typeface="標楷體" panose="03000509000000000000" pitchFamily="65" charset="-120"/>
            </a:rPr>
            <a:t>1</a:t>
          </a:r>
          <a:r>
            <a:rPr lang="zh-TW" altLang="en-US" sz="2000" dirty="0">
              <a:solidFill>
                <a:srgbClr val="FF0000"/>
              </a:solidFill>
              <a:latin typeface="標楷體" panose="03000509000000000000" pitchFamily="65" charset="-120"/>
              <a:ea typeface="標楷體" panose="03000509000000000000" pitchFamily="65" charset="-120"/>
            </a:rPr>
            <a:t>月</a:t>
          </a:r>
          <a:r>
            <a:rPr lang="en-US" altLang="zh-TW" sz="2000" dirty="0">
              <a:solidFill>
                <a:srgbClr val="FF0000"/>
              </a:solidFill>
              <a:latin typeface="標楷體" panose="03000509000000000000" pitchFamily="65" charset="-120"/>
              <a:ea typeface="標楷體" panose="03000509000000000000" pitchFamily="65" charset="-120"/>
            </a:rPr>
            <a:t>1</a:t>
          </a:r>
          <a:r>
            <a:rPr lang="zh-TW" altLang="en-US" sz="2000" dirty="0">
              <a:solidFill>
                <a:srgbClr val="FF0000"/>
              </a:solidFill>
              <a:latin typeface="標楷體" panose="03000509000000000000" pitchFamily="65" charset="-120"/>
              <a:ea typeface="標楷體" panose="03000509000000000000" pitchFamily="65" charset="-120"/>
            </a:rPr>
            <a:t>日起實施中藥廠確效作業</a:t>
          </a:r>
          <a:endParaRPr lang="zh-TW" altLang="en-US" sz="2000" dirty="0">
            <a:solidFill>
              <a:srgbClr val="FF0000"/>
            </a:solidFill>
          </a:endParaRPr>
        </a:p>
      </dgm:t>
    </dgm:pt>
    <dgm:pt modelId="{A16029AC-BABA-4A48-9353-1CC4E05444D8}" type="parTrans" cxnId="{33E355F7-D35C-4CA6-BC82-599C90C0389A}">
      <dgm:prSet/>
      <dgm:spPr/>
      <dgm:t>
        <a:bodyPr/>
        <a:lstStyle/>
        <a:p>
          <a:endParaRPr lang="zh-TW" altLang="en-US"/>
        </a:p>
      </dgm:t>
    </dgm:pt>
    <dgm:pt modelId="{E9909E92-22FC-4416-9D70-B28164C09B53}" type="sibTrans" cxnId="{33E355F7-D35C-4CA6-BC82-599C90C0389A}">
      <dgm:prSet/>
      <dgm:spPr/>
      <dgm:t>
        <a:bodyPr/>
        <a:lstStyle/>
        <a:p>
          <a:endParaRPr lang="zh-TW" altLang="en-US"/>
        </a:p>
      </dgm:t>
    </dgm:pt>
    <dgm:pt modelId="{F9CD6349-6CB0-415C-BA8F-AEE95615BDDD}">
      <dgm:prSet phldrT="[文字]" custT="1"/>
      <dgm:spPr/>
      <dgm:t>
        <a:bodyPr/>
        <a:lstStyle/>
        <a:p>
          <a:r>
            <a:rPr lang="en-US" altLang="zh-TW" sz="2000" dirty="0">
              <a:solidFill>
                <a:srgbClr val="FF0000"/>
              </a:solidFill>
              <a:latin typeface="標楷體" panose="03000509000000000000" pitchFamily="65" charset="-120"/>
              <a:ea typeface="標楷體" panose="03000509000000000000" pitchFamily="65" charset="-120"/>
            </a:rPr>
            <a:t>110</a:t>
          </a:r>
          <a:r>
            <a:rPr lang="zh-TW" altLang="en-US" sz="2000" dirty="0">
              <a:solidFill>
                <a:srgbClr val="FF0000"/>
              </a:solidFill>
              <a:latin typeface="標楷體" panose="03000509000000000000" pitchFamily="65" charset="-120"/>
              <a:ea typeface="標楷體" panose="03000509000000000000" pitchFamily="65" charset="-120"/>
            </a:rPr>
            <a:t>年</a:t>
          </a:r>
          <a:r>
            <a:rPr lang="en-US" altLang="zh-TW" sz="2000" dirty="0">
              <a:solidFill>
                <a:srgbClr val="FF0000"/>
              </a:solidFill>
              <a:latin typeface="標楷體" panose="03000509000000000000" pitchFamily="65" charset="-120"/>
              <a:ea typeface="標楷體" panose="03000509000000000000" pitchFamily="65" charset="-120"/>
            </a:rPr>
            <a:t>5</a:t>
          </a:r>
          <a:r>
            <a:rPr lang="zh-TW" altLang="en-US" sz="2000" dirty="0">
              <a:solidFill>
                <a:srgbClr val="FF0000"/>
              </a:solidFill>
              <a:latin typeface="標楷體" panose="03000509000000000000" pitchFamily="65" charset="-120"/>
              <a:ea typeface="標楷體" panose="03000509000000000000" pitchFamily="65" charset="-120"/>
            </a:rPr>
            <a:t>月</a:t>
          </a:r>
          <a:r>
            <a:rPr lang="en-US" altLang="zh-TW" sz="2000" dirty="0">
              <a:solidFill>
                <a:srgbClr val="FF0000"/>
              </a:solidFill>
              <a:latin typeface="標楷體" panose="03000509000000000000" pitchFamily="65" charset="-120"/>
              <a:ea typeface="標楷體" panose="03000509000000000000" pitchFamily="65" charset="-120"/>
            </a:rPr>
            <a:t>1</a:t>
          </a:r>
          <a:r>
            <a:rPr lang="zh-TW" altLang="en-US" sz="2000" dirty="0">
              <a:solidFill>
                <a:srgbClr val="FF0000"/>
              </a:solidFill>
              <a:latin typeface="標楷體" panose="03000509000000000000" pitchFamily="65" charset="-120"/>
              <a:ea typeface="標楷體" panose="03000509000000000000" pitchFamily="65" charset="-120"/>
            </a:rPr>
            <a:t>日起實施</a:t>
          </a:r>
        </a:p>
      </dgm:t>
    </dgm:pt>
    <dgm:pt modelId="{964E35BF-0056-4C97-83E9-8FD7AF875CF9}" type="parTrans" cxnId="{8FBB6DDF-80E9-444A-8E8B-2B98732E40B5}">
      <dgm:prSet/>
      <dgm:spPr/>
      <dgm:t>
        <a:bodyPr/>
        <a:lstStyle/>
        <a:p>
          <a:endParaRPr lang="zh-TW" altLang="en-US"/>
        </a:p>
      </dgm:t>
    </dgm:pt>
    <dgm:pt modelId="{F0CE6BC7-EE4C-44DE-A6AF-8D5BF8EBF570}" type="sibTrans" cxnId="{8FBB6DDF-80E9-444A-8E8B-2B98732E40B5}">
      <dgm:prSet/>
      <dgm:spPr/>
      <dgm:t>
        <a:bodyPr/>
        <a:lstStyle/>
        <a:p>
          <a:endParaRPr lang="zh-TW" altLang="en-US"/>
        </a:p>
      </dgm:t>
    </dgm:pt>
    <dgm:pt modelId="{1786F4E3-014C-4EEC-9750-C664EA3F3BFE}">
      <dgm:prSet custT="1"/>
      <dgm:spPr/>
      <dgm:t>
        <a:bodyPr/>
        <a:lstStyle/>
        <a:p>
          <a:r>
            <a:rPr lang="en-US" altLang="zh-TW" sz="1800" dirty="0">
              <a:solidFill>
                <a:srgbClr val="FF0000"/>
              </a:solidFill>
              <a:latin typeface="標楷體" panose="03000509000000000000" pitchFamily="65" charset="-120"/>
              <a:ea typeface="標楷體" panose="03000509000000000000" pitchFamily="65" charset="-120"/>
            </a:rPr>
            <a:t>108</a:t>
          </a:r>
          <a:r>
            <a:rPr lang="zh-TW" altLang="en-US" sz="1800" dirty="0">
              <a:solidFill>
                <a:srgbClr val="FF0000"/>
              </a:solidFill>
              <a:latin typeface="標楷體" panose="03000509000000000000" pitchFamily="65" charset="-120"/>
              <a:ea typeface="標楷體" panose="03000509000000000000" pitchFamily="65" charset="-120"/>
            </a:rPr>
            <a:t>年</a:t>
          </a:r>
          <a:r>
            <a:rPr lang="en-US" altLang="zh-TW" sz="1800" dirty="0">
              <a:solidFill>
                <a:srgbClr val="FF0000"/>
              </a:solidFill>
              <a:latin typeface="標楷體" panose="03000509000000000000" pitchFamily="65" charset="-120"/>
              <a:ea typeface="標楷體" panose="03000509000000000000" pitchFamily="65" charset="-120"/>
            </a:rPr>
            <a:t>7</a:t>
          </a:r>
          <a:r>
            <a:rPr lang="zh-TW" altLang="en-US" sz="1800" dirty="0">
              <a:solidFill>
                <a:srgbClr val="FF0000"/>
              </a:solidFill>
              <a:latin typeface="標楷體" panose="03000509000000000000" pitchFamily="65" charset="-120"/>
              <a:ea typeface="標楷體" panose="03000509000000000000" pitchFamily="65" charset="-120"/>
            </a:rPr>
            <a:t>月</a:t>
          </a:r>
          <a:r>
            <a:rPr lang="en-US" altLang="zh-TW" sz="1800" dirty="0">
              <a:solidFill>
                <a:srgbClr val="FF0000"/>
              </a:solidFill>
              <a:latin typeface="標楷體" panose="03000509000000000000" pitchFamily="65" charset="-120"/>
              <a:ea typeface="標楷體" panose="03000509000000000000" pitchFamily="65" charset="-120"/>
            </a:rPr>
            <a:t>1</a:t>
          </a:r>
          <a:r>
            <a:rPr lang="zh-TW" altLang="en-US" sz="1800" dirty="0">
              <a:solidFill>
                <a:srgbClr val="FF0000"/>
              </a:solidFill>
              <a:latin typeface="標楷體" panose="03000509000000000000" pitchFamily="65" charset="-120"/>
              <a:ea typeface="標楷體" panose="03000509000000000000" pitchFamily="65" charset="-120"/>
            </a:rPr>
            <a:t>日起實施</a:t>
          </a:r>
        </a:p>
      </dgm:t>
    </dgm:pt>
    <dgm:pt modelId="{8E281839-2E35-4776-A887-A639B9DCE8FC}" type="sibTrans" cxnId="{F255FF7C-37A9-431B-BE23-723C2D24293A}">
      <dgm:prSet/>
      <dgm:spPr/>
      <dgm:t>
        <a:bodyPr/>
        <a:lstStyle/>
        <a:p>
          <a:endParaRPr lang="zh-TW" altLang="en-US"/>
        </a:p>
      </dgm:t>
    </dgm:pt>
    <dgm:pt modelId="{C46FECD8-5362-4766-8935-0C6B832FC5DF}" type="parTrans" cxnId="{F255FF7C-37A9-431B-BE23-723C2D24293A}">
      <dgm:prSet/>
      <dgm:spPr/>
      <dgm:t>
        <a:bodyPr/>
        <a:lstStyle/>
        <a:p>
          <a:endParaRPr lang="zh-TW" altLang="en-US"/>
        </a:p>
      </dgm:t>
    </dgm:pt>
    <dgm:pt modelId="{31534FEA-3BD6-4D36-8FC1-82B49C81D251}">
      <dgm:prSet custT="1"/>
      <dgm:spPr/>
      <dgm:t>
        <a:bodyPr/>
        <a:lstStyle/>
        <a:p>
          <a:r>
            <a:rPr lang="en-US" altLang="zh-TW" sz="1800" dirty="0">
              <a:solidFill>
                <a:srgbClr val="FF0000"/>
              </a:solidFill>
              <a:latin typeface="標楷體" panose="03000509000000000000" pitchFamily="65" charset="-120"/>
              <a:ea typeface="標楷體" panose="03000509000000000000" pitchFamily="65" charset="-120"/>
            </a:rPr>
            <a:t>110</a:t>
          </a:r>
          <a:r>
            <a:rPr lang="zh-TW" altLang="en-US" sz="1800" dirty="0">
              <a:solidFill>
                <a:srgbClr val="FF0000"/>
              </a:solidFill>
              <a:latin typeface="標楷體" panose="03000509000000000000" pitchFamily="65" charset="-120"/>
              <a:ea typeface="標楷體" panose="03000509000000000000" pitchFamily="65" charset="-120"/>
            </a:rPr>
            <a:t>年</a:t>
          </a:r>
          <a:r>
            <a:rPr lang="en-US" altLang="zh-TW" sz="1800" dirty="0">
              <a:solidFill>
                <a:srgbClr val="FF0000"/>
              </a:solidFill>
              <a:latin typeface="標楷體" panose="03000509000000000000" pitchFamily="65" charset="-120"/>
              <a:ea typeface="標楷體" panose="03000509000000000000" pitchFamily="65" charset="-120"/>
            </a:rPr>
            <a:t>7</a:t>
          </a:r>
          <a:r>
            <a:rPr lang="zh-TW" altLang="en-US" sz="1800" dirty="0">
              <a:solidFill>
                <a:srgbClr val="FF0000"/>
              </a:solidFill>
              <a:latin typeface="標楷體" panose="03000509000000000000" pitchFamily="65" charset="-120"/>
              <a:ea typeface="標楷體" panose="03000509000000000000" pitchFamily="65" charset="-120"/>
            </a:rPr>
            <a:t>月</a:t>
          </a:r>
          <a:r>
            <a:rPr lang="en-US" altLang="zh-TW" sz="1800" dirty="0">
              <a:solidFill>
                <a:srgbClr val="FF0000"/>
              </a:solidFill>
              <a:latin typeface="標楷體" panose="03000509000000000000" pitchFamily="65" charset="-120"/>
              <a:ea typeface="標楷體" panose="03000509000000000000" pitchFamily="65" charset="-120"/>
            </a:rPr>
            <a:t>1</a:t>
          </a:r>
          <a:r>
            <a:rPr lang="zh-TW" altLang="en-US" sz="1800" dirty="0">
              <a:solidFill>
                <a:srgbClr val="FF0000"/>
              </a:solidFill>
              <a:latin typeface="標楷體" panose="03000509000000000000" pitchFamily="65" charset="-120"/>
              <a:ea typeface="標楷體" panose="03000509000000000000" pitchFamily="65" charset="-120"/>
            </a:rPr>
            <a:t>日起將非藥用漱口水及牙膏納入</a:t>
          </a:r>
        </a:p>
      </dgm:t>
    </dgm:pt>
    <dgm:pt modelId="{838D619C-B1D6-4618-86DD-EAB0DD68AB4F}" type="parTrans" cxnId="{8951BBF8-5C0A-4E2A-BACB-50A3FEEE9DE7}">
      <dgm:prSet/>
      <dgm:spPr/>
      <dgm:t>
        <a:bodyPr/>
        <a:lstStyle/>
        <a:p>
          <a:endParaRPr lang="zh-TW" altLang="en-US"/>
        </a:p>
      </dgm:t>
    </dgm:pt>
    <dgm:pt modelId="{6F97271E-4654-4FBD-94AA-BA692C08A695}" type="sibTrans" cxnId="{8951BBF8-5C0A-4E2A-BACB-50A3FEEE9DE7}">
      <dgm:prSet/>
      <dgm:spPr/>
      <dgm:t>
        <a:bodyPr/>
        <a:lstStyle/>
        <a:p>
          <a:endParaRPr lang="zh-TW" altLang="en-US"/>
        </a:p>
      </dgm:t>
    </dgm:pt>
    <dgm:pt modelId="{C173D07D-4032-436E-B14F-46A4645CE7B2}" type="pres">
      <dgm:prSet presAssocID="{5D28750F-6343-4176-B392-2C2CE5C8BBEF}" presName="Name0" presStyleCnt="0">
        <dgm:presLayoutVars>
          <dgm:dir/>
          <dgm:animLvl val="lvl"/>
          <dgm:resizeHandles val="exact"/>
        </dgm:presLayoutVars>
      </dgm:prSet>
      <dgm:spPr/>
    </dgm:pt>
    <dgm:pt modelId="{B3DB6E80-BDB2-4AB2-B552-05073D34F2FD}" type="pres">
      <dgm:prSet presAssocID="{4B1C275E-5894-4ED1-A28B-906817A95712}" presName="linNode" presStyleCnt="0"/>
      <dgm:spPr/>
    </dgm:pt>
    <dgm:pt modelId="{8CEE616C-042D-4295-B175-04ABC298CCE5}" type="pres">
      <dgm:prSet presAssocID="{4B1C275E-5894-4ED1-A28B-906817A95712}" presName="parentText" presStyleLbl="node1" presStyleIdx="0" presStyleCnt="5" custScaleY="159265">
        <dgm:presLayoutVars>
          <dgm:chMax val="1"/>
          <dgm:bulletEnabled val="1"/>
        </dgm:presLayoutVars>
      </dgm:prSet>
      <dgm:spPr/>
    </dgm:pt>
    <dgm:pt modelId="{618ABB14-7C1A-473B-B258-3B7F864F3ED0}" type="pres">
      <dgm:prSet presAssocID="{4B1C275E-5894-4ED1-A28B-906817A95712}" presName="descendantText" presStyleLbl="alignAccFollowNode1" presStyleIdx="0" presStyleCnt="5" custScaleY="204401" custLinFactNeighborX="662" custLinFactNeighborY="1984">
        <dgm:presLayoutVars>
          <dgm:bulletEnabled val="1"/>
        </dgm:presLayoutVars>
      </dgm:prSet>
      <dgm:spPr/>
    </dgm:pt>
    <dgm:pt modelId="{11D71F56-ED59-435E-A612-2E79DFAF1A8A}" type="pres">
      <dgm:prSet presAssocID="{306FBBCB-311D-4F35-9AC4-2B396E1BB1DB}" presName="sp" presStyleCnt="0"/>
      <dgm:spPr/>
    </dgm:pt>
    <dgm:pt modelId="{DEA007F7-3CCF-4A95-A8E1-261220571091}" type="pres">
      <dgm:prSet presAssocID="{ED0F7B76-F09B-4DF5-BEC6-AE4D82FD4117}" presName="linNode" presStyleCnt="0"/>
      <dgm:spPr/>
    </dgm:pt>
    <dgm:pt modelId="{F64FD965-3936-428C-A4D0-E36B7979C98B}" type="pres">
      <dgm:prSet presAssocID="{ED0F7B76-F09B-4DF5-BEC6-AE4D82FD4117}" presName="parentText" presStyleLbl="node1" presStyleIdx="1" presStyleCnt="5" custScaleY="165377">
        <dgm:presLayoutVars>
          <dgm:chMax val="1"/>
          <dgm:bulletEnabled val="1"/>
        </dgm:presLayoutVars>
      </dgm:prSet>
      <dgm:spPr/>
    </dgm:pt>
    <dgm:pt modelId="{3F4FFF75-418F-4563-B3A7-8FF191A51AA8}" type="pres">
      <dgm:prSet presAssocID="{ED0F7B76-F09B-4DF5-BEC6-AE4D82FD4117}" presName="descendantText" presStyleLbl="alignAccFollowNode1" presStyleIdx="1" presStyleCnt="5" custScaleY="224575" custLinFactNeighborX="0" custLinFactNeighborY="-4462">
        <dgm:presLayoutVars>
          <dgm:bulletEnabled val="1"/>
        </dgm:presLayoutVars>
      </dgm:prSet>
      <dgm:spPr/>
    </dgm:pt>
    <dgm:pt modelId="{6622DBBD-2B1B-4D64-85C8-0C1B5D4975CD}" type="pres">
      <dgm:prSet presAssocID="{EB80B534-9C7A-4EA4-8139-6C126EA8F98B}" presName="sp" presStyleCnt="0"/>
      <dgm:spPr/>
    </dgm:pt>
    <dgm:pt modelId="{00B5D9DA-7E70-4474-9AE7-D1BAC7525260}" type="pres">
      <dgm:prSet presAssocID="{B3B0EEDD-C4E2-4C30-ACD7-689D400B8A79}" presName="linNode" presStyleCnt="0"/>
      <dgm:spPr/>
    </dgm:pt>
    <dgm:pt modelId="{C7E4BFF5-E186-4286-9251-3D089E07CAFA}" type="pres">
      <dgm:prSet presAssocID="{B3B0EEDD-C4E2-4C30-ACD7-689D400B8A79}" presName="parentText" presStyleLbl="node1" presStyleIdx="2" presStyleCnt="5" custScaleY="170530">
        <dgm:presLayoutVars>
          <dgm:chMax val="1"/>
          <dgm:bulletEnabled val="1"/>
        </dgm:presLayoutVars>
      </dgm:prSet>
      <dgm:spPr/>
    </dgm:pt>
    <dgm:pt modelId="{B9DB97BE-D182-4789-877A-E616927A6EFD}" type="pres">
      <dgm:prSet presAssocID="{B3B0EEDD-C4E2-4C30-ACD7-689D400B8A79}" presName="descendantText" presStyleLbl="alignAccFollowNode1" presStyleIdx="2" presStyleCnt="5" custScaleY="212750" custLinFactNeighborX="-1143" custLinFactNeighborY="-6796">
        <dgm:presLayoutVars>
          <dgm:bulletEnabled val="1"/>
        </dgm:presLayoutVars>
      </dgm:prSet>
      <dgm:spPr/>
    </dgm:pt>
    <dgm:pt modelId="{1DEBD870-AEDD-46D8-876A-19C1F615E64C}" type="pres">
      <dgm:prSet presAssocID="{EA4FF775-2BC6-41B7-B123-CFB596349D98}" presName="sp" presStyleCnt="0"/>
      <dgm:spPr/>
    </dgm:pt>
    <dgm:pt modelId="{CB954097-C23F-41F9-9850-5469C129677C}" type="pres">
      <dgm:prSet presAssocID="{A8690BF2-386E-44B8-8EEA-8A0B83C5D5A9}" presName="linNode" presStyleCnt="0"/>
      <dgm:spPr/>
    </dgm:pt>
    <dgm:pt modelId="{3FBC07E1-075E-44CB-AD52-2E4620206755}" type="pres">
      <dgm:prSet presAssocID="{A8690BF2-386E-44B8-8EEA-8A0B83C5D5A9}" presName="parentText" presStyleLbl="node1" presStyleIdx="3" presStyleCnt="5" custScaleY="154433">
        <dgm:presLayoutVars>
          <dgm:chMax val="1"/>
          <dgm:bulletEnabled val="1"/>
        </dgm:presLayoutVars>
      </dgm:prSet>
      <dgm:spPr/>
    </dgm:pt>
    <dgm:pt modelId="{A1056E4C-46B7-444F-84B4-7DA42EC2AE2A}" type="pres">
      <dgm:prSet presAssocID="{A8690BF2-386E-44B8-8EEA-8A0B83C5D5A9}" presName="descendantText" presStyleLbl="alignAccFollowNode1" presStyleIdx="3" presStyleCnt="5" custScaleY="176222" custLinFactNeighborX="-28" custLinFactNeighborY="-1428">
        <dgm:presLayoutVars>
          <dgm:bulletEnabled val="1"/>
        </dgm:presLayoutVars>
      </dgm:prSet>
      <dgm:spPr/>
    </dgm:pt>
    <dgm:pt modelId="{47F529D9-D06E-463F-859C-56F319C344CF}" type="pres">
      <dgm:prSet presAssocID="{0387A027-EF65-413C-8F42-2A5C87DB3CA6}" presName="sp" presStyleCnt="0"/>
      <dgm:spPr/>
    </dgm:pt>
    <dgm:pt modelId="{3350CC8C-07F7-4E44-8496-77C5A0C66A7A}" type="pres">
      <dgm:prSet presAssocID="{2F212741-5437-4BE3-80DE-BF1EB0302622}" presName="linNode" presStyleCnt="0"/>
      <dgm:spPr/>
    </dgm:pt>
    <dgm:pt modelId="{06308133-0A44-43DA-8179-0BD07149380F}" type="pres">
      <dgm:prSet presAssocID="{2F212741-5437-4BE3-80DE-BF1EB0302622}" presName="parentText" presStyleLbl="node1" presStyleIdx="4" presStyleCnt="5" custScaleX="104188" custScaleY="166038" custLinFactNeighborX="376" custLinFactNeighborY="2662">
        <dgm:presLayoutVars>
          <dgm:chMax val="1"/>
          <dgm:bulletEnabled val="1"/>
        </dgm:presLayoutVars>
      </dgm:prSet>
      <dgm:spPr/>
    </dgm:pt>
    <dgm:pt modelId="{3E3FDE0C-D852-4599-B9AC-810F45986F2B}" type="pres">
      <dgm:prSet presAssocID="{2F212741-5437-4BE3-80DE-BF1EB0302622}" presName="descendantText" presStyleLbl="alignAccFollowNode1" presStyleIdx="4" presStyleCnt="5" custScaleX="107328" custScaleY="203958" custLinFactNeighborX="5052" custLinFactNeighborY="10045">
        <dgm:presLayoutVars>
          <dgm:bulletEnabled val="1"/>
        </dgm:presLayoutVars>
      </dgm:prSet>
      <dgm:spPr/>
    </dgm:pt>
  </dgm:ptLst>
  <dgm:cxnLst>
    <dgm:cxn modelId="{444F400C-CA73-47B1-AD6F-648E2881F847}" type="presOf" srcId="{04AF5199-4573-478C-9C5A-DBA91C448961}" destId="{618ABB14-7C1A-473B-B258-3B7F864F3ED0}" srcOrd="0" destOrd="0" presId="urn:microsoft.com/office/officeart/2005/8/layout/vList5"/>
    <dgm:cxn modelId="{5FED2D10-3613-4D9E-8F3A-3FCBA97BCD25}" type="presOf" srcId="{F9CD6349-6CB0-415C-BA8F-AEE95615BDDD}" destId="{A1056E4C-46B7-444F-84B4-7DA42EC2AE2A}" srcOrd="0" destOrd="1" presId="urn:microsoft.com/office/officeart/2005/8/layout/vList5"/>
    <dgm:cxn modelId="{0A008412-43D9-4C07-B1D8-E6596E4B8E2F}" type="presOf" srcId="{B54C80A1-4F53-4F50-B02D-8AFBC9E81E12}" destId="{3F4FFF75-418F-4563-B3A7-8FF191A51AA8}" srcOrd="0" destOrd="2" presId="urn:microsoft.com/office/officeart/2005/8/layout/vList5"/>
    <dgm:cxn modelId="{CC678218-C06E-40CF-B857-1219C4D7DAEC}" type="presOf" srcId="{ED0F7B76-F09B-4DF5-BEC6-AE4D82FD4117}" destId="{F64FD965-3936-428C-A4D0-E36B7979C98B}" srcOrd="0" destOrd="0" presId="urn:microsoft.com/office/officeart/2005/8/layout/vList5"/>
    <dgm:cxn modelId="{E665DE19-0609-433C-85E9-45B505D14C71}" srcId="{ED0F7B76-F09B-4DF5-BEC6-AE4D82FD4117}" destId="{FF300F7E-1BAA-4578-BBC5-19BCA4F46751}" srcOrd="1" destOrd="0" parTransId="{D9DB5D1A-830C-4620-9E39-4EA4987F32AD}" sibTransId="{3C99BD09-0F99-4E07-AC33-3229222C6492}"/>
    <dgm:cxn modelId="{B0FE851F-E8BB-4138-86E4-45D32D8B4766}" type="presOf" srcId="{B13BA988-C86B-4DA6-B5FC-A970566D1698}" destId="{3E3FDE0C-D852-4599-B9AC-810F45986F2B}" srcOrd="0" destOrd="0" presId="urn:microsoft.com/office/officeart/2005/8/layout/vList5"/>
    <dgm:cxn modelId="{FAAE7620-A228-42C7-BCBF-BF07ACAECCE1}" srcId="{B3B0EEDD-C4E2-4C30-ACD7-689D400B8A79}" destId="{7F3382E7-03E1-4FDA-A058-7180809B4E6F}" srcOrd="0" destOrd="0" parTransId="{379EA0CA-93CE-49C9-ACB7-2DC18752B890}" sibTransId="{63055964-6186-45D9-8FB0-B268DDEC6F99}"/>
    <dgm:cxn modelId="{C696E327-0D8F-4668-A5AB-C2F2CBA696C1}" type="presOf" srcId="{0C3AC829-50E7-402C-B456-C5F94C1D9A16}" destId="{3F4FFF75-418F-4563-B3A7-8FF191A51AA8}" srcOrd="0" destOrd="0" presId="urn:microsoft.com/office/officeart/2005/8/layout/vList5"/>
    <dgm:cxn modelId="{57A27A2A-F8EE-4806-BB26-D87327AB4FC6}" type="presOf" srcId="{7D9F256B-7D62-4811-AC09-8FB697383106}" destId="{A1056E4C-46B7-444F-84B4-7DA42EC2AE2A}" srcOrd="0" destOrd="0" presId="urn:microsoft.com/office/officeart/2005/8/layout/vList5"/>
    <dgm:cxn modelId="{82AEF02D-DCAF-41C2-8286-22AA0DF9AB6D}" type="presOf" srcId="{FF300F7E-1BAA-4578-BBC5-19BCA4F46751}" destId="{3F4FFF75-418F-4563-B3A7-8FF191A51AA8}" srcOrd="0" destOrd="1" presId="urn:microsoft.com/office/officeart/2005/8/layout/vList5"/>
    <dgm:cxn modelId="{29467264-D581-48B3-93F4-15D5116449D1}" type="presOf" srcId="{31534FEA-3BD6-4D36-8FC1-82B49C81D251}" destId="{3E3FDE0C-D852-4599-B9AC-810F45986F2B}" srcOrd="0" destOrd="2" presId="urn:microsoft.com/office/officeart/2005/8/layout/vList5"/>
    <dgm:cxn modelId="{CDE44867-059E-43EC-AF83-0CFB536B35FD}" srcId="{4B1C275E-5894-4ED1-A28B-906817A95712}" destId="{FD7E67D9-F862-45B5-845A-A718C1021652}" srcOrd="1" destOrd="0" parTransId="{20B9700A-DEF5-4D8F-82C5-E86D7B5D1B24}" sibTransId="{8108367F-EDFF-4793-B298-A60C44ABEF77}"/>
    <dgm:cxn modelId="{93845668-1B6D-4D94-8DCA-EE0C34E2863C}" srcId="{4B1C275E-5894-4ED1-A28B-906817A95712}" destId="{04AF5199-4573-478C-9C5A-DBA91C448961}" srcOrd="0" destOrd="0" parTransId="{444D756E-2F50-4CC7-BC59-2508E8EE30D8}" sibTransId="{95B60DFB-29D3-46F5-B120-112096037F7E}"/>
    <dgm:cxn modelId="{F897B94A-DCFC-4FBE-90A6-B0ADEFFA19CA}" type="presOf" srcId="{A8690BF2-386E-44B8-8EEA-8A0B83C5D5A9}" destId="{3FBC07E1-075E-44CB-AD52-2E4620206755}" srcOrd="0" destOrd="0" presId="urn:microsoft.com/office/officeart/2005/8/layout/vList5"/>
    <dgm:cxn modelId="{5917C86B-2C24-46DB-B5D5-14BEA507CC43}" type="presOf" srcId="{1786F4E3-014C-4EEC-9750-C664EA3F3BFE}" destId="{3E3FDE0C-D852-4599-B9AC-810F45986F2B}" srcOrd="0" destOrd="1" presId="urn:microsoft.com/office/officeart/2005/8/layout/vList5"/>
    <dgm:cxn modelId="{554E0A6D-5ED4-4CF4-BC57-C804AE2A95EC}" srcId="{ED0F7B76-F09B-4DF5-BEC6-AE4D82FD4117}" destId="{B54C80A1-4F53-4F50-B02D-8AFBC9E81E12}" srcOrd="2" destOrd="0" parTransId="{668D9746-BDE4-424C-9F7F-465D737F2473}" sibTransId="{FB6A2528-6447-4862-973C-27EF57848D1E}"/>
    <dgm:cxn modelId="{63269F4D-DB6A-47AD-BBC1-291641A1974B}" srcId="{5D28750F-6343-4176-B392-2C2CE5C8BBEF}" destId="{B3B0EEDD-C4E2-4C30-ACD7-689D400B8A79}" srcOrd="2" destOrd="0" parTransId="{5E34B7E7-3B90-4606-8D42-C13EB6998D72}" sibTransId="{EA4FF775-2BC6-41B7-B123-CFB596349D98}"/>
    <dgm:cxn modelId="{3173A273-B7F0-46CE-99DB-1ED0DFCB5AAE}" type="presOf" srcId="{2F212741-5437-4BE3-80DE-BF1EB0302622}" destId="{06308133-0A44-43DA-8179-0BD07149380F}" srcOrd="0" destOrd="0" presId="urn:microsoft.com/office/officeart/2005/8/layout/vList5"/>
    <dgm:cxn modelId="{D6A1345A-004E-42CA-AF6D-39629F6C2D62}" type="presOf" srcId="{7F3382E7-03E1-4FDA-A058-7180809B4E6F}" destId="{B9DB97BE-D182-4789-877A-E616927A6EFD}" srcOrd="0" destOrd="0" presId="urn:microsoft.com/office/officeart/2005/8/layout/vList5"/>
    <dgm:cxn modelId="{F255FF7C-37A9-431B-BE23-723C2D24293A}" srcId="{2F212741-5437-4BE3-80DE-BF1EB0302622}" destId="{1786F4E3-014C-4EEC-9750-C664EA3F3BFE}" srcOrd="1" destOrd="0" parTransId="{C46FECD8-5362-4766-8935-0C6B832FC5DF}" sibTransId="{8E281839-2E35-4776-A887-A639B9DCE8FC}"/>
    <dgm:cxn modelId="{06E0697F-E081-469A-A11F-891B85D90247}" srcId="{5D28750F-6343-4176-B392-2C2CE5C8BBEF}" destId="{A8690BF2-386E-44B8-8EEA-8A0B83C5D5A9}" srcOrd="3" destOrd="0" parTransId="{46FE1CC7-1395-4C28-ADDA-CD1985F946FA}" sibTransId="{0387A027-EF65-413C-8F42-2A5C87DB3CA6}"/>
    <dgm:cxn modelId="{36D99EA6-BDC1-41B0-B3CF-8A0CF8ADE0EE}" srcId="{5D28750F-6343-4176-B392-2C2CE5C8BBEF}" destId="{4B1C275E-5894-4ED1-A28B-906817A95712}" srcOrd="0" destOrd="0" parTransId="{5DFAB4EF-3FDB-4670-969B-B4558BD5CF55}" sibTransId="{306FBBCB-311D-4F35-9AC4-2B396E1BB1DB}"/>
    <dgm:cxn modelId="{856EA1BB-FD69-4211-BC5E-7136909D4175}" type="presOf" srcId="{BF0A37B4-F7A1-45EB-A5A7-A150D315B816}" destId="{3F4FFF75-418F-4563-B3A7-8FF191A51AA8}" srcOrd="0" destOrd="3" presId="urn:microsoft.com/office/officeart/2005/8/layout/vList5"/>
    <dgm:cxn modelId="{7041ABBC-C984-4352-AF38-1B558512342E}" type="presOf" srcId="{B3B0EEDD-C4E2-4C30-ACD7-689D400B8A79}" destId="{C7E4BFF5-E186-4286-9251-3D089E07CAFA}" srcOrd="0" destOrd="0" presId="urn:microsoft.com/office/officeart/2005/8/layout/vList5"/>
    <dgm:cxn modelId="{DA0599C0-A413-4A54-8BDC-187873D94142}" type="presOf" srcId="{0EA6FAC1-A3A5-48F2-AB7C-E656DB0D82E3}" destId="{B9DB97BE-D182-4789-877A-E616927A6EFD}" srcOrd="0" destOrd="1" presId="urn:microsoft.com/office/officeart/2005/8/layout/vList5"/>
    <dgm:cxn modelId="{5913FFC2-65A5-47B3-A1F8-B219EE40BCF1}" type="presOf" srcId="{FD7E67D9-F862-45B5-845A-A718C1021652}" destId="{618ABB14-7C1A-473B-B258-3B7F864F3ED0}" srcOrd="0" destOrd="1" presId="urn:microsoft.com/office/officeart/2005/8/layout/vList5"/>
    <dgm:cxn modelId="{01ECB8C6-6DA2-4032-B08B-3FCD03EB9DCE}" srcId="{5D28750F-6343-4176-B392-2C2CE5C8BBEF}" destId="{ED0F7B76-F09B-4DF5-BEC6-AE4D82FD4117}" srcOrd="1" destOrd="0" parTransId="{C2152DFA-524F-4BA6-AF55-4E45B983D1FB}" sibTransId="{EB80B534-9C7A-4EA4-8139-6C126EA8F98B}"/>
    <dgm:cxn modelId="{F24EFAC9-637E-4918-88FA-50E7721C1786}" srcId="{ED0F7B76-F09B-4DF5-BEC6-AE4D82FD4117}" destId="{BF0A37B4-F7A1-45EB-A5A7-A150D315B816}" srcOrd="3" destOrd="0" parTransId="{34FAECCD-0700-499E-A871-6D27661115D0}" sibTransId="{F2EC990E-C62E-4740-BCCD-C35984F12666}"/>
    <dgm:cxn modelId="{DFC948CB-A643-4F68-87F1-344B3A0E4C77}" type="presOf" srcId="{4B1C275E-5894-4ED1-A28B-906817A95712}" destId="{8CEE616C-042D-4295-B175-04ABC298CCE5}" srcOrd="0" destOrd="0" presId="urn:microsoft.com/office/officeart/2005/8/layout/vList5"/>
    <dgm:cxn modelId="{8A5926D3-19D8-4FBA-8D2B-446CAE3BC0B9}" srcId="{5D28750F-6343-4176-B392-2C2CE5C8BBEF}" destId="{2F212741-5437-4BE3-80DE-BF1EB0302622}" srcOrd="4" destOrd="0" parTransId="{AC85A3E5-0F9D-4594-8D54-CD23532D60E1}" sibTransId="{CCD56EFD-68CE-4EF0-9DEF-29E15A48057A}"/>
    <dgm:cxn modelId="{E8ED91DC-8697-4370-8A45-DB0441572AE8}" srcId="{ED0F7B76-F09B-4DF5-BEC6-AE4D82FD4117}" destId="{0C3AC829-50E7-402C-B456-C5F94C1D9A16}" srcOrd="0" destOrd="0" parTransId="{8BC9605E-DD9C-42C6-A015-901D39D78D82}" sibTransId="{615AB61E-9520-4B17-88FB-2EC65BCE3C77}"/>
    <dgm:cxn modelId="{8FBB6DDF-80E9-444A-8E8B-2B98732E40B5}" srcId="{A8690BF2-386E-44B8-8EEA-8A0B83C5D5A9}" destId="{F9CD6349-6CB0-415C-BA8F-AEE95615BDDD}" srcOrd="1" destOrd="0" parTransId="{964E35BF-0056-4C97-83E9-8FD7AF875CF9}" sibTransId="{F0CE6BC7-EE4C-44DE-A6AF-8D5BF8EBF570}"/>
    <dgm:cxn modelId="{2B44BDE6-AD8A-4A8E-9CB8-128CE00E318F}" srcId="{A8690BF2-386E-44B8-8EEA-8A0B83C5D5A9}" destId="{7D9F256B-7D62-4811-AC09-8FB697383106}" srcOrd="0" destOrd="0" parTransId="{5E720F9E-3EEE-4555-8E4C-7B52E504F912}" sibTransId="{9AF940FE-3CEE-4392-8A25-8F3A71D2B165}"/>
    <dgm:cxn modelId="{9E480AEA-9F2A-4050-B5C0-E6575EB7753C}" type="presOf" srcId="{5D28750F-6343-4176-B392-2C2CE5C8BBEF}" destId="{C173D07D-4032-436E-B14F-46A4645CE7B2}" srcOrd="0" destOrd="0" presId="urn:microsoft.com/office/officeart/2005/8/layout/vList5"/>
    <dgm:cxn modelId="{E92A3CEE-0F04-4EB8-86DE-D8DB1FC18474}" srcId="{2F212741-5437-4BE3-80DE-BF1EB0302622}" destId="{B13BA988-C86B-4DA6-B5FC-A970566D1698}" srcOrd="0" destOrd="0" parTransId="{4695D059-2E98-4EBB-9D4A-53320CE58EED}" sibTransId="{B3DB2EE6-D7F2-4D68-AE56-A9D456C9E13B}"/>
    <dgm:cxn modelId="{33E355F7-D35C-4CA6-BC82-599C90C0389A}" srcId="{B3B0EEDD-C4E2-4C30-ACD7-689D400B8A79}" destId="{0EA6FAC1-A3A5-48F2-AB7C-E656DB0D82E3}" srcOrd="1" destOrd="0" parTransId="{A16029AC-BABA-4A48-9353-1CC4E05444D8}" sibTransId="{E9909E92-22FC-4416-9D70-B28164C09B53}"/>
    <dgm:cxn modelId="{8951BBF8-5C0A-4E2A-BACB-50A3FEEE9DE7}" srcId="{2F212741-5437-4BE3-80DE-BF1EB0302622}" destId="{31534FEA-3BD6-4D36-8FC1-82B49C81D251}" srcOrd="2" destOrd="0" parTransId="{838D619C-B1D6-4618-86DD-EAB0DD68AB4F}" sibTransId="{6F97271E-4654-4FBD-94AA-BA692C08A695}"/>
    <dgm:cxn modelId="{2F0D85A1-1101-46CC-9417-A23B252117D7}" type="presParOf" srcId="{C173D07D-4032-436E-B14F-46A4645CE7B2}" destId="{B3DB6E80-BDB2-4AB2-B552-05073D34F2FD}" srcOrd="0" destOrd="0" presId="urn:microsoft.com/office/officeart/2005/8/layout/vList5"/>
    <dgm:cxn modelId="{E60731CB-7888-42CE-83AE-C875DC2F0D25}" type="presParOf" srcId="{B3DB6E80-BDB2-4AB2-B552-05073D34F2FD}" destId="{8CEE616C-042D-4295-B175-04ABC298CCE5}" srcOrd="0" destOrd="0" presId="urn:microsoft.com/office/officeart/2005/8/layout/vList5"/>
    <dgm:cxn modelId="{10ECF5E8-A453-4590-9060-3F2D15E03420}" type="presParOf" srcId="{B3DB6E80-BDB2-4AB2-B552-05073D34F2FD}" destId="{618ABB14-7C1A-473B-B258-3B7F864F3ED0}" srcOrd="1" destOrd="0" presId="urn:microsoft.com/office/officeart/2005/8/layout/vList5"/>
    <dgm:cxn modelId="{4AF58CFA-FC6F-4F45-8297-70065A37ACF9}" type="presParOf" srcId="{C173D07D-4032-436E-B14F-46A4645CE7B2}" destId="{11D71F56-ED59-435E-A612-2E79DFAF1A8A}" srcOrd="1" destOrd="0" presId="urn:microsoft.com/office/officeart/2005/8/layout/vList5"/>
    <dgm:cxn modelId="{EF27E416-4C5A-4884-93CA-C5348D51AB32}" type="presParOf" srcId="{C173D07D-4032-436E-B14F-46A4645CE7B2}" destId="{DEA007F7-3CCF-4A95-A8E1-261220571091}" srcOrd="2" destOrd="0" presId="urn:microsoft.com/office/officeart/2005/8/layout/vList5"/>
    <dgm:cxn modelId="{89162EC6-878F-47F8-9601-D9752FD382A9}" type="presParOf" srcId="{DEA007F7-3CCF-4A95-A8E1-261220571091}" destId="{F64FD965-3936-428C-A4D0-E36B7979C98B}" srcOrd="0" destOrd="0" presId="urn:microsoft.com/office/officeart/2005/8/layout/vList5"/>
    <dgm:cxn modelId="{83347F01-E753-41D4-B00D-D26B037765A0}" type="presParOf" srcId="{DEA007F7-3CCF-4A95-A8E1-261220571091}" destId="{3F4FFF75-418F-4563-B3A7-8FF191A51AA8}" srcOrd="1" destOrd="0" presId="urn:microsoft.com/office/officeart/2005/8/layout/vList5"/>
    <dgm:cxn modelId="{8D97D6A4-BBEB-4AFD-A24A-C21FBA8084A1}" type="presParOf" srcId="{C173D07D-4032-436E-B14F-46A4645CE7B2}" destId="{6622DBBD-2B1B-4D64-85C8-0C1B5D4975CD}" srcOrd="3" destOrd="0" presId="urn:microsoft.com/office/officeart/2005/8/layout/vList5"/>
    <dgm:cxn modelId="{1226BC5D-9B7A-4345-AB1A-5725D2AE49CD}" type="presParOf" srcId="{C173D07D-4032-436E-B14F-46A4645CE7B2}" destId="{00B5D9DA-7E70-4474-9AE7-D1BAC7525260}" srcOrd="4" destOrd="0" presId="urn:microsoft.com/office/officeart/2005/8/layout/vList5"/>
    <dgm:cxn modelId="{6748D06D-D6B1-4FFF-B7C4-155865817CE4}" type="presParOf" srcId="{00B5D9DA-7E70-4474-9AE7-D1BAC7525260}" destId="{C7E4BFF5-E186-4286-9251-3D089E07CAFA}" srcOrd="0" destOrd="0" presId="urn:microsoft.com/office/officeart/2005/8/layout/vList5"/>
    <dgm:cxn modelId="{A350D4E8-73C9-481D-AA6A-A692E81649A4}" type="presParOf" srcId="{00B5D9DA-7E70-4474-9AE7-D1BAC7525260}" destId="{B9DB97BE-D182-4789-877A-E616927A6EFD}" srcOrd="1" destOrd="0" presId="urn:microsoft.com/office/officeart/2005/8/layout/vList5"/>
    <dgm:cxn modelId="{E8794DEC-A044-400D-B474-09E9323150DE}" type="presParOf" srcId="{C173D07D-4032-436E-B14F-46A4645CE7B2}" destId="{1DEBD870-AEDD-46D8-876A-19C1F615E64C}" srcOrd="5" destOrd="0" presId="urn:microsoft.com/office/officeart/2005/8/layout/vList5"/>
    <dgm:cxn modelId="{89DC2566-7AC0-4886-A568-E7E112557AD2}" type="presParOf" srcId="{C173D07D-4032-436E-B14F-46A4645CE7B2}" destId="{CB954097-C23F-41F9-9850-5469C129677C}" srcOrd="6" destOrd="0" presId="urn:microsoft.com/office/officeart/2005/8/layout/vList5"/>
    <dgm:cxn modelId="{63E6323E-9E95-405D-ADAE-79C128EBF875}" type="presParOf" srcId="{CB954097-C23F-41F9-9850-5469C129677C}" destId="{3FBC07E1-075E-44CB-AD52-2E4620206755}" srcOrd="0" destOrd="0" presId="urn:microsoft.com/office/officeart/2005/8/layout/vList5"/>
    <dgm:cxn modelId="{9F61DF2F-0C7D-4759-AAE6-68F7B8AEC012}" type="presParOf" srcId="{CB954097-C23F-41F9-9850-5469C129677C}" destId="{A1056E4C-46B7-444F-84B4-7DA42EC2AE2A}" srcOrd="1" destOrd="0" presId="urn:microsoft.com/office/officeart/2005/8/layout/vList5"/>
    <dgm:cxn modelId="{88A4F0DF-ED63-49A3-A0E4-98A6D158863F}" type="presParOf" srcId="{C173D07D-4032-436E-B14F-46A4645CE7B2}" destId="{47F529D9-D06E-463F-859C-56F319C344CF}" srcOrd="7" destOrd="0" presId="urn:microsoft.com/office/officeart/2005/8/layout/vList5"/>
    <dgm:cxn modelId="{3C1C1480-0590-4F39-9998-D7F1689F4669}" type="presParOf" srcId="{C173D07D-4032-436E-B14F-46A4645CE7B2}" destId="{3350CC8C-07F7-4E44-8496-77C5A0C66A7A}" srcOrd="8" destOrd="0" presId="urn:microsoft.com/office/officeart/2005/8/layout/vList5"/>
    <dgm:cxn modelId="{35E5F337-953B-4096-8743-55438BFE07D8}" type="presParOf" srcId="{3350CC8C-07F7-4E44-8496-77C5A0C66A7A}" destId="{06308133-0A44-43DA-8179-0BD07149380F}" srcOrd="0" destOrd="0" presId="urn:microsoft.com/office/officeart/2005/8/layout/vList5"/>
    <dgm:cxn modelId="{C75CB257-C711-41C7-B4C0-DA07B0A3A2C6}" type="presParOf" srcId="{3350CC8C-07F7-4E44-8496-77C5A0C66A7A}" destId="{3E3FDE0C-D852-4599-B9AC-810F45986F2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F5A7D4-ED1E-46BC-B229-02E118C057BB}" type="doc">
      <dgm:prSet loTypeId="urn:microsoft.com/office/officeart/2005/8/layout/hList1" loCatId="list" qsTypeId="urn:microsoft.com/office/officeart/2005/8/quickstyle/3d3" qsCatId="3D" csTypeId="urn:microsoft.com/office/officeart/2005/8/colors/colorful3" csCatId="colorful" phldr="1"/>
      <dgm:spPr/>
      <dgm:t>
        <a:bodyPr/>
        <a:lstStyle/>
        <a:p>
          <a:endParaRPr lang="zh-TW" altLang="en-US"/>
        </a:p>
      </dgm:t>
    </dgm:pt>
    <dgm:pt modelId="{AA5A6568-AD86-48D1-BFC1-A3A955100977}">
      <dgm:prSet phldrT="[文字]"/>
      <dgm:spPr/>
      <dgm:t>
        <a:bodyPr/>
        <a:lstStyle/>
        <a:p>
          <a:r>
            <a:rPr lang="zh-TW" altLang="en-US" dirty="0">
              <a:latin typeface="標楷體" panose="03000509000000000000" pitchFamily="65" charset="-120"/>
              <a:ea typeface="標楷體" panose="03000509000000000000" pitchFamily="65" charset="-120"/>
            </a:rPr>
            <a:t>源頭管理</a:t>
          </a:r>
        </a:p>
      </dgm:t>
    </dgm:pt>
    <dgm:pt modelId="{C64F6A32-079B-412E-8FDE-864D5D1B0B69}" type="parTrans" cxnId="{EB5FC5B7-7A5D-4066-91D2-5E2B648989F6}">
      <dgm:prSet/>
      <dgm:spPr/>
      <dgm:t>
        <a:bodyPr/>
        <a:lstStyle/>
        <a:p>
          <a:endParaRPr lang="zh-TW" altLang="en-US"/>
        </a:p>
      </dgm:t>
    </dgm:pt>
    <dgm:pt modelId="{17665BB9-A112-47F0-B2EB-0E61C74E5887}" type="sibTrans" cxnId="{EB5FC5B7-7A5D-4066-91D2-5E2B648989F6}">
      <dgm:prSet/>
      <dgm:spPr/>
      <dgm:t>
        <a:bodyPr/>
        <a:lstStyle/>
        <a:p>
          <a:endParaRPr lang="zh-TW" altLang="en-US"/>
        </a:p>
      </dgm:t>
    </dgm:pt>
    <dgm:pt modelId="{4CC360C5-68E1-4907-A082-0973BC4E341A}">
      <dgm:prSet phldrT="[文字]" custT="1"/>
      <dgm:spPr/>
      <dgm:t>
        <a:bodyPr/>
        <a:lstStyle/>
        <a:p>
          <a:r>
            <a:rPr lang="zh-TW" altLang="en-US" sz="2400" dirty="0">
              <a:latin typeface="標楷體" panose="03000509000000000000" pitchFamily="65" charset="-120"/>
              <a:ea typeface="標楷體" panose="03000509000000000000" pitchFamily="65" charset="-120"/>
            </a:rPr>
            <a:t>製造廠</a:t>
          </a:r>
        </a:p>
      </dgm:t>
    </dgm:pt>
    <dgm:pt modelId="{CA812056-74BA-4CD3-91B9-1A0D934ACD3D}" type="parTrans" cxnId="{0EFAD232-BBF2-4F90-A386-EF128A080D0E}">
      <dgm:prSet/>
      <dgm:spPr/>
      <dgm:t>
        <a:bodyPr/>
        <a:lstStyle/>
        <a:p>
          <a:endParaRPr lang="zh-TW" altLang="en-US"/>
        </a:p>
      </dgm:t>
    </dgm:pt>
    <dgm:pt modelId="{A9AD483C-255F-4DBB-89C4-DAAE71DFE7F8}" type="sibTrans" cxnId="{0EFAD232-BBF2-4F90-A386-EF128A080D0E}">
      <dgm:prSet/>
      <dgm:spPr/>
      <dgm:t>
        <a:bodyPr/>
        <a:lstStyle/>
        <a:p>
          <a:endParaRPr lang="zh-TW" altLang="en-US"/>
        </a:p>
      </dgm:t>
    </dgm:pt>
    <dgm:pt modelId="{C5BD61C7-76FD-4BE5-856E-DF1865D31A8D}">
      <dgm:prSet phldrT="[文字]" custT="1"/>
      <dgm:spPr/>
      <dgm:t>
        <a:bodyPr/>
        <a:lstStyle/>
        <a:p>
          <a:r>
            <a:rPr lang="zh-TW" altLang="en-US" sz="2400" dirty="0">
              <a:latin typeface="標楷體" panose="03000509000000000000" pitchFamily="65" charset="-120"/>
              <a:ea typeface="標楷體" panose="03000509000000000000" pitchFamily="65" charset="-120"/>
            </a:rPr>
            <a:t>輸入業者</a:t>
          </a:r>
        </a:p>
      </dgm:t>
    </dgm:pt>
    <dgm:pt modelId="{E79C2FA7-49B7-470B-A602-BA655B2A8E76}" type="parTrans" cxnId="{4BC1A652-7EA7-4A2D-B868-072C1AE6446E}">
      <dgm:prSet/>
      <dgm:spPr/>
      <dgm:t>
        <a:bodyPr/>
        <a:lstStyle/>
        <a:p>
          <a:endParaRPr lang="zh-TW" altLang="en-US"/>
        </a:p>
      </dgm:t>
    </dgm:pt>
    <dgm:pt modelId="{571A1B88-A1B6-4AD5-8C01-1D37DD9C9146}" type="sibTrans" cxnId="{4BC1A652-7EA7-4A2D-B868-072C1AE6446E}">
      <dgm:prSet/>
      <dgm:spPr/>
      <dgm:t>
        <a:bodyPr/>
        <a:lstStyle/>
        <a:p>
          <a:endParaRPr lang="zh-TW" altLang="en-US"/>
        </a:p>
      </dgm:t>
    </dgm:pt>
    <dgm:pt modelId="{B07DB38F-AEAF-416F-8B28-AB0D6AF4F0E7}">
      <dgm:prSet phldrT="[文字]"/>
      <dgm:spPr/>
      <dgm:t>
        <a:bodyPr/>
        <a:lstStyle/>
        <a:p>
          <a:r>
            <a:rPr lang="zh-TW" altLang="en-US" dirty="0">
              <a:latin typeface="標楷體" panose="03000509000000000000" pitchFamily="65" charset="-120"/>
              <a:ea typeface="標楷體" panose="03000509000000000000" pitchFamily="65" charset="-120"/>
            </a:rPr>
            <a:t>品質鏈監測</a:t>
          </a:r>
        </a:p>
      </dgm:t>
    </dgm:pt>
    <dgm:pt modelId="{C5D77084-4508-4C5A-A208-A49463DB9747}" type="parTrans" cxnId="{181D49E7-4D9B-4D4E-9A06-174E2B63C84A}">
      <dgm:prSet/>
      <dgm:spPr/>
      <dgm:t>
        <a:bodyPr/>
        <a:lstStyle/>
        <a:p>
          <a:endParaRPr lang="zh-TW" altLang="en-US"/>
        </a:p>
      </dgm:t>
    </dgm:pt>
    <dgm:pt modelId="{F85291BC-9384-4CCF-9E9F-5B822B43CBC7}" type="sibTrans" cxnId="{181D49E7-4D9B-4D4E-9A06-174E2B63C84A}">
      <dgm:prSet/>
      <dgm:spPr/>
      <dgm:t>
        <a:bodyPr/>
        <a:lstStyle/>
        <a:p>
          <a:endParaRPr lang="zh-TW" altLang="en-US"/>
        </a:p>
      </dgm:t>
    </dgm:pt>
    <dgm:pt modelId="{2368C0ED-D00C-4AD4-A506-A39E980B9033}">
      <dgm:prSet phldrT="[文字]" custT="1"/>
      <dgm:spPr/>
      <dgm:t>
        <a:bodyPr/>
        <a:lstStyle/>
        <a:p>
          <a:r>
            <a:rPr lang="zh-TW" altLang="en-US" sz="2400" dirty="0">
              <a:latin typeface="標楷體" panose="03000509000000000000" pitchFamily="65" charset="-120"/>
              <a:ea typeface="標楷體" panose="03000509000000000000" pitchFamily="65" charset="-120"/>
            </a:rPr>
            <a:t>販賣業者</a:t>
          </a:r>
        </a:p>
      </dgm:t>
    </dgm:pt>
    <dgm:pt modelId="{B482464D-3489-49CE-B9B4-9722E457E6AA}" type="parTrans" cxnId="{BC1619D5-549D-4B77-B0CD-DECB5F866417}">
      <dgm:prSet/>
      <dgm:spPr/>
      <dgm:t>
        <a:bodyPr/>
        <a:lstStyle/>
        <a:p>
          <a:endParaRPr lang="zh-TW" altLang="en-US"/>
        </a:p>
      </dgm:t>
    </dgm:pt>
    <dgm:pt modelId="{7225210D-A967-4E50-97A8-D0E9D48CCAF0}" type="sibTrans" cxnId="{BC1619D5-549D-4B77-B0CD-DECB5F866417}">
      <dgm:prSet/>
      <dgm:spPr/>
      <dgm:t>
        <a:bodyPr/>
        <a:lstStyle/>
        <a:p>
          <a:endParaRPr lang="zh-TW" altLang="en-US"/>
        </a:p>
      </dgm:t>
    </dgm:pt>
    <dgm:pt modelId="{AFCD87A7-0922-40D8-8BBC-FA0D29190DC3}">
      <dgm:prSet phldrT="[文字]"/>
      <dgm:spPr/>
      <dgm:t>
        <a:bodyPr/>
        <a:lstStyle/>
        <a:p>
          <a:r>
            <a:rPr lang="zh-TW" altLang="en-US" dirty="0">
              <a:latin typeface="標楷體" panose="03000509000000000000" pitchFamily="65" charset="-120"/>
              <a:ea typeface="標楷體" panose="03000509000000000000" pitchFamily="65" charset="-120"/>
            </a:rPr>
            <a:t>安全管理</a:t>
          </a:r>
        </a:p>
      </dgm:t>
    </dgm:pt>
    <dgm:pt modelId="{E6BC5D2F-9D69-4A94-AE92-FECE92E8575D}" type="parTrans" cxnId="{0D816FE1-4B61-401C-81CD-F2935D9D92DF}">
      <dgm:prSet/>
      <dgm:spPr/>
      <dgm:t>
        <a:bodyPr/>
        <a:lstStyle/>
        <a:p>
          <a:endParaRPr lang="zh-TW" altLang="en-US"/>
        </a:p>
      </dgm:t>
    </dgm:pt>
    <dgm:pt modelId="{DBDB5F80-30CA-49A1-973F-A5E8159B95D4}" type="sibTrans" cxnId="{0D816FE1-4B61-401C-81CD-F2935D9D92DF}">
      <dgm:prSet/>
      <dgm:spPr/>
      <dgm:t>
        <a:bodyPr/>
        <a:lstStyle/>
        <a:p>
          <a:endParaRPr lang="zh-TW" altLang="en-US"/>
        </a:p>
      </dgm:t>
    </dgm:pt>
    <dgm:pt modelId="{49C8EE32-C714-4549-A24B-67A97D6AA0FF}">
      <dgm:prSet phldrT="[文字]" custT="1"/>
      <dgm:spPr/>
      <dgm:t>
        <a:bodyPr/>
        <a:lstStyle/>
        <a:p>
          <a:r>
            <a:rPr lang="zh-TW" altLang="en-US" sz="2200" dirty="0">
              <a:latin typeface="標楷體" panose="03000509000000000000" pitchFamily="65" charset="-120"/>
              <a:ea typeface="標楷體" panose="03000509000000000000" pitchFamily="65" charset="-120"/>
            </a:rPr>
            <a:t>不良品通報</a:t>
          </a:r>
        </a:p>
      </dgm:t>
    </dgm:pt>
    <dgm:pt modelId="{C971A472-68D9-432A-9C05-87CAFFACD649}" type="parTrans" cxnId="{DC1E54DD-62A2-456F-BB02-4D64D6B8FDE6}">
      <dgm:prSet/>
      <dgm:spPr/>
      <dgm:t>
        <a:bodyPr/>
        <a:lstStyle/>
        <a:p>
          <a:endParaRPr lang="zh-TW" altLang="en-US"/>
        </a:p>
      </dgm:t>
    </dgm:pt>
    <dgm:pt modelId="{61509F53-E776-409B-86F9-803BD067A4DF}" type="sibTrans" cxnId="{DC1E54DD-62A2-456F-BB02-4D64D6B8FDE6}">
      <dgm:prSet/>
      <dgm:spPr/>
      <dgm:t>
        <a:bodyPr/>
        <a:lstStyle/>
        <a:p>
          <a:endParaRPr lang="zh-TW" altLang="en-US"/>
        </a:p>
      </dgm:t>
    </dgm:pt>
    <dgm:pt modelId="{BCB2DB0C-D57C-45ED-A501-76CF2642494A}">
      <dgm:prSet phldrT="[文字]" custT="1"/>
      <dgm:spPr/>
      <dgm:t>
        <a:bodyPr/>
        <a:lstStyle/>
        <a:p>
          <a:r>
            <a:rPr lang="zh-TW" altLang="en-US" sz="2400" dirty="0">
              <a:latin typeface="標楷體" panose="03000509000000000000" pitchFamily="65" charset="-120"/>
              <a:ea typeface="標楷體" panose="03000509000000000000" pitchFamily="65" charset="-120"/>
            </a:rPr>
            <a:t>後市場監測</a:t>
          </a:r>
        </a:p>
      </dgm:t>
    </dgm:pt>
    <dgm:pt modelId="{BC76D39D-BABF-42E4-A569-4DBDCA27564D}" type="parTrans" cxnId="{6EF631DF-3CD9-4F00-BF6D-E4C0884C806F}">
      <dgm:prSet/>
      <dgm:spPr/>
      <dgm:t>
        <a:bodyPr/>
        <a:lstStyle/>
        <a:p>
          <a:endParaRPr lang="zh-TW" altLang="en-US"/>
        </a:p>
      </dgm:t>
    </dgm:pt>
    <dgm:pt modelId="{85F1F862-ABAB-4921-BF2A-86A947562BCD}" type="sibTrans" cxnId="{6EF631DF-3CD9-4F00-BF6D-E4C0884C806F}">
      <dgm:prSet/>
      <dgm:spPr/>
      <dgm:t>
        <a:bodyPr/>
        <a:lstStyle/>
        <a:p>
          <a:endParaRPr lang="zh-TW" altLang="en-US"/>
        </a:p>
      </dgm:t>
    </dgm:pt>
    <dgm:pt modelId="{BA9AF62C-3759-42A3-9081-F888F9BD0AE9}">
      <dgm:prSet phldrT="[文字]" custT="1"/>
      <dgm:spPr/>
      <dgm:t>
        <a:bodyPr/>
        <a:lstStyle/>
        <a:p>
          <a:r>
            <a:rPr lang="zh-TW" altLang="en-US" sz="2200" dirty="0">
              <a:latin typeface="標楷體" panose="03000509000000000000" pitchFamily="65" charset="-120"/>
              <a:ea typeface="標楷體" panose="03000509000000000000" pitchFamily="65" charset="-120"/>
            </a:rPr>
            <a:t>不良反應通報</a:t>
          </a:r>
        </a:p>
      </dgm:t>
    </dgm:pt>
    <dgm:pt modelId="{E93337E5-A8DE-4F68-9865-51121C785EAE}" type="parTrans" cxnId="{12553119-7CAD-4EC9-B6A3-E74F9F62D3F8}">
      <dgm:prSet/>
      <dgm:spPr/>
      <dgm:t>
        <a:bodyPr/>
        <a:lstStyle/>
        <a:p>
          <a:endParaRPr lang="zh-TW" altLang="en-US"/>
        </a:p>
      </dgm:t>
    </dgm:pt>
    <dgm:pt modelId="{2B0FCC77-D78D-493A-BDB7-E877DA9A50C6}" type="sibTrans" cxnId="{12553119-7CAD-4EC9-B6A3-E74F9F62D3F8}">
      <dgm:prSet/>
      <dgm:spPr/>
      <dgm:t>
        <a:bodyPr/>
        <a:lstStyle/>
        <a:p>
          <a:endParaRPr lang="zh-TW" altLang="en-US"/>
        </a:p>
      </dgm:t>
    </dgm:pt>
    <dgm:pt modelId="{BF1B1525-832A-4684-B816-C38A0A9600B4}">
      <dgm:prSet phldrT="[文字]" custT="1"/>
      <dgm:spPr/>
      <dgm:t>
        <a:bodyPr/>
        <a:lstStyle/>
        <a:p>
          <a:r>
            <a:rPr lang="zh-TW" altLang="en-US" sz="2200" dirty="0">
              <a:latin typeface="標楷體" panose="03000509000000000000" pitchFamily="65" charset="-120"/>
              <a:ea typeface="標楷體" panose="03000509000000000000" pitchFamily="65" charset="-120"/>
            </a:rPr>
            <a:t>回收作業</a:t>
          </a:r>
        </a:p>
      </dgm:t>
    </dgm:pt>
    <dgm:pt modelId="{86C1DA2F-BA41-420E-A453-798D5B097928}" type="parTrans" cxnId="{E1133281-6CAD-4767-992D-35E75BA13E1C}">
      <dgm:prSet/>
      <dgm:spPr/>
      <dgm:t>
        <a:bodyPr/>
        <a:lstStyle/>
        <a:p>
          <a:endParaRPr lang="zh-TW" altLang="en-US"/>
        </a:p>
      </dgm:t>
    </dgm:pt>
    <dgm:pt modelId="{1004E377-CFC2-4F59-BCAD-5FFC0FE922E0}" type="sibTrans" cxnId="{E1133281-6CAD-4767-992D-35E75BA13E1C}">
      <dgm:prSet/>
      <dgm:spPr/>
      <dgm:t>
        <a:bodyPr/>
        <a:lstStyle/>
        <a:p>
          <a:endParaRPr lang="zh-TW" altLang="en-US"/>
        </a:p>
      </dgm:t>
    </dgm:pt>
    <dgm:pt modelId="{72BD4554-383D-41DD-BFED-3A2CADEC6076}" type="pres">
      <dgm:prSet presAssocID="{99F5A7D4-ED1E-46BC-B229-02E118C057BB}" presName="Name0" presStyleCnt="0">
        <dgm:presLayoutVars>
          <dgm:dir/>
          <dgm:animLvl val="lvl"/>
          <dgm:resizeHandles val="exact"/>
        </dgm:presLayoutVars>
      </dgm:prSet>
      <dgm:spPr/>
    </dgm:pt>
    <dgm:pt modelId="{70667B3A-CF41-4C42-83D9-AD61D9723512}" type="pres">
      <dgm:prSet presAssocID="{AA5A6568-AD86-48D1-BFC1-A3A955100977}" presName="composite" presStyleCnt="0"/>
      <dgm:spPr/>
    </dgm:pt>
    <dgm:pt modelId="{8F4C8804-AC27-4EDB-9FD7-6A15A0EB0D7C}" type="pres">
      <dgm:prSet presAssocID="{AA5A6568-AD86-48D1-BFC1-A3A955100977}" presName="parTx" presStyleLbl="alignNode1" presStyleIdx="0" presStyleCnt="3" custLinFactNeighborX="-103" custLinFactNeighborY="-3075">
        <dgm:presLayoutVars>
          <dgm:chMax val="0"/>
          <dgm:chPref val="0"/>
          <dgm:bulletEnabled val="1"/>
        </dgm:presLayoutVars>
      </dgm:prSet>
      <dgm:spPr/>
    </dgm:pt>
    <dgm:pt modelId="{BB0FE56B-00C3-4FC8-BD5C-3E7569B182C6}" type="pres">
      <dgm:prSet presAssocID="{AA5A6568-AD86-48D1-BFC1-A3A955100977}" presName="desTx" presStyleLbl="alignAccFollowNode1" presStyleIdx="0" presStyleCnt="3" custLinFactNeighborX="-5747" custLinFactNeighborY="-652">
        <dgm:presLayoutVars>
          <dgm:bulletEnabled val="1"/>
        </dgm:presLayoutVars>
      </dgm:prSet>
      <dgm:spPr/>
    </dgm:pt>
    <dgm:pt modelId="{890EE0CA-FE7A-4F5D-8F5A-07A159BC5B4F}" type="pres">
      <dgm:prSet presAssocID="{17665BB9-A112-47F0-B2EB-0E61C74E5887}" presName="space" presStyleCnt="0"/>
      <dgm:spPr/>
    </dgm:pt>
    <dgm:pt modelId="{886C8011-3A81-44A3-9749-4078F1385E86}" type="pres">
      <dgm:prSet presAssocID="{B07DB38F-AEAF-416F-8B28-AB0D6AF4F0E7}" presName="composite" presStyleCnt="0"/>
      <dgm:spPr/>
    </dgm:pt>
    <dgm:pt modelId="{32AAE54B-19D1-43C8-98DA-65A9D31A88A4}" type="pres">
      <dgm:prSet presAssocID="{B07DB38F-AEAF-416F-8B28-AB0D6AF4F0E7}" presName="parTx" presStyleLbl="alignNode1" presStyleIdx="1" presStyleCnt="3" custLinFactNeighborX="1120" custLinFactNeighborY="-1816">
        <dgm:presLayoutVars>
          <dgm:chMax val="0"/>
          <dgm:chPref val="0"/>
          <dgm:bulletEnabled val="1"/>
        </dgm:presLayoutVars>
      </dgm:prSet>
      <dgm:spPr/>
    </dgm:pt>
    <dgm:pt modelId="{C5EB5E7C-1841-441D-8D61-CE9473A023AA}" type="pres">
      <dgm:prSet presAssocID="{B07DB38F-AEAF-416F-8B28-AB0D6AF4F0E7}" presName="desTx" presStyleLbl="alignAccFollowNode1" presStyleIdx="1" presStyleCnt="3" custLinFactNeighborX="1120" custLinFactNeighborY="690">
        <dgm:presLayoutVars>
          <dgm:bulletEnabled val="1"/>
        </dgm:presLayoutVars>
      </dgm:prSet>
      <dgm:spPr/>
    </dgm:pt>
    <dgm:pt modelId="{70EDAAB1-6643-49B6-A433-7ED6BD60A345}" type="pres">
      <dgm:prSet presAssocID="{F85291BC-9384-4CCF-9E9F-5B822B43CBC7}" presName="space" presStyleCnt="0"/>
      <dgm:spPr/>
    </dgm:pt>
    <dgm:pt modelId="{5D9905B4-6E2C-410A-9357-5B152E3AFE27}" type="pres">
      <dgm:prSet presAssocID="{AFCD87A7-0922-40D8-8BBC-FA0D29190DC3}" presName="composite" presStyleCnt="0"/>
      <dgm:spPr/>
    </dgm:pt>
    <dgm:pt modelId="{3E9FA540-F23D-4D25-BAE4-74490DAC6C27}" type="pres">
      <dgm:prSet presAssocID="{AFCD87A7-0922-40D8-8BBC-FA0D29190DC3}" presName="parTx" presStyleLbl="alignNode1" presStyleIdx="2" presStyleCnt="3" custLinFactNeighborX="-1164" custLinFactNeighborY="-4155">
        <dgm:presLayoutVars>
          <dgm:chMax val="0"/>
          <dgm:chPref val="0"/>
          <dgm:bulletEnabled val="1"/>
        </dgm:presLayoutVars>
      </dgm:prSet>
      <dgm:spPr/>
    </dgm:pt>
    <dgm:pt modelId="{4DA3B751-D43F-4B07-B6B9-CC8CC92C046B}" type="pres">
      <dgm:prSet presAssocID="{AFCD87A7-0922-40D8-8BBC-FA0D29190DC3}" presName="desTx" presStyleLbl="alignAccFollowNode1" presStyleIdx="2" presStyleCnt="3" custLinFactNeighborX="-1164" custLinFactNeighborY="-1890">
        <dgm:presLayoutVars>
          <dgm:bulletEnabled val="1"/>
        </dgm:presLayoutVars>
      </dgm:prSet>
      <dgm:spPr/>
    </dgm:pt>
  </dgm:ptLst>
  <dgm:cxnLst>
    <dgm:cxn modelId="{12553119-7CAD-4EC9-B6A3-E74F9F62D3F8}" srcId="{AFCD87A7-0922-40D8-8BBC-FA0D29190DC3}" destId="{BA9AF62C-3759-42A3-9081-F888F9BD0AE9}" srcOrd="1" destOrd="0" parTransId="{E93337E5-A8DE-4F68-9865-51121C785EAE}" sibTransId="{2B0FCC77-D78D-493A-BDB7-E877DA9A50C6}"/>
    <dgm:cxn modelId="{3D949C19-B421-4256-BC40-4DAF9CB08654}" type="presOf" srcId="{BA9AF62C-3759-42A3-9081-F888F9BD0AE9}" destId="{4DA3B751-D43F-4B07-B6B9-CC8CC92C046B}" srcOrd="0" destOrd="1" presId="urn:microsoft.com/office/officeart/2005/8/layout/hList1"/>
    <dgm:cxn modelId="{0EFAD232-BBF2-4F90-A386-EF128A080D0E}" srcId="{AA5A6568-AD86-48D1-BFC1-A3A955100977}" destId="{4CC360C5-68E1-4907-A082-0973BC4E341A}" srcOrd="0" destOrd="0" parTransId="{CA812056-74BA-4CD3-91B9-1A0D934ACD3D}" sibTransId="{A9AD483C-255F-4DBB-89C4-DAAE71DFE7F8}"/>
    <dgm:cxn modelId="{8613E532-B553-48FD-9ABE-9337CB8AAFAF}" type="presOf" srcId="{2368C0ED-D00C-4AD4-A506-A39E980B9033}" destId="{C5EB5E7C-1841-441D-8D61-CE9473A023AA}" srcOrd="0" destOrd="0" presId="urn:microsoft.com/office/officeart/2005/8/layout/hList1"/>
    <dgm:cxn modelId="{17DDC663-D338-4746-8B69-E304825A4080}" type="presOf" srcId="{99F5A7D4-ED1E-46BC-B229-02E118C057BB}" destId="{72BD4554-383D-41DD-BFED-3A2CADEC6076}" srcOrd="0" destOrd="0" presId="urn:microsoft.com/office/officeart/2005/8/layout/hList1"/>
    <dgm:cxn modelId="{20BE6B68-1ACA-4BFF-9154-2384A59C7371}" type="presOf" srcId="{B07DB38F-AEAF-416F-8B28-AB0D6AF4F0E7}" destId="{32AAE54B-19D1-43C8-98DA-65A9D31A88A4}" srcOrd="0" destOrd="0" presId="urn:microsoft.com/office/officeart/2005/8/layout/hList1"/>
    <dgm:cxn modelId="{7BFAA94A-C745-4863-A6B6-6D59B6D87493}" type="presOf" srcId="{AA5A6568-AD86-48D1-BFC1-A3A955100977}" destId="{8F4C8804-AC27-4EDB-9FD7-6A15A0EB0D7C}" srcOrd="0" destOrd="0" presId="urn:microsoft.com/office/officeart/2005/8/layout/hList1"/>
    <dgm:cxn modelId="{4BC1A652-7EA7-4A2D-B868-072C1AE6446E}" srcId="{AA5A6568-AD86-48D1-BFC1-A3A955100977}" destId="{C5BD61C7-76FD-4BE5-856E-DF1865D31A8D}" srcOrd="1" destOrd="0" parTransId="{E79C2FA7-49B7-470B-A602-BA655B2A8E76}" sibTransId="{571A1B88-A1B6-4AD5-8C01-1D37DD9C9146}"/>
    <dgm:cxn modelId="{E040A077-DE55-42BD-9B9B-628A7D4FED0C}" type="presOf" srcId="{AFCD87A7-0922-40D8-8BBC-FA0D29190DC3}" destId="{3E9FA540-F23D-4D25-BAE4-74490DAC6C27}" srcOrd="0" destOrd="0" presId="urn:microsoft.com/office/officeart/2005/8/layout/hList1"/>
    <dgm:cxn modelId="{E1133281-6CAD-4767-992D-35E75BA13E1C}" srcId="{AFCD87A7-0922-40D8-8BBC-FA0D29190DC3}" destId="{BF1B1525-832A-4684-B816-C38A0A9600B4}" srcOrd="2" destOrd="0" parTransId="{86C1DA2F-BA41-420E-A453-798D5B097928}" sibTransId="{1004E377-CFC2-4F59-BCAD-5FFC0FE922E0}"/>
    <dgm:cxn modelId="{41698690-2B64-4BBB-B896-2304EC677A5A}" type="presOf" srcId="{4CC360C5-68E1-4907-A082-0973BC4E341A}" destId="{BB0FE56B-00C3-4FC8-BD5C-3E7569B182C6}" srcOrd="0" destOrd="0" presId="urn:microsoft.com/office/officeart/2005/8/layout/hList1"/>
    <dgm:cxn modelId="{EB5FC5B7-7A5D-4066-91D2-5E2B648989F6}" srcId="{99F5A7D4-ED1E-46BC-B229-02E118C057BB}" destId="{AA5A6568-AD86-48D1-BFC1-A3A955100977}" srcOrd="0" destOrd="0" parTransId="{C64F6A32-079B-412E-8FDE-864D5D1B0B69}" sibTransId="{17665BB9-A112-47F0-B2EB-0E61C74E5887}"/>
    <dgm:cxn modelId="{57EE86BD-8A1D-458E-967F-816E8F8B551E}" type="presOf" srcId="{BCB2DB0C-D57C-45ED-A501-76CF2642494A}" destId="{C5EB5E7C-1841-441D-8D61-CE9473A023AA}" srcOrd="0" destOrd="1" presId="urn:microsoft.com/office/officeart/2005/8/layout/hList1"/>
    <dgm:cxn modelId="{BC1619D5-549D-4B77-B0CD-DECB5F866417}" srcId="{B07DB38F-AEAF-416F-8B28-AB0D6AF4F0E7}" destId="{2368C0ED-D00C-4AD4-A506-A39E980B9033}" srcOrd="0" destOrd="0" parTransId="{B482464D-3489-49CE-B9B4-9722E457E6AA}" sibTransId="{7225210D-A967-4E50-97A8-D0E9D48CCAF0}"/>
    <dgm:cxn modelId="{DFA0B2D9-67BF-4DDB-8504-2DC8E09159CB}" type="presOf" srcId="{C5BD61C7-76FD-4BE5-856E-DF1865D31A8D}" destId="{BB0FE56B-00C3-4FC8-BD5C-3E7569B182C6}" srcOrd="0" destOrd="1" presId="urn:microsoft.com/office/officeart/2005/8/layout/hList1"/>
    <dgm:cxn modelId="{DC1E54DD-62A2-456F-BB02-4D64D6B8FDE6}" srcId="{AFCD87A7-0922-40D8-8BBC-FA0D29190DC3}" destId="{49C8EE32-C714-4549-A24B-67A97D6AA0FF}" srcOrd="0" destOrd="0" parTransId="{C971A472-68D9-432A-9C05-87CAFFACD649}" sibTransId="{61509F53-E776-409B-86F9-803BD067A4DF}"/>
    <dgm:cxn modelId="{6EF631DF-3CD9-4F00-BF6D-E4C0884C806F}" srcId="{B07DB38F-AEAF-416F-8B28-AB0D6AF4F0E7}" destId="{BCB2DB0C-D57C-45ED-A501-76CF2642494A}" srcOrd="1" destOrd="0" parTransId="{BC76D39D-BABF-42E4-A569-4DBDCA27564D}" sibTransId="{85F1F862-ABAB-4921-BF2A-86A947562BCD}"/>
    <dgm:cxn modelId="{0D816FE1-4B61-401C-81CD-F2935D9D92DF}" srcId="{99F5A7D4-ED1E-46BC-B229-02E118C057BB}" destId="{AFCD87A7-0922-40D8-8BBC-FA0D29190DC3}" srcOrd="2" destOrd="0" parTransId="{E6BC5D2F-9D69-4A94-AE92-FECE92E8575D}" sibTransId="{DBDB5F80-30CA-49A1-973F-A5E8159B95D4}"/>
    <dgm:cxn modelId="{181D49E7-4D9B-4D4E-9A06-174E2B63C84A}" srcId="{99F5A7D4-ED1E-46BC-B229-02E118C057BB}" destId="{B07DB38F-AEAF-416F-8B28-AB0D6AF4F0E7}" srcOrd="1" destOrd="0" parTransId="{C5D77084-4508-4C5A-A208-A49463DB9747}" sibTransId="{F85291BC-9384-4CCF-9E9F-5B822B43CBC7}"/>
    <dgm:cxn modelId="{EF831DF7-F87E-46B9-87BC-89787C608069}" type="presOf" srcId="{49C8EE32-C714-4549-A24B-67A97D6AA0FF}" destId="{4DA3B751-D43F-4B07-B6B9-CC8CC92C046B}" srcOrd="0" destOrd="0" presId="urn:microsoft.com/office/officeart/2005/8/layout/hList1"/>
    <dgm:cxn modelId="{494940FE-01D1-4AE3-9145-CC458F318F47}" type="presOf" srcId="{BF1B1525-832A-4684-B816-C38A0A9600B4}" destId="{4DA3B751-D43F-4B07-B6B9-CC8CC92C046B}" srcOrd="0" destOrd="2" presId="urn:microsoft.com/office/officeart/2005/8/layout/hList1"/>
    <dgm:cxn modelId="{1E658346-FD72-40C1-84C8-012C7BED2E71}" type="presParOf" srcId="{72BD4554-383D-41DD-BFED-3A2CADEC6076}" destId="{70667B3A-CF41-4C42-83D9-AD61D9723512}" srcOrd="0" destOrd="0" presId="urn:microsoft.com/office/officeart/2005/8/layout/hList1"/>
    <dgm:cxn modelId="{D72816BE-10AD-4548-95CE-57D393B6D0AE}" type="presParOf" srcId="{70667B3A-CF41-4C42-83D9-AD61D9723512}" destId="{8F4C8804-AC27-4EDB-9FD7-6A15A0EB0D7C}" srcOrd="0" destOrd="0" presId="urn:microsoft.com/office/officeart/2005/8/layout/hList1"/>
    <dgm:cxn modelId="{1A3B4A48-D7E4-46EB-B1C1-350E79C65E77}" type="presParOf" srcId="{70667B3A-CF41-4C42-83D9-AD61D9723512}" destId="{BB0FE56B-00C3-4FC8-BD5C-3E7569B182C6}" srcOrd="1" destOrd="0" presId="urn:microsoft.com/office/officeart/2005/8/layout/hList1"/>
    <dgm:cxn modelId="{2487FF0A-549F-41D2-A6B9-DF04070F8A60}" type="presParOf" srcId="{72BD4554-383D-41DD-BFED-3A2CADEC6076}" destId="{890EE0CA-FE7A-4F5D-8F5A-07A159BC5B4F}" srcOrd="1" destOrd="0" presId="urn:microsoft.com/office/officeart/2005/8/layout/hList1"/>
    <dgm:cxn modelId="{6F871189-B7F5-4DA8-A2DB-8A932BC7D4AD}" type="presParOf" srcId="{72BD4554-383D-41DD-BFED-3A2CADEC6076}" destId="{886C8011-3A81-44A3-9749-4078F1385E86}" srcOrd="2" destOrd="0" presId="urn:microsoft.com/office/officeart/2005/8/layout/hList1"/>
    <dgm:cxn modelId="{FD51B4B0-582A-4C5F-AB16-BA5173498654}" type="presParOf" srcId="{886C8011-3A81-44A3-9749-4078F1385E86}" destId="{32AAE54B-19D1-43C8-98DA-65A9D31A88A4}" srcOrd="0" destOrd="0" presId="urn:microsoft.com/office/officeart/2005/8/layout/hList1"/>
    <dgm:cxn modelId="{544EB47E-0D17-4CE3-AA5A-37AF17E6D7E4}" type="presParOf" srcId="{886C8011-3A81-44A3-9749-4078F1385E86}" destId="{C5EB5E7C-1841-441D-8D61-CE9473A023AA}" srcOrd="1" destOrd="0" presId="urn:microsoft.com/office/officeart/2005/8/layout/hList1"/>
    <dgm:cxn modelId="{1108908E-F1F2-46E7-983B-8FE5F7191AB5}" type="presParOf" srcId="{72BD4554-383D-41DD-BFED-3A2CADEC6076}" destId="{70EDAAB1-6643-49B6-A433-7ED6BD60A345}" srcOrd="3" destOrd="0" presId="urn:microsoft.com/office/officeart/2005/8/layout/hList1"/>
    <dgm:cxn modelId="{1D715E44-F018-4A10-86BB-5078B42CC455}" type="presParOf" srcId="{72BD4554-383D-41DD-BFED-3A2CADEC6076}" destId="{5D9905B4-6E2C-410A-9357-5B152E3AFE27}" srcOrd="4" destOrd="0" presId="urn:microsoft.com/office/officeart/2005/8/layout/hList1"/>
    <dgm:cxn modelId="{0C327BE7-1085-4A7C-B2EF-3580BDDC043B}" type="presParOf" srcId="{5D9905B4-6E2C-410A-9357-5B152E3AFE27}" destId="{3E9FA540-F23D-4D25-BAE4-74490DAC6C27}" srcOrd="0" destOrd="0" presId="urn:microsoft.com/office/officeart/2005/8/layout/hList1"/>
    <dgm:cxn modelId="{5407F436-91B6-4E19-B694-E581EE897BD5}" type="presParOf" srcId="{5D9905B4-6E2C-410A-9357-5B152E3AFE27}" destId="{4DA3B751-D43F-4B07-B6B9-CC8CC92C046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ABB14-7C1A-473B-B258-3B7F864F3ED0}">
      <dsp:nvSpPr>
        <dsp:cNvPr id="0" name=""/>
        <dsp:cNvSpPr/>
      </dsp:nvSpPr>
      <dsp:spPr>
        <a:xfrm rot="5400000">
          <a:off x="4907653" y="-2093622"/>
          <a:ext cx="773244" cy="4975695"/>
        </a:xfrm>
        <a:prstGeom prst="round2Same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a:latin typeface="標楷體" panose="03000509000000000000" pitchFamily="65" charset="-120"/>
              <a:ea typeface="標楷體" panose="03000509000000000000" pitchFamily="65" charset="-120"/>
            </a:rPr>
            <a:t>依據藥事法</a:t>
          </a:r>
          <a:endParaRPr lang="zh-TW" altLang="en-US" sz="2000" kern="1200" dirty="0"/>
        </a:p>
        <a:p>
          <a:pPr marL="228600" lvl="1" indent="-228600" algn="l" defTabSz="889000">
            <a:lnSpc>
              <a:spcPct val="90000"/>
            </a:lnSpc>
            <a:spcBef>
              <a:spcPct val="0"/>
            </a:spcBef>
            <a:spcAft>
              <a:spcPct val="15000"/>
            </a:spcAft>
            <a:buChar char="•"/>
          </a:pPr>
          <a:r>
            <a:rPr lang="zh-TW" altLang="en-US" sz="2000" kern="1200" dirty="0">
              <a:latin typeface="標楷體" panose="03000509000000000000" pitchFamily="65" charset="-120"/>
              <a:ea typeface="標楷體" panose="03000509000000000000" pitchFamily="65" charset="-120"/>
            </a:rPr>
            <a:t>依據藥事法施行細則</a:t>
          </a:r>
        </a:p>
      </dsp:txBody>
      <dsp:txXfrm rot="-5400000">
        <a:off x="2806428" y="45350"/>
        <a:ext cx="4937948" cy="697750"/>
      </dsp:txXfrm>
    </dsp:sp>
    <dsp:sp modelId="{8CEE616C-042D-4295-B175-04ABC298CCE5}">
      <dsp:nvSpPr>
        <dsp:cNvPr id="0" name=""/>
        <dsp:cNvSpPr/>
      </dsp:nvSpPr>
      <dsp:spPr>
        <a:xfrm>
          <a:off x="969" y="10160"/>
          <a:ext cx="2798828" cy="753120"/>
        </a:xfrm>
        <a:prstGeom prst="roundRect">
          <a:avLst/>
        </a:prstGeom>
        <a:blipFill rotWithShape="0">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l" defTabSz="1422400">
            <a:lnSpc>
              <a:spcPct val="90000"/>
            </a:lnSpc>
            <a:spcBef>
              <a:spcPct val="0"/>
            </a:spcBef>
            <a:spcAft>
              <a:spcPct val="35000"/>
            </a:spcAft>
            <a:buNone/>
          </a:pPr>
          <a:r>
            <a:rPr lang="zh-TW" altLang="en-US" sz="3200" kern="1200" dirty="0">
              <a:solidFill>
                <a:schemeClr val="tx1"/>
              </a:solidFill>
              <a:latin typeface="標楷體" panose="03000509000000000000" pitchFamily="65" charset="-120"/>
              <a:ea typeface="標楷體" panose="03000509000000000000" pitchFamily="65" charset="-120"/>
            </a:rPr>
            <a:t>西藥管理</a:t>
          </a:r>
        </a:p>
      </dsp:txBody>
      <dsp:txXfrm>
        <a:off x="37733" y="46924"/>
        <a:ext cx="2725300" cy="679592"/>
      </dsp:txXfrm>
    </dsp:sp>
    <dsp:sp modelId="{3F4FFF75-418F-4563-B3A7-8FF191A51AA8}">
      <dsp:nvSpPr>
        <dsp:cNvPr id="0" name=""/>
        <dsp:cNvSpPr/>
      </dsp:nvSpPr>
      <dsp:spPr>
        <a:xfrm rot="5400000">
          <a:off x="4862864" y="-1282960"/>
          <a:ext cx="849562" cy="4975695"/>
        </a:xfrm>
        <a:prstGeom prst="round2SameRect">
          <a:avLst/>
        </a:prstGeom>
        <a:solidFill>
          <a:schemeClr val="accent2">
            <a:tint val="40000"/>
            <a:alpha val="90000"/>
            <a:hueOff val="1045868"/>
            <a:satOff val="357"/>
            <a:lumOff val="110"/>
            <a:alphaOff val="0"/>
          </a:schemeClr>
        </a:solidFill>
        <a:ln w="9525" cap="rnd" cmpd="sng" algn="ctr">
          <a:solidFill>
            <a:schemeClr val="accent2">
              <a:tint val="40000"/>
              <a:alpha val="90000"/>
              <a:hueOff val="1045868"/>
              <a:satOff val="357"/>
              <a:lumOff val="11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zh-TW" altLang="en-US" sz="1400" kern="1200" dirty="0"/>
        </a:p>
        <a:p>
          <a:pPr marL="228600" lvl="1" indent="-228600" algn="l" defTabSz="889000">
            <a:lnSpc>
              <a:spcPct val="90000"/>
            </a:lnSpc>
            <a:spcBef>
              <a:spcPct val="0"/>
            </a:spcBef>
            <a:spcAft>
              <a:spcPct val="15000"/>
            </a:spcAft>
            <a:buChar char="•"/>
          </a:pPr>
          <a:r>
            <a:rPr lang="zh-TW" altLang="en-US" sz="2000" kern="1200" dirty="0">
              <a:latin typeface="標楷體" panose="03000509000000000000" pitchFamily="65" charset="-120"/>
              <a:ea typeface="標楷體" panose="03000509000000000000" pitchFamily="65" charset="-120"/>
            </a:rPr>
            <a:t>依據管制藥品管理條例</a:t>
          </a:r>
          <a:endParaRPr lang="zh-TW" altLang="en-US" sz="2000" kern="1200" dirty="0"/>
        </a:p>
        <a:p>
          <a:pPr marL="228600" lvl="1" indent="-228600" algn="l" defTabSz="889000">
            <a:lnSpc>
              <a:spcPct val="90000"/>
            </a:lnSpc>
            <a:spcBef>
              <a:spcPct val="0"/>
            </a:spcBef>
            <a:spcAft>
              <a:spcPct val="15000"/>
            </a:spcAft>
            <a:buChar char="•"/>
          </a:pPr>
          <a:r>
            <a:rPr lang="zh-TW" altLang="en-US" sz="2000" kern="1200" dirty="0">
              <a:latin typeface="標楷體" panose="03000509000000000000" pitchFamily="65" charset="-120"/>
              <a:ea typeface="標楷體" panose="03000509000000000000" pitchFamily="65" charset="-120"/>
            </a:rPr>
            <a:t>依據管制藥品管理條例施行細則</a:t>
          </a:r>
        </a:p>
        <a:p>
          <a:pPr marL="114300" lvl="1" indent="-114300" algn="l" defTabSz="622300">
            <a:lnSpc>
              <a:spcPct val="90000"/>
            </a:lnSpc>
            <a:spcBef>
              <a:spcPct val="0"/>
            </a:spcBef>
            <a:spcAft>
              <a:spcPct val="15000"/>
            </a:spcAft>
            <a:buChar char="•"/>
          </a:pPr>
          <a:endParaRPr lang="zh-TW" altLang="en-US" sz="1400" kern="1200" dirty="0"/>
        </a:p>
      </dsp:txBody>
      <dsp:txXfrm rot="-5400000">
        <a:off x="2799798" y="821578"/>
        <a:ext cx="4934223" cy="766618"/>
      </dsp:txXfrm>
    </dsp:sp>
    <dsp:sp modelId="{F64FD965-3936-428C-A4D0-E36B7979C98B}">
      <dsp:nvSpPr>
        <dsp:cNvPr id="0" name=""/>
        <dsp:cNvSpPr/>
      </dsp:nvSpPr>
      <dsp:spPr>
        <a:xfrm>
          <a:off x="969" y="830756"/>
          <a:ext cx="2798828" cy="782022"/>
        </a:xfrm>
        <a:prstGeom prst="roundRect">
          <a:avLst/>
        </a:prstGeom>
        <a:blipFill rotWithShape="0">
          <a:blip xmlns:r="http://schemas.openxmlformats.org/officeDocument/2006/relationships" r:embed="rId1">
            <a:duotone>
              <a:schemeClr val="accent2">
                <a:hueOff val="840789"/>
                <a:satOff val="-893"/>
                <a:lumOff val="686"/>
                <a:alphaOff val="0"/>
                <a:shade val="20000"/>
                <a:satMod val="200000"/>
              </a:schemeClr>
              <a:schemeClr val="accent2">
                <a:hueOff val="840789"/>
                <a:satOff val="-893"/>
                <a:lumOff val="686"/>
                <a:alphaOff val="0"/>
                <a:tint val="12000"/>
                <a:satMod val="190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l" defTabSz="1422400">
            <a:lnSpc>
              <a:spcPct val="90000"/>
            </a:lnSpc>
            <a:spcBef>
              <a:spcPct val="0"/>
            </a:spcBef>
            <a:spcAft>
              <a:spcPct val="35000"/>
            </a:spcAft>
            <a:buNone/>
          </a:pPr>
          <a:r>
            <a:rPr lang="zh-TW" altLang="en-US" sz="3200" kern="1200" dirty="0">
              <a:solidFill>
                <a:schemeClr val="tx1"/>
              </a:solidFill>
              <a:latin typeface="標楷體" panose="03000509000000000000" pitchFamily="65" charset="-120"/>
              <a:ea typeface="標楷體" panose="03000509000000000000" pitchFamily="65" charset="-120"/>
            </a:rPr>
            <a:t>管制藥品管理</a:t>
          </a:r>
        </a:p>
      </dsp:txBody>
      <dsp:txXfrm>
        <a:off x="39144" y="868931"/>
        <a:ext cx="2722478" cy="705672"/>
      </dsp:txXfrm>
    </dsp:sp>
    <dsp:sp modelId="{B9DB97BE-D182-4789-877A-E616927A6EFD}">
      <dsp:nvSpPr>
        <dsp:cNvPr id="0" name=""/>
        <dsp:cNvSpPr/>
      </dsp:nvSpPr>
      <dsp:spPr>
        <a:xfrm rot="5400000">
          <a:off x="4853241" y="-440170"/>
          <a:ext cx="804828" cy="4975695"/>
        </a:xfrm>
        <a:prstGeom prst="round2SameRect">
          <a:avLst/>
        </a:prstGeom>
        <a:solidFill>
          <a:schemeClr val="accent2">
            <a:tint val="40000"/>
            <a:alpha val="90000"/>
            <a:hueOff val="2091735"/>
            <a:satOff val="714"/>
            <a:lumOff val="220"/>
            <a:alphaOff val="0"/>
          </a:schemeClr>
        </a:solidFill>
        <a:ln w="9525" cap="rnd" cmpd="sng" algn="ctr">
          <a:solidFill>
            <a:schemeClr val="accent2">
              <a:tint val="40000"/>
              <a:alpha val="90000"/>
              <a:hueOff val="2091735"/>
              <a:satOff val="714"/>
              <a:lumOff val="22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a:latin typeface="標楷體" panose="03000509000000000000" pitchFamily="65" charset="-120"/>
              <a:ea typeface="標楷體" panose="03000509000000000000" pitchFamily="65" charset="-120"/>
            </a:rPr>
            <a:t>依據藥事法</a:t>
          </a:r>
          <a:endParaRPr lang="zh-TW" altLang="en-US" sz="2000" kern="1200" dirty="0"/>
        </a:p>
        <a:p>
          <a:pPr marL="228600" lvl="1" indent="-228600" algn="l" defTabSz="889000">
            <a:lnSpc>
              <a:spcPct val="90000"/>
            </a:lnSpc>
            <a:spcBef>
              <a:spcPct val="0"/>
            </a:spcBef>
            <a:spcAft>
              <a:spcPct val="15000"/>
            </a:spcAft>
            <a:buChar char="•"/>
          </a:pPr>
          <a:r>
            <a:rPr lang="en-US" altLang="zh-TW" sz="2000" kern="1200" dirty="0">
              <a:solidFill>
                <a:srgbClr val="FF0000"/>
              </a:solidFill>
              <a:latin typeface="標楷體" panose="03000509000000000000" pitchFamily="65" charset="-120"/>
              <a:ea typeface="標楷體" panose="03000509000000000000" pitchFamily="65" charset="-120"/>
            </a:rPr>
            <a:t>109</a:t>
          </a:r>
          <a:r>
            <a:rPr lang="zh-TW" altLang="en-US" sz="2000" kern="1200" dirty="0">
              <a:solidFill>
                <a:srgbClr val="FF0000"/>
              </a:solidFill>
              <a:latin typeface="標楷體" panose="03000509000000000000" pitchFamily="65" charset="-120"/>
              <a:ea typeface="標楷體" panose="03000509000000000000" pitchFamily="65" charset="-120"/>
            </a:rPr>
            <a:t>年</a:t>
          </a:r>
          <a:r>
            <a:rPr lang="en-US" altLang="zh-TW" sz="2000" kern="1200" dirty="0">
              <a:solidFill>
                <a:srgbClr val="FF0000"/>
              </a:solidFill>
              <a:latin typeface="標楷體" panose="03000509000000000000" pitchFamily="65" charset="-120"/>
              <a:ea typeface="標楷體" panose="03000509000000000000" pitchFamily="65" charset="-120"/>
            </a:rPr>
            <a:t>1</a:t>
          </a:r>
          <a:r>
            <a:rPr lang="zh-TW" altLang="en-US" sz="2000" kern="1200" dirty="0">
              <a:solidFill>
                <a:srgbClr val="FF0000"/>
              </a:solidFill>
              <a:latin typeface="標楷體" panose="03000509000000000000" pitchFamily="65" charset="-120"/>
              <a:ea typeface="標楷體" panose="03000509000000000000" pitchFamily="65" charset="-120"/>
            </a:rPr>
            <a:t>月</a:t>
          </a:r>
          <a:r>
            <a:rPr lang="en-US" altLang="zh-TW" sz="2000" kern="1200" dirty="0">
              <a:solidFill>
                <a:srgbClr val="FF0000"/>
              </a:solidFill>
              <a:latin typeface="標楷體" panose="03000509000000000000" pitchFamily="65" charset="-120"/>
              <a:ea typeface="標楷體" panose="03000509000000000000" pitchFamily="65" charset="-120"/>
            </a:rPr>
            <a:t>1</a:t>
          </a:r>
          <a:r>
            <a:rPr lang="zh-TW" altLang="en-US" sz="2000" kern="1200" dirty="0">
              <a:solidFill>
                <a:srgbClr val="FF0000"/>
              </a:solidFill>
              <a:latin typeface="標楷體" panose="03000509000000000000" pitchFamily="65" charset="-120"/>
              <a:ea typeface="標楷體" panose="03000509000000000000" pitchFamily="65" charset="-120"/>
            </a:rPr>
            <a:t>日起實施中藥廠確效作業</a:t>
          </a:r>
          <a:endParaRPr lang="zh-TW" altLang="en-US" sz="2000" kern="1200" dirty="0">
            <a:solidFill>
              <a:srgbClr val="FF0000"/>
            </a:solidFill>
          </a:endParaRPr>
        </a:p>
      </dsp:txBody>
      <dsp:txXfrm rot="-5400000">
        <a:off x="2767808" y="1684551"/>
        <a:ext cx="4936407" cy="726252"/>
      </dsp:txXfrm>
    </dsp:sp>
    <dsp:sp modelId="{C7E4BFF5-E186-4286-9251-3D089E07CAFA}">
      <dsp:nvSpPr>
        <dsp:cNvPr id="0" name=""/>
        <dsp:cNvSpPr/>
      </dsp:nvSpPr>
      <dsp:spPr>
        <a:xfrm>
          <a:off x="969" y="1670192"/>
          <a:ext cx="2798828" cy="806389"/>
        </a:xfrm>
        <a:prstGeom prst="roundRect">
          <a:avLst/>
        </a:prstGeom>
        <a:blipFill rotWithShape="0">
          <a:blip xmlns:r="http://schemas.openxmlformats.org/officeDocument/2006/relationships" r:embed="rId1">
            <a:duotone>
              <a:schemeClr val="accent2">
                <a:hueOff val="1681577"/>
                <a:satOff val="-1786"/>
                <a:lumOff val="1372"/>
                <a:alphaOff val="0"/>
                <a:shade val="20000"/>
                <a:satMod val="200000"/>
              </a:schemeClr>
              <a:schemeClr val="accent2">
                <a:hueOff val="1681577"/>
                <a:satOff val="-1786"/>
                <a:lumOff val="1372"/>
                <a:alphaOff val="0"/>
                <a:tint val="12000"/>
                <a:satMod val="190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l" defTabSz="1422400">
            <a:lnSpc>
              <a:spcPct val="90000"/>
            </a:lnSpc>
            <a:spcBef>
              <a:spcPct val="0"/>
            </a:spcBef>
            <a:spcAft>
              <a:spcPct val="35000"/>
            </a:spcAft>
            <a:buNone/>
          </a:pPr>
          <a:r>
            <a:rPr lang="zh-TW" altLang="en-US" sz="3200" kern="1200" dirty="0">
              <a:solidFill>
                <a:schemeClr val="tx1"/>
              </a:solidFill>
              <a:latin typeface="標楷體" panose="03000509000000000000" pitchFamily="65" charset="-120"/>
              <a:ea typeface="標楷體" panose="03000509000000000000" pitchFamily="65" charset="-120"/>
            </a:rPr>
            <a:t>中藥管理</a:t>
          </a:r>
        </a:p>
      </dsp:txBody>
      <dsp:txXfrm>
        <a:off x="40334" y="1709557"/>
        <a:ext cx="2720098" cy="727659"/>
      </dsp:txXfrm>
    </dsp:sp>
    <dsp:sp modelId="{A1056E4C-46B7-444F-84B4-7DA42EC2AE2A}">
      <dsp:nvSpPr>
        <dsp:cNvPr id="0" name=""/>
        <dsp:cNvSpPr/>
      </dsp:nvSpPr>
      <dsp:spPr>
        <a:xfrm rot="5400000">
          <a:off x="4953540" y="372110"/>
          <a:ext cx="666644" cy="4975695"/>
        </a:xfrm>
        <a:prstGeom prst="round2SameRect">
          <a:avLst/>
        </a:prstGeom>
        <a:solidFill>
          <a:schemeClr val="accent2">
            <a:tint val="40000"/>
            <a:alpha val="90000"/>
            <a:hueOff val="3137603"/>
            <a:satOff val="1071"/>
            <a:lumOff val="329"/>
            <a:alphaOff val="0"/>
          </a:schemeClr>
        </a:solidFill>
        <a:ln w="9525" cap="rnd" cmpd="sng" algn="ctr">
          <a:solidFill>
            <a:schemeClr val="accent2">
              <a:tint val="40000"/>
              <a:alpha val="90000"/>
              <a:hueOff val="3137603"/>
              <a:satOff val="1071"/>
              <a:lumOff val="329"/>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a:latin typeface="標楷體" panose="03000509000000000000" pitchFamily="65" charset="-120"/>
              <a:ea typeface="標楷體" panose="03000509000000000000" pitchFamily="65" charset="-120"/>
            </a:rPr>
            <a:t>依據</a:t>
          </a:r>
          <a:r>
            <a:rPr lang="zh-TW" altLang="en-US" sz="2000" kern="1200" dirty="0">
              <a:solidFill>
                <a:srgbClr val="FF0000"/>
              </a:solidFill>
              <a:latin typeface="標楷體" panose="03000509000000000000" pitchFamily="65" charset="-120"/>
              <a:ea typeface="標楷體" panose="03000509000000000000" pitchFamily="65" charset="-120"/>
            </a:rPr>
            <a:t>醫療器材管理法</a:t>
          </a:r>
          <a:endParaRPr lang="zh-TW" altLang="en-US" sz="2000" kern="1200" dirty="0">
            <a:solidFill>
              <a:srgbClr val="FF0000"/>
            </a:solidFill>
          </a:endParaRPr>
        </a:p>
        <a:p>
          <a:pPr marL="228600" lvl="1" indent="-228600" algn="l" defTabSz="889000">
            <a:lnSpc>
              <a:spcPct val="90000"/>
            </a:lnSpc>
            <a:spcBef>
              <a:spcPct val="0"/>
            </a:spcBef>
            <a:spcAft>
              <a:spcPct val="15000"/>
            </a:spcAft>
            <a:buChar char="•"/>
          </a:pPr>
          <a:r>
            <a:rPr lang="en-US" altLang="zh-TW" sz="2000" kern="1200" dirty="0">
              <a:solidFill>
                <a:srgbClr val="FF0000"/>
              </a:solidFill>
              <a:latin typeface="標楷體" panose="03000509000000000000" pitchFamily="65" charset="-120"/>
              <a:ea typeface="標楷體" panose="03000509000000000000" pitchFamily="65" charset="-120"/>
            </a:rPr>
            <a:t>110</a:t>
          </a:r>
          <a:r>
            <a:rPr lang="zh-TW" altLang="en-US" sz="2000" kern="1200" dirty="0">
              <a:solidFill>
                <a:srgbClr val="FF0000"/>
              </a:solidFill>
              <a:latin typeface="標楷體" panose="03000509000000000000" pitchFamily="65" charset="-120"/>
              <a:ea typeface="標楷體" panose="03000509000000000000" pitchFamily="65" charset="-120"/>
            </a:rPr>
            <a:t>年</a:t>
          </a:r>
          <a:r>
            <a:rPr lang="en-US" altLang="zh-TW" sz="2000" kern="1200" dirty="0">
              <a:solidFill>
                <a:srgbClr val="FF0000"/>
              </a:solidFill>
              <a:latin typeface="標楷體" panose="03000509000000000000" pitchFamily="65" charset="-120"/>
              <a:ea typeface="標楷體" panose="03000509000000000000" pitchFamily="65" charset="-120"/>
            </a:rPr>
            <a:t>5</a:t>
          </a:r>
          <a:r>
            <a:rPr lang="zh-TW" altLang="en-US" sz="2000" kern="1200" dirty="0">
              <a:solidFill>
                <a:srgbClr val="FF0000"/>
              </a:solidFill>
              <a:latin typeface="標楷體" panose="03000509000000000000" pitchFamily="65" charset="-120"/>
              <a:ea typeface="標楷體" panose="03000509000000000000" pitchFamily="65" charset="-120"/>
            </a:rPr>
            <a:t>月</a:t>
          </a:r>
          <a:r>
            <a:rPr lang="en-US" altLang="zh-TW" sz="2000" kern="1200" dirty="0">
              <a:solidFill>
                <a:srgbClr val="FF0000"/>
              </a:solidFill>
              <a:latin typeface="標楷體" panose="03000509000000000000" pitchFamily="65" charset="-120"/>
              <a:ea typeface="標楷體" panose="03000509000000000000" pitchFamily="65" charset="-120"/>
            </a:rPr>
            <a:t>1</a:t>
          </a:r>
          <a:r>
            <a:rPr lang="zh-TW" altLang="en-US" sz="2000" kern="1200" dirty="0">
              <a:solidFill>
                <a:srgbClr val="FF0000"/>
              </a:solidFill>
              <a:latin typeface="標楷體" panose="03000509000000000000" pitchFamily="65" charset="-120"/>
              <a:ea typeface="標楷體" panose="03000509000000000000" pitchFamily="65" charset="-120"/>
            </a:rPr>
            <a:t>日起實施</a:t>
          </a:r>
        </a:p>
      </dsp:txBody>
      <dsp:txXfrm rot="-5400000">
        <a:off x="2799015" y="2559179"/>
        <a:ext cx="4943152" cy="601558"/>
      </dsp:txXfrm>
    </dsp:sp>
    <dsp:sp modelId="{3FBC07E1-075E-44CB-AD52-2E4620206755}">
      <dsp:nvSpPr>
        <dsp:cNvPr id="0" name=""/>
        <dsp:cNvSpPr/>
      </dsp:nvSpPr>
      <dsp:spPr>
        <a:xfrm>
          <a:off x="969" y="2500224"/>
          <a:ext cx="2798828" cy="730270"/>
        </a:xfrm>
        <a:prstGeom prst="roundRect">
          <a:avLst/>
        </a:prstGeom>
        <a:blipFill rotWithShape="0">
          <a:blip xmlns:r="http://schemas.openxmlformats.org/officeDocument/2006/relationships" r:embed="rId1">
            <a:duotone>
              <a:schemeClr val="accent2">
                <a:hueOff val="2522366"/>
                <a:satOff val="-2679"/>
                <a:lumOff val="2059"/>
                <a:alphaOff val="0"/>
                <a:shade val="20000"/>
                <a:satMod val="200000"/>
              </a:schemeClr>
              <a:schemeClr val="accent2">
                <a:hueOff val="2522366"/>
                <a:satOff val="-2679"/>
                <a:lumOff val="2059"/>
                <a:alphaOff val="0"/>
                <a:tint val="12000"/>
                <a:satMod val="190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l" defTabSz="1422400">
            <a:lnSpc>
              <a:spcPct val="90000"/>
            </a:lnSpc>
            <a:spcBef>
              <a:spcPct val="0"/>
            </a:spcBef>
            <a:spcAft>
              <a:spcPct val="35000"/>
            </a:spcAft>
            <a:buNone/>
          </a:pPr>
          <a:r>
            <a:rPr lang="zh-TW" altLang="en-US" sz="3200" kern="1200" dirty="0">
              <a:solidFill>
                <a:schemeClr val="tx1"/>
              </a:solidFill>
              <a:latin typeface="標楷體" panose="03000509000000000000" pitchFamily="65" charset="-120"/>
              <a:ea typeface="標楷體" panose="03000509000000000000" pitchFamily="65" charset="-120"/>
            </a:rPr>
            <a:t>醫療器材管理</a:t>
          </a:r>
        </a:p>
      </dsp:txBody>
      <dsp:txXfrm>
        <a:off x="36618" y="2535873"/>
        <a:ext cx="2727530" cy="658972"/>
      </dsp:txXfrm>
    </dsp:sp>
    <dsp:sp modelId="{3E3FDE0C-D852-4599-B9AC-810F45986F2B}">
      <dsp:nvSpPr>
        <dsp:cNvPr id="0" name=""/>
        <dsp:cNvSpPr/>
      </dsp:nvSpPr>
      <dsp:spPr>
        <a:xfrm rot="5400000">
          <a:off x="4880179" y="1137440"/>
          <a:ext cx="771568" cy="5032319"/>
        </a:xfrm>
        <a:prstGeom prst="round2SameRect">
          <a:avLst/>
        </a:prstGeom>
        <a:solidFill>
          <a:schemeClr val="accent2">
            <a:tint val="40000"/>
            <a:alpha val="90000"/>
            <a:hueOff val="4183470"/>
            <a:satOff val="1428"/>
            <a:lumOff val="439"/>
            <a:alphaOff val="0"/>
          </a:schemeClr>
        </a:solidFill>
        <a:ln w="9525" cap="rnd" cmpd="sng" algn="ctr">
          <a:solidFill>
            <a:schemeClr val="accent2">
              <a:tint val="40000"/>
              <a:alpha val="90000"/>
              <a:hueOff val="4183470"/>
              <a:satOff val="1428"/>
              <a:lumOff val="439"/>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dirty="0">
              <a:latin typeface="標楷體" panose="03000509000000000000" pitchFamily="65" charset="-120"/>
              <a:ea typeface="標楷體" panose="03000509000000000000" pitchFamily="65" charset="-120"/>
            </a:rPr>
            <a:t>依據</a:t>
          </a:r>
          <a:r>
            <a:rPr lang="zh-TW" altLang="en-US" sz="1800" kern="1200" dirty="0">
              <a:solidFill>
                <a:srgbClr val="FF0000"/>
              </a:solidFill>
              <a:latin typeface="標楷體" panose="03000509000000000000" pitchFamily="65" charset="-120"/>
              <a:ea typeface="標楷體" panose="03000509000000000000" pitchFamily="65" charset="-120"/>
            </a:rPr>
            <a:t>化粧品衛生安全管理法</a:t>
          </a:r>
          <a:endParaRPr lang="zh-TW" altLang="en-US" sz="1800" kern="1200" dirty="0">
            <a:solidFill>
              <a:srgbClr val="FF0000"/>
            </a:solidFill>
          </a:endParaRPr>
        </a:p>
        <a:p>
          <a:pPr marL="171450" lvl="1" indent="-171450" algn="l" defTabSz="800100">
            <a:lnSpc>
              <a:spcPct val="90000"/>
            </a:lnSpc>
            <a:spcBef>
              <a:spcPct val="0"/>
            </a:spcBef>
            <a:spcAft>
              <a:spcPct val="15000"/>
            </a:spcAft>
            <a:buChar char="•"/>
          </a:pPr>
          <a:r>
            <a:rPr lang="en-US" altLang="zh-TW" sz="1800" kern="1200" dirty="0">
              <a:solidFill>
                <a:srgbClr val="FF0000"/>
              </a:solidFill>
              <a:latin typeface="標楷體" panose="03000509000000000000" pitchFamily="65" charset="-120"/>
              <a:ea typeface="標楷體" panose="03000509000000000000" pitchFamily="65" charset="-120"/>
            </a:rPr>
            <a:t>108</a:t>
          </a:r>
          <a:r>
            <a:rPr lang="zh-TW" altLang="en-US" sz="1800" kern="1200" dirty="0">
              <a:solidFill>
                <a:srgbClr val="FF0000"/>
              </a:solidFill>
              <a:latin typeface="標楷體" panose="03000509000000000000" pitchFamily="65" charset="-120"/>
              <a:ea typeface="標楷體" panose="03000509000000000000" pitchFamily="65" charset="-120"/>
            </a:rPr>
            <a:t>年</a:t>
          </a:r>
          <a:r>
            <a:rPr lang="en-US" altLang="zh-TW" sz="1800" kern="1200" dirty="0">
              <a:solidFill>
                <a:srgbClr val="FF0000"/>
              </a:solidFill>
              <a:latin typeface="標楷體" panose="03000509000000000000" pitchFamily="65" charset="-120"/>
              <a:ea typeface="標楷體" panose="03000509000000000000" pitchFamily="65" charset="-120"/>
            </a:rPr>
            <a:t>7</a:t>
          </a:r>
          <a:r>
            <a:rPr lang="zh-TW" altLang="en-US" sz="1800" kern="1200" dirty="0">
              <a:solidFill>
                <a:srgbClr val="FF0000"/>
              </a:solidFill>
              <a:latin typeface="標楷體" panose="03000509000000000000" pitchFamily="65" charset="-120"/>
              <a:ea typeface="標楷體" panose="03000509000000000000" pitchFamily="65" charset="-120"/>
            </a:rPr>
            <a:t>月</a:t>
          </a:r>
          <a:r>
            <a:rPr lang="en-US" altLang="zh-TW" sz="1800" kern="1200" dirty="0">
              <a:solidFill>
                <a:srgbClr val="FF0000"/>
              </a:solidFill>
              <a:latin typeface="標楷體" panose="03000509000000000000" pitchFamily="65" charset="-120"/>
              <a:ea typeface="標楷體" panose="03000509000000000000" pitchFamily="65" charset="-120"/>
            </a:rPr>
            <a:t>1</a:t>
          </a:r>
          <a:r>
            <a:rPr lang="zh-TW" altLang="en-US" sz="1800" kern="1200" dirty="0">
              <a:solidFill>
                <a:srgbClr val="FF0000"/>
              </a:solidFill>
              <a:latin typeface="標楷體" panose="03000509000000000000" pitchFamily="65" charset="-120"/>
              <a:ea typeface="標楷體" panose="03000509000000000000" pitchFamily="65" charset="-120"/>
            </a:rPr>
            <a:t>日起實施</a:t>
          </a:r>
        </a:p>
        <a:p>
          <a:pPr marL="171450" lvl="1" indent="-171450" algn="l" defTabSz="800100">
            <a:lnSpc>
              <a:spcPct val="90000"/>
            </a:lnSpc>
            <a:spcBef>
              <a:spcPct val="0"/>
            </a:spcBef>
            <a:spcAft>
              <a:spcPct val="15000"/>
            </a:spcAft>
            <a:buChar char="•"/>
          </a:pPr>
          <a:r>
            <a:rPr lang="en-US" altLang="zh-TW" sz="1800" kern="1200" dirty="0">
              <a:solidFill>
                <a:srgbClr val="FF0000"/>
              </a:solidFill>
              <a:latin typeface="標楷體" panose="03000509000000000000" pitchFamily="65" charset="-120"/>
              <a:ea typeface="標楷體" panose="03000509000000000000" pitchFamily="65" charset="-120"/>
            </a:rPr>
            <a:t>110</a:t>
          </a:r>
          <a:r>
            <a:rPr lang="zh-TW" altLang="en-US" sz="1800" kern="1200" dirty="0">
              <a:solidFill>
                <a:srgbClr val="FF0000"/>
              </a:solidFill>
              <a:latin typeface="標楷體" panose="03000509000000000000" pitchFamily="65" charset="-120"/>
              <a:ea typeface="標楷體" panose="03000509000000000000" pitchFamily="65" charset="-120"/>
            </a:rPr>
            <a:t>年</a:t>
          </a:r>
          <a:r>
            <a:rPr lang="en-US" altLang="zh-TW" sz="1800" kern="1200" dirty="0">
              <a:solidFill>
                <a:srgbClr val="FF0000"/>
              </a:solidFill>
              <a:latin typeface="標楷體" panose="03000509000000000000" pitchFamily="65" charset="-120"/>
              <a:ea typeface="標楷體" panose="03000509000000000000" pitchFamily="65" charset="-120"/>
            </a:rPr>
            <a:t>7</a:t>
          </a:r>
          <a:r>
            <a:rPr lang="zh-TW" altLang="en-US" sz="1800" kern="1200" dirty="0">
              <a:solidFill>
                <a:srgbClr val="FF0000"/>
              </a:solidFill>
              <a:latin typeface="標楷體" panose="03000509000000000000" pitchFamily="65" charset="-120"/>
              <a:ea typeface="標楷體" panose="03000509000000000000" pitchFamily="65" charset="-120"/>
            </a:rPr>
            <a:t>月</a:t>
          </a:r>
          <a:r>
            <a:rPr lang="en-US" altLang="zh-TW" sz="1800" kern="1200" dirty="0">
              <a:solidFill>
                <a:srgbClr val="FF0000"/>
              </a:solidFill>
              <a:latin typeface="標楷體" panose="03000509000000000000" pitchFamily="65" charset="-120"/>
              <a:ea typeface="標楷體" panose="03000509000000000000" pitchFamily="65" charset="-120"/>
            </a:rPr>
            <a:t>1</a:t>
          </a:r>
          <a:r>
            <a:rPr lang="zh-TW" altLang="en-US" sz="1800" kern="1200" dirty="0">
              <a:solidFill>
                <a:srgbClr val="FF0000"/>
              </a:solidFill>
              <a:latin typeface="標楷體" panose="03000509000000000000" pitchFamily="65" charset="-120"/>
              <a:ea typeface="標楷體" panose="03000509000000000000" pitchFamily="65" charset="-120"/>
            </a:rPr>
            <a:t>日起將非藥用漱口水及牙膏納入</a:t>
          </a:r>
        </a:p>
      </dsp:txBody>
      <dsp:txXfrm rot="-5400000">
        <a:off x="2749804" y="3305481"/>
        <a:ext cx="4994654" cy="696238"/>
      </dsp:txXfrm>
    </dsp:sp>
    <dsp:sp modelId="{06308133-0A44-43DA-8179-0BD07149380F}">
      <dsp:nvSpPr>
        <dsp:cNvPr id="0" name=""/>
        <dsp:cNvSpPr/>
      </dsp:nvSpPr>
      <dsp:spPr>
        <a:xfrm>
          <a:off x="18599" y="3254237"/>
          <a:ext cx="2747865" cy="785147"/>
        </a:xfrm>
        <a:prstGeom prst="roundRect">
          <a:avLst/>
        </a:prstGeom>
        <a:blipFill rotWithShape="0">
          <a:blip xmlns:r="http://schemas.openxmlformats.org/officeDocument/2006/relationships" r:embed="rId1">
            <a:duotone>
              <a:schemeClr val="accent2">
                <a:hueOff val="3363155"/>
                <a:satOff val="-3572"/>
                <a:lumOff val="2745"/>
                <a:alphaOff val="0"/>
                <a:shade val="20000"/>
                <a:satMod val="200000"/>
              </a:schemeClr>
              <a:schemeClr val="accent2">
                <a:hueOff val="3363155"/>
                <a:satOff val="-3572"/>
                <a:lumOff val="2745"/>
                <a:alphaOff val="0"/>
                <a:tint val="12000"/>
                <a:satMod val="190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l" defTabSz="1422400">
            <a:lnSpc>
              <a:spcPct val="90000"/>
            </a:lnSpc>
            <a:spcBef>
              <a:spcPct val="0"/>
            </a:spcBef>
            <a:spcAft>
              <a:spcPct val="35000"/>
            </a:spcAft>
            <a:buNone/>
          </a:pPr>
          <a:r>
            <a:rPr lang="zh-TW" altLang="en-US" sz="3200" kern="1200" dirty="0">
              <a:solidFill>
                <a:schemeClr val="tx1"/>
              </a:solidFill>
              <a:latin typeface="標楷體" panose="03000509000000000000" pitchFamily="65" charset="-120"/>
              <a:ea typeface="標楷體" panose="03000509000000000000" pitchFamily="65" charset="-120"/>
            </a:rPr>
            <a:t>化粧品管理</a:t>
          </a:r>
        </a:p>
      </dsp:txBody>
      <dsp:txXfrm>
        <a:off x="56927" y="3292565"/>
        <a:ext cx="2671209" cy="708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C8804-AC27-4EDB-9FD7-6A15A0EB0D7C}">
      <dsp:nvSpPr>
        <dsp:cNvPr id="0" name=""/>
        <dsp:cNvSpPr/>
      </dsp:nvSpPr>
      <dsp:spPr>
        <a:xfrm>
          <a:off x="0" y="732381"/>
          <a:ext cx="2284571" cy="835200"/>
        </a:xfrm>
        <a:prstGeom prst="rect">
          <a:avLst/>
        </a:prstGeom>
        <a:solidFill>
          <a:schemeClr val="accent3">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zh-TW" altLang="en-US" sz="2900" kern="1200" dirty="0">
              <a:latin typeface="標楷體" panose="03000509000000000000" pitchFamily="65" charset="-120"/>
              <a:ea typeface="標楷體" panose="03000509000000000000" pitchFamily="65" charset="-120"/>
            </a:rPr>
            <a:t>源頭管理</a:t>
          </a:r>
        </a:p>
      </dsp:txBody>
      <dsp:txXfrm>
        <a:off x="0" y="732381"/>
        <a:ext cx="2284571" cy="835200"/>
      </dsp:txXfrm>
    </dsp:sp>
    <dsp:sp modelId="{BB0FE56B-00C3-4FC8-BD5C-3E7569B182C6}">
      <dsp:nvSpPr>
        <dsp:cNvPr id="0" name=""/>
        <dsp:cNvSpPr/>
      </dsp:nvSpPr>
      <dsp:spPr>
        <a:xfrm>
          <a:off x="0" y="1584181"/>
          <a:ext cx="2284571" cy="1393087"/>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latin typeface="標楷體" panose="03000509000000000000" pitchFamily="65" charset="-120"/>
              <a:ea typeface="標楷體" panose="03000509000000000000" pitchFamily="65" charset="-120"/>
            </a:rPr>
            <a:t>製造廠</a:t>
          </a:r>
        </a:p>
        <a:p>
          <a:pPr marL="228600" lvl="1" indent="-228600" algn="l" defTabSz="1066800">
            <a:lnSpc>
              <a:spcPct val="90000"/>
            </a:lnSpc>
            <a:spcBef>
              <a:spcPct val="0"/>
            </a:spcBef>
            <a:spcAft>
              <a:spcPct val="15000"/>
            </a:spcAft>
            <a:buChar char="•"/>
          </a:pPr>
          <a:r>
            <a:rPr lang="zh-TW" altLang="en-US" sz="2400" kern="1200" dirty="0">
              <a:latin typeface="標楷體" panose="03000509000000000000" pitchFamily="65" charset="-120"/>
              <a:ea typeface="標楷體" panose="03000509000000000000" pitchFamily="65" charset="-120"/>
            </a:rPr>
            <a:t>輸入業者</a:t>
          </a:r>
        </a:p>
      </dsp:txBody>
      <dsp:txXfrm>
        <a:off x="0" y="1584181"/>
        <a:ext cx="2284571" cy="1393087"/>
      </dsp:txXfrm>
    </dsp:sp>
    <dsp:sp modelId="{32AAE54B-19D1-43C8-98DA-65A9D31A88A4}">
      <dsp:nvSpPr>
        <dsp:cNvPr id="0" name=""/>
        <dsp:cNvSpPr/>
      </dsp:nvSpPr>
      <dsp:spPr>
        <a:xfrm>
          <a:off x="2632341" y="742897"/>
          <a:ext cx="2284571" cy="835200"/>
        </a:xfrm>
        <a:prstGeom prst="rect">
          <a:avLst/>
        </a:prstGeom>
        <a:solidFill>
          <a:schemeClr val="accent3">
            <a:hueOff val="-6164083"/>
            <a:satOff val="6281"/>
            <a:lumOff val="-1177"/>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zh-TW" altLang="en-US" sz="2900" kern="1200" dirty="0">
              <a:latin typeface="標楷體" panose="03000509000000000000" pitchFamily="65" charset="-120"/>
              <a:ea typeface="標楷體" panose="03000509000000000000" pitchFamily="65" charset="-120"/>
            </a:rPr>
            <a:t>品質鏈監測</a:t>
          </a:r>
        </a:p>
      </dsp:txBody>
      <dsp:txXfrm>
        <a:off x="2632341" y="742897"/>
        <a:ext cx="2284571" cy="835200"/>
      </dsp:txXfrm>
    </dsp:sp>
    <dsp:sp modelId="{C5EB5E7C-1841-441D-8D61-CE9473A023AA}">
      <dsp:nvSpPr>
        <dsp:cNvPr id="0" name=""/>
        <dsp:cNvSpPr/>
      </dsp:nvSpPr>
      <dsp:spPr>
        <a:xfrm>
          <a:off x="2632341" y="1602876"/>
          <a:ext cx="2284571" cy="1393087"/>
        </a:xfrm>
        <a:prstGeom prst="rect">
          <a:avLst/>
        </a:prstGeom>
        <a:solidFill>
          <a:schemeClr val="accent3">
            <a:tint val="40000"/>
            <a:alpha val="90000"/>
            <a:hueOff val="-6437807"/>
            <a:satOff val="1687"/>
            <a:lumOff val="-1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latin typeface="標楷體" panose="03000509000000000000" pitchFamily="65" charset="-120"/>
              <a:ea typeface="標楷體" panose="03000509000000000000" pitchFamily="65" charset="-120"/>
            </a:rPr>
            <a:t>販賣業者</a:t>
          </a:r>
        </a:p>
        <a:p>
          <a:pPr marL="228600" lvl="1" indent="-228600" algn="l" defTabSz="1066800">
            <a:lnSpc>
              <a:spcPct val="90000"/>
            </a:lnSpc>
            <a:spcBef>
              <a:spcPct val="0"/>
            </a:spcBef>
            <a:spcAft>
              <a:spcPct val="15000"/>
            </a:spcAft>
            <a:buChar char="•"/>
          </a:pPr>
          <a:r>
            <a:rPr lang="zh-TW" altLang="en-US" sz="2400" kern="1200" dirty="0">
              <a:latin typeface="標楷體" panose="03000509000000000000" pitchFamily="65" charset="-120"/>
              <a:ea typeface="標楷體" panose="03000509000000000000" pitchFamily="65" charset="-120"/>
            </a:rPr>
            <a:t>後市場監測</a:t>
          </a:r>
        </a:p>
      </dsp:txBody>
      <dsp:txXfrm>
        <a:off x="2632341" y="1602876"/>
        <a:ext cx="2284571" cy="1393087"/>
      </dsp:txXfrm>
    </dsp:sp>
    <dsp:sp modelId="{3E9FA540-F23D-4D25-BAE4-74490DAC6C27}">
      <dsp:nvSpPr>
        <dsp:cNvPr id="0" name=""/>
        <dsp:cNvSpPr/>
      </dsp:nvSpPr>
      <dsp:spPr>
        <a:xfrm>
          <a:off x="5184573" y="723361"/>
          <a:ext cx="2284571" cy="835200"/>
        </a:xfrm>
        <a:prstGeom prst="rect">
          <a:avLst/>
        </a:prstGeom>
        <a:solidFill>
          <a:schemeClr val="accent3">
            <a:hueOff val="-12328166"/>
            <a:satOff val="12562"/>
            <a:lumOff val="-2354"/>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zh-TW" altLang="en-US" sz="2900" kern="1200" dirty="0">
              <a:latin typeface="標楷體" panose="03000509000000000000" pitchFamily="65" charset="-120"/>
              <a:ea typeface="標楷體" panose="03000509000000000000" pitchFamily="65" charset="-120"/>
            </a:rPr>
            <a:t>安全管理</a:t>
          </a:r>
        </a:p>
      </dsp:txBody>
      <dsp:txXfrm>
        <a:off x="5184573" y="723361"/>
        <a:ext cx="2284571" cy="835200"/>
      </dsp:txXfrm>
    </dsp:sp>
    <dsp:sp modelId="{4DA3B751-D43F-4B07-B6B9-CC8CC92C046B}">
      <dsp:nvSpPr>
        <dsp:cNvPr id="0" name=""/>
        <dsp:cNvSpPr/>
      </dsp:nvSpPr>
      <dsp:spPr>
        <a:xfrm>
          <a:off x="5184573" y="1566934"/>
          <a:ext cx="2284571" cy="1393087"/>
        </a:xfrm>
        <a:prstGeom prst="rect">
          <a:avLst/>
        </a:prstGeom>
        <a:solidFill>
          <a:schemeClr val="accent3">
            <a:tint val="40000"/>
            <a:alpha val="90000"/>
            <a:hueOff val="-12875614"/>
            <a:satOff val="3374"/>
            <a:lumOff val="-3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TW" altLang="en-US" sz="2200" kern="1200" dirty="0">
              <a:latin typeface="標楷體" panose="03000509000000000000" pitchFamily="65" charset="-120"/>
              <a:ea typeface="標楷體" panose="03000509000000000000" pitchFamily="65" charset="-120"/>
            </a:rPr>
            <a:t>不良品通報</a:t>
          </a:r>
        </a:p>
        <a:p>
          <a:pPr marL="228600" lvl="1" indent="-228600" algn="l" defTabSz="977900">
            <a:lnSpc>
              <a:spcPct val="90000"/>
            </a:lnSpc>
            <a:spcBef>
              <a:spcPct val="0"/>
            </a:spcBef>
            <a:spcAft>
              <a:spcPct val="15000"/>
            </a:spcAft>
            <a:buChar char="•"/>
          </a:pPr>
          <a:r>
            <a:rPr lang="zh-TW" altLang="en-US" sz="2200" kern="1200" dirty="0">
              <a:latin typeface="標楷體" panose="03000509000000000000" pitchFamily="65" charset="-120"/>
              <a:ea typeface="標楷體" panose="03000509000000000000" pitchFamily="65" charset="-120"/>
            </a:rPr>
            <a:t>不良反應通報</a:t>
          </a:r>
        </a:p>
        <a:p>
          <a:pPr marL="228600" lvl="1" indent="-228600" algn="l" defTabSz="977900">
            <a:lnSpc>
              <a:spcPct val="90000"/>
            </a:lnSpc>
            <a:spcBef>
              <a:spcPct val="0"/>
            </a:spcBef>
            <a:spcAft>
              <a:spcPct val="15000"/>
            </a:spcAft>
            <a:buChar char="•"/>
          </a:pPr>
          <a:r>
            <a:rPr lang="zh-TW" altLang="en-US" sz="2200" kern="1200" dirty="0">
              <a:latin typeface="標楷體" panose="03000509000000000000" pitchFamily="65" charset="-120"/>
              <a:ea typeface="標楷體" panose="03000509000000000000" pitchFamily="65" charset="-120"/>
            </a:rPr>
            <a:t>回收作業</a:t>
          </a:r>
        </a:p>
      </dsp:txBody>
      <dsp:txXfrm>
        <a:off x="5184573" y="1566934"/>
        <a:ext cx="2284571" cy="139308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2T02:30:06.6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0,'1110'0,"-1085"0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2T02:30:08.7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0,'1580'0,"-1555"2,1 0,33 8,-29-4,33 2,271-6,-172-4,217 2,-354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2T02:30:14.2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60,'440'0,"-421"-1,-1-1,1 0,19-7,-16 4,37-3,-36 5,40-9,-40 7,43-5,266 8,-168 3,1961-1,-2095 2,0 1,35 8,-32-5,49 3,57 5,-88-7,51 0,-28-8,55 2,-109 2,31 8,-33-6,0-1,23 2,256-4,-151-4,812 2,-940 1,-1 1,1 1,23 6,-20-4,39 4,177-7,-125-3,-87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2T02:30:17.0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0,'672'0,"-647"0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2T02:45:45.6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1,'1145'0,"-1120"2,1 1,-1 1,0 1,0 1,-1 2,34 14,-6-3,-28-13,1 0,0-2,0 0,27 0,32 4,12 11,-56-9,58 5,33-2,100 5,-203-16,-1 1,29 7,-28-5,51 5,399-9,-226-3,886 2,-1130 0,1 0,-1-1,1 0,9-3,1-2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2T02:45:54.0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0,'56'0,"456"12,-349-1,481 40,58 14,-18-25,-64-10,-297-10,-256-16,862 28,653-33,-1544-1,71-14,-46 6,191-41,-231 46,-12 2,0 0,0-1,-1 0,0-1,1 0,14-11,-10 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2T02:48:01.3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EB9CC4-17D0-45FF-A43B-B623AE4FF7B2}" type="datetimeFigureOut">
              <a:rPr lang="zh-TW" altLang="en-US" smtClean="0"/>
              <a:t>2023/3/27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1C9960-B7CC-441F-AD23-6DA36140218B}" type="slidenum">
              <a:rPr lang="zh-TW" altLang="en-US" smtClean="0"/>
              <a:t>‹#›</a:t>
            </a:fld>
            <a:endParaRPr lang="zh-TW" altLang="en-US"/>
          </a:p>
        </p:txBody>
      </p:sp>
    </p:spTree>
    <p:extLst>
      <p:ext uri="{BB962C8B-B14F-4D97-AF65-F5344CB8AC3E}">
        <p14:creationId xmlns:p14="http://schemas.microsoft.com/office/powerpoint/2010/main" val="2763899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01C9960-B7CC-441F-AD23-6DA36140218B}" type="slidenum">
              <a:rPr lang="zh-TW" altLang="en-US" smtClean="0"/>
              <a:t>1</a:t>
            </a:fld>
            <a:endParaRPr lang="zh-TW" altLang="en-US"/>
          </a:p>
        </p:txBody>
      </p:sp>
    </p:spTree>
    <p:extLst>
      <p:ext uri="{BB962C8B-B14F-4D97-AF65-F5344CB8AC3E}">
        <p14:creationId xmlns:p14="http://schemas.microsoft.com/office/powerpoint/2010/main" val="13204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01C9960-B7CC-441F-AD23-6DA36140218B}" type="slidenum">
              <a:rPr lang="zh-TW" altLang="en-US" smtClean="0"/>
              <a:t>2</a:t>
            </a:fld>
            <a:endParaRPr lang="zh-TW" altLang="en-US"/>
          </a:p>
        </p:txBody>
      </p:sp>
    </p:spTree>
    <p:extLst>
      <p:ext uri="{BB962C8B-B14F-4D97-AF65-F5344CB8AC3E}">
        <p14:creationId xmlns:p14="http://schemas.microsoft.com/office/powerpoint/2010/main" val="2532627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01C9960-B7CC-441F-AD23-6DA36140218B}" type="slidenum">
              <a:rPr lang="zh-TW" altLang="en-US" smtClean="0"/>
              <a:t>4</a:t>
            </a:fld>
            <a:endParaRPr lang="zh-TW" altLang="en-US"/>
          </a:p>
        </p:txBody>
      </p:sp>
    </p:spTree>
    <p:extLst>
      <p:ext uri="{BB962C8B-B14F-4D97-AF65-F5344CB8AC3E}">
        <p14:creationId xmlns:p14="http://schemas.microsoft.com/office/powerpoint/2010/main" val="61500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01C9960-B7CC-441F-AD23-6DA36140218B}" type="slidenum">
              <a:rPr lang="zh-TW" altLang="en-US" smtClean="0"/>
              <a:t>27</a:t>
            </a:fld>
            <a:endParaRPr lang="zh-TW" altLang="en-US"/>
          </a:p>
        </p:txBody>
      </p:sp>
    </p:spTree>
    <p:extLst>
      <p:ext uri="{BB962C8B-B14F-4D97-AF65-F5344CB8AC3E}">
        <p14:creationId xmlns:p14="http://schemas.microsoft.com/office/powerpoint/2010/main" val="3921626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01C9960-B7CC-441F-AD23-6DA36140218B}" type="slidenum">
              <a:rPr lang="zh-TW" altLang="en-US" smtClean="0"/>
              <a:t>28</a:t>
            </a:fld>
            <a:endParaRPr lang="zh-TW" altLang="en-US"/>
          </a:p>
        </p:txBody>
      </p:sp>
    </p:spTree>
    <p:extLst>
      <p:ext uri="{BB962C8B-B14F-4D97-AF65-F5344CB8AC3E}">
        <p14:creationId xmlns:p14="http://schemas.microsoft.com/office/powerpoint/2010/main" val="761253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01C9960-B7CC-441F-AD23-6DA36140218B}" type="slidenum">
              <a:rPr lang="zh-TW" altLang="en-US" smtClean="0"/>
              <a:t>50</a:t>
            </a:fld>
            <a:endParaRPr lang="zh-TW" altLang="en-US"/>
          </a:p>
        </p:txBody>
      </p:sp>
    </p:spTree>
    <p:extLst>
      <p:ext uri="{BB962C8B-B14F-4D97-AF65-F5344CB8AC3E}">
        <p14:creationId xmlns:p14="http://schemas.microsoft.com/office/powerpoint/2010/main" val="3497263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01C9960-B7CC-441F-AD23-6DA36140218B}" type="slidenum">
              <a:rPr lang="zh-TW" altLang="en-US" smtClean="0"/>
              <a:t>66</a:t>
            </a:fld>
            <a:endParaRPr lang="zh-TW" altLang="en-US"/>
          </a:p>
        </p:txBody>
      </p:sp>
    </p:spTree>
    <p:extLst>
      <p:ext uri="{BB962C8B-B14F-4D97-AF65-F5344CB8AC3E}">
        <p14:creationId xmlns:p14="http://schemas.microsoft.com/office/powerpoint/2010/main" val="2309040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B55E9D6-F40D-47AE-B7EB-C592309D74C6}" type="datetime1">
              <a:rPr lang="zh-TW" altLang="en-US" smtClean="0"/>
              <a:t>2023/3/27</a:t>
            </a:fld>
            <a:endParaRPr lang="zh-TW" altLang="en-US"/>
          </a:p>
        </p:txBody>
      </p:sp>
      <p:sp>
        <p:nvSpPr>
          <p:cNvPr id="5" name="Footer Placeholder 4"/>
          <p:cNvSpPr>
            <a:spLocks noGrp="1"/>
          </p:cNvSpPr>
          <p:nvPr>
            <p:ph type="ftr" sz="quarter" idx="11"/>
          </p:nvPr>
        </p:nvSpPr>
        <p:spPr>
          <a:xfrm>
            <a:off x="1921934" y="5054602"/>
            <a:ext cx="4064860" cy="279400"/>
          </a:xfrm>
        </p:spPr>
        <p:txBody>
          <a:bodyPr/>
          <a:lstStyle/>
          <a:p>
            <a:endParaRPr lang="zh-TW" altLang="en-US"/>
          </a:p>
        </p:txBody>
      </p:sp>
      <p:sp>
        <p:nvSpPr>
          <p:cNvPr id="6" name="Slide Number Placeholder 5"/>
          <p:cNvSpPr>
            <a:spLocks noGrp="1"/>
          </p:cNvSpPr>
          <p:nvPr>
            <p:ph type="sldNum" sz="quarter" idx="12"/>
          </p:nvPr>
        </p:nvSpPr>
        <p:spPr>
          <a:xfrm>
            <a:off x="6817317" y="5054602"/>
            <a:ext cx="413483" cy="279400"/>
          </a:xfrm>
        </p:spPr>
        <p:txBody>
          <a:bodyPr/>
          <a:lstStyle/>
          <a:p>
            <a:fld id="{2C400DA9-3692-411A-A70D-CB3CE30BC0DB}" type="slidenum">
              <a:rPr lang="zh-TW" altLang="en-US" smtClean="0"/>
              <a:t>‹#›</a:t>
            </a:fld>
            <a:endParaRPr lang="zh-TW"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14" name="Picture 8" descr="雲林上場logo">
            <a:extLst>
              <a:ext uri="{FF2B5EF4-FFF2-40B4-BE49-F238E27FC236}">
                <a16:creationId xmlns:a16="http://schemas.microsoft.com/office/drawing/2014/main" id="{9A2FFD3C-F689-EB2B-3291-5AD6FC96486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763" y="0"/>
            <a:ext cx="96678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04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C0DA4241-C55C-4140-BD42-6C0FAF9F0E02}" type="datetime1">
              <a:rPr lang="zh-TW" altLang="en-US" smtClean="0"/>
              <a:t>2023/3/27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C400DA9-3692-411A-A70D-CB3CE30BC0DB}" type="slidenum">
              <a:rPr lang="zh-TW" altLang="en-US" smtClean="0"/>
              <a:t>‹#›</a:t>
            </a:fld>
            <a:endParaRPr lang="zh-TW" altLang="en-US"/>
          </a:p>
        </p:txBody>
      </p:sp>
    </p:spTree>
    <p:extLst>
      <p:ext uri="{BB962C8B-B14F-4D97-AF65-F5344CB8AC3E}">
        <p14:creationId xmlns:p14="http://schemas.microsoft.com/office/powerpoint/2010/main" val="43886272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C0DA4241-C55C-4140-BD42-6C0FAF9F0E02}" type="datetime1">
              <a:rPr lang="zh-TW" altLang="en-US" smtClean="0"/>
              <a:t>2023/3/27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C400DA9-3692-411A-A70D-CB3CE30BC0DB}" type="slidenum">
              <a:rPr lang="zh-TW" altLang="en-US" smtClean="0"/>
              <a:t>‹#›</a:t>
            </a:fld>
            <a:endParaRPr lang="zh-TW"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70667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C0DA4241-C55C-4140-BD42-6C0FAF9F0E02}" type="datetime1">
              <a:rPr lang="zh-TW" altLang="en-US" smtClean="0"/>
              <a:t>2023/3/27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C400DA9-3692-411A-A70D-CB3CE30BC0DB}" type="slidenum">
              <a:rPr lang="zh-TW" altLang="en-US" smtClean="0"/>
              <a:t>‹#›</a:t>
            </a:fld>
            <a:endParaRPr lang="zh-TW"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016668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C0DA4241-C55C-4140-BD42-6C0FAF9F0E02}" type="datetime1">
              <a:rPr lang="zh-TW" altLang="en-US" smtClean="0"/>
              <a:t>2023/3/27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C400DA9-3692-411A-A70D-CB3CE30BC0DB}" type="slidenum">
              <a:rPr lang="zh-TW" altLang="en-US" smtClean="0"/>
              <a:t>‹#›</a:t>
            </a:fld>
            <a:endParaRPr lang="zh-TW" altLang="en-US"/>
          </a:p>
        </p:txBody>
      </p:sp>
    </p:spTree>
    <p:extLst>
      <p:ext uri="{BB962C8B-B14F-4D97-AF65-F5344CB8AC3E}">
        <p14:creationId xmlns:p14="http://schemas.microsoft.com/office/powerpoint/2010/main" val="103980779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C0DA4241-C55C-4140-BD42-6C0FAF9F0E02}" type="datetime1">
              <a:rPr lang="zh-TW" altLang="en-US" smtClean="0"/>
              <a:t>2023/3/27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C400DA9-3692-411A-A70D-CB3CE30BC0DB}" type="slidenum">
              <a:rPr lang="zh-TW" altLang="en-US" smtClean="0"/>
              <a:t>‹#›</a:t>
            </a:fld>
            <a:endParaRPr lang="zh-TW"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372270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zh-TW" altLang="en-US"/>
              <a:t>按一下以編輯母片標題樣式</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C0DA4241-C55C-4140-BD42-6C0FAF9F0E02}" type="datetime1">
              <a:rPr lang="zh-TW" altLang="en-US" smtClean="0"/>
              <a:t>2023/3/27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C400DA9-3692-411A-A70D-CB3CE30BC0DB}" type="slidenum">
              <a:rPr lang="zh-TW" altLang="en-US" smtClean="0"/>
              <a:t>‹#›</a:t>
            </a:fld>
            <a:endParaRPr lang="zh-TW"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281469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DD25162-C0A4-4F93-BA80-56F848A2191B}" type="datetime1">
              <a:rPr lang="zh-TW" altLang="en-US" smtClean="0"/>
              <a:t>2023/3/27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C400DA9-3692-411A-A70D-CB3CE30BC0DB}" type="slidenum">
              <a:rPr lang="zh-TW" altLang="en-US" smtClean="0"/>
              <a:t>‹#›</a:t>
            </a:fld>
            <a:endParaRPr lang="zh-TW"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031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24ACB30-F691-458A-BDCF-FFD7CAD04D53}" type="datetime1">
              <a:rPr lang="zh-TW" altLang="en-US" smtClean="0"/>
              <a:t>2023/3/27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C400DA9-3692-411A-A70D-CB3CE30BC0DB}" type="slidenum">
              <a:rPr lang="zh-TW" altLang="en-US" smtClean="0"/>
              <a:t>‹#›</a:t>
            </a:fld>
            <a:endParaRPr lang="zh-TW"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140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0DA4241-C55C-4140-BD42-6C0FAF9F0E02}" type="datetime1">
              <a:rPr lang="zh-TW" altLang="en-US" smtClean="0"/>
              <a:t>2023/3/27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C400DA9-3692-411A-A70D-CB3CE30BC0DB}" type="slidenum">
              <a:rPr lang="zh-TW" altLang="en-US" smtClean="0"/>
              <a:t>‹#›</a:t>
            </a:fld>
            <a:endParaRPr lang="zh-TW" altLang="en-US"/>
          </a:p>
        </p:txBody>
      </p:sp>
    </p:spTree>
    <p:extLst>
      <p:ext uri="{BB962C8B-B14F-4D97-AF65-F5344CB8AC3E}">
        <p14:creationId xmlns:p14="http://schemas.microsoft.com/office/powerpoint/2010/main" val="241501759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ACE9F9A9-BC3C-42D0-A763-F3A97F546865}" type="datetime1">
              <a:rPr lang="zh-TW" altLang="en-US" smtClean="0"/>
              <a:t>2023/3/27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C400DA9-3692-411A-A70D-CB3CE30BC0DB}" type="slidenum">
              <a:rPr lang="zh-TW" altLang="en-US" smtClean="0"/>
              <a:t>‹#›</a:t>
            </a:fld>
            <a:endParaRPr lang="zh-TW"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4959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C0DA4241-C55C-4140-BD42-6C0FAF9F0E02}" type="datetime1">
              <a:rPr lang="zh-TW" altLang="en-US" smtClean="0"/>
              <a:t>2023/3/27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C400DA9-3692-411A-A70D-CB3CE30BC0DB}" type="slidenum">
              <a:rPr lang="zh-TW" altLang="en-US" smtClean="0"/>
              <a:t>‹#›</a:t>
            </a:fld>
            <a:endParaRPr lang="zh-TW" altLang="en-US"/>
          </a:p>
        </p:txBody>
      </p:sp>
    </p:spTree>
    <p:extLst>
      <p:ext uri="{BB962C8B-B14F-4D97-AF65-F5344CB8AC3E}">
        <p14:creationId xmlns:p14="http://schemas.microsoft.com/office/powerpoint/2010/main" val="340120486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C0DA4241-C55C-4140-BD42-6C0FAF9F0E02}" type="datetime1">
              <a:rPr lang="zh-TW" altLang="en-US" smtClean="0"/>
              <a:t>2023/3/27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C400DA9-3692-411A-A70D-CB3CE30BC0DB}" type="slidenum">
              <a:rPr lang="zh-TW" altLang="en-US" smtClean="0"/>
              <a:t>‹#›</a:t>
            </a:fld>
            <a:endParaRPr lang="zh-TW"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731778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45F8D0A-6A74-4382-ABBF-9601BE8ADD48}" type="datetime1">
              <a:rPr lang="zh-TW" altLang="en-US" smtClean="0"/>
              <a:t>2023/3/27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C400DA9-3692-411A-A70D-CB3CE30BC0DB}" type="slidenum">
              <a:rPr lang="zh-TW" altLang="en-US" smtClean="0"/>
              <a:t>‹#›</a:t>
            </a:fld>
            <a:endParaRPr lang="zh-TW"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6924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A2A0FC-BBF7-4393-94A4-EFEA4164DCAA}" type="datetime1">
              <a:rPr lang="zh-TW" altLang="en-US" smtClean="0"/>
              <a:t>2023/3/27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2C400DA9-3692-411A-A70D-CB3CE30BC0DB}" type="slidenum">
              <a:rPr lang="zh-TW" altLang="en-US" smtClean="0"/>
              <a:t>‹#›</a:t>
            </a:fld>
            <a:endParaRPr lang="zh-TW" altLang="en-US"/>
          </a:p>
        </p:txBody>
      </p:sp>
    </p:spTree>
    <p:extLst>
      <p:ext uri="{BB962C8B-B14F-4D97-AF65-F5344CB8AC3E}">
        <p14:creationId xmlns:p14="http://schemas.microsoft.com/office/powerpoint/2010/main" val="268164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C0DA4241-C55C-4140-BD42-6C0FAF9F0E02}" type="datetime1">
              <a:rPr lang="zh-TW" altLang="en-US" smtClean="0"/>
              <a:t>2023/3/27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C400DA9-3692-411A-A70D-CB3CE30BC0DB}" type="slidenum">
              <a:rPr lang="zh-TW" altLang="en-US" smtClean="0"/>
              <a:t>‹#›</a:t>
            </a:fld>
            <a:endParaRPr lang="zh-TW"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798516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zh-TW" altLang="en-US"/>
              <a:t>按一下以編輯母片標題樣式</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C0DA4241-C55C-4140-BD42-6C0FAF9F0E02}" type="datetime1">
              <a:rPr lang="zh-TW" altLang="en-US" smtClean="0"/>
              <a:t>2023/3/27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C400DA9-3692-411A-A70D-CB3CE30BC0DB}" type="slidenum">
              <a:rPr lang="zh-TW" altLang="en-US" smtClean="0"/>
              <a:t>‹#›</a:t>
            </a:fld>
            <a:endParaRPr lang="zh-TW" altLang="en-US"/>
          </a:p>
        </p:txBody>
      </p:sp>
    </p:spTree>
    <p:extLst>
      <p:ext uri="{BB962C8B-B14F-4D97-AF65-F5344CB8AC3E}">
        <p14:creationId xmlns:p14="http://schemas.microsoft.com/office/powerpoint/2010/main" val="375811631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DA4241-C55C-4140-BD42-6C0FAF9F0E02}" type="datetime1">
              <a:rPr lang="zh-TW" altLang="en-US" smtClean="0"/>
              <a:t>2023/3/27</a:t>
            </a:fld>
            <a:endParaRPr lang="zh-TW"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C400DA9-3692-411A-A70D-CB3CE30BC0DB}" type="slidenum">
              <a:rPr lang="zh-TW" altLang="en-US" smtClean="0"/>
              <a:t>‹#›</a:t>
            </a:fld>
            <a:endParaRPr lang="zh-TW" altLang="en-US"/>
          </a:p>
        </p:txBody>
      </p:sp>
    </p:spTree>
    <p:extLst>
      <p:ext uri="{BB962C8B-B14F-4D97-AF65-F5344CB8AC3E}">
        <p14:creationId xmlns:p14="http://schemas.microsoft.com/office/powerpoint/2010/main" val="37204311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0.png"/><Relationship Id="rId3" Type="http://schemas.openxmlformats.org/officeDocument/2006/relationships/image" Target="../media/image15.emf"/><Relationship Id="rId7" Type="http://schemas.openxmlformats.org/officeDocument/2006/relationships/image" Target="../media/image17.png"/><Relationship Id="rId12" Type="http://schemas.openxmlformats.org/officeDocument/2006/relationships/customXml" Target="../ink/ink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1.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8.png"/><Relationship Id="rId14" Type="http://schemas.openxmlformats.org/officeDocument/2006/relationships/customXml" Target="../ink/ink6.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47664" y="1412776"/>
            <a:ext cx="6048672" cy="2448272"/>
          </a:xfrm>
        </p:spPr>
        <p:txBody>
          <a:bodyPr>
            <a:normAutofit fontScale="90000"/>
          </a:bodyPr>
          <a:lstStyle/>
          <a:p>
            <a:pPr lvl="0" fontAlgn="base">
              <a:spcAft>
                <a:spcPct val="0"/>
              </a:spcAft>
              <a:defRPr/>
            </a:pPr>
            <a:br>
              <a:rPr kumimoji="1" lang="en-US" altLang="zh-TW" sz="5400" b="1" dirty="0">
                <a:ln w="19050">
                  <a:solidFill>
                    <a:srgbClr val="4F271C">
                      <a:tint val="1000"/>
                    </a:srgbClr>
                  </a:solidFill>
                  <a:prstDash val="solid"/>
                </a:ln>
                <a:solidFill>
                  <a:prstClr val="black"/>
                </a:solidFill>
                <a:effectLst/>
                <a:latin typeface="標楷體" panose="03000509000000000000" pitchFamily="65" charset="-120"/>
                <a:ea typeface="標楷體" panose="03000509000000000000" pitchFamily="65" charset="-120"/>
                <a:cs typeface="+mn-cs"/>
              </a:rPr>
            </a:br>
            <a:r>
              <a:rPr kumimoji="1" lang="zh-TW" altLang="en-US" sz="5400" b="1" dirty="0">
                <a:ln w="19050">
                  <a:solidFill>
                    <a:srgbClr val="4F271C">
                      <a:tint val="1000"/>
                    </a:srgbClr>
                  </a:solidFill>
                  <a:prstDash val="solid"/>
                </a:ln>
                <a:solidFill>
                  <a:schemeClr val="accent4">
                    <a:lumMod val="50000"/>
                  </a:schemeClr>
                </a:solidFill>
                <a:latin typeface="標楷體" panose="03000509000000000000" pitchFamily="65" charset="-120"/>
                <a:ea typeface="標楷體" panose="03000509000000000000" pitchFamily="65" charset="-120"/>
                <a:cs typeface="+mn-cs"/>
              </a:rPr>
              <a:t>衛生政策及藥事</a:t>
            </a:r>
            <a:r>
              <a:rPr kumimoji="1" lang="en-US" altLang="zh-TW" sz="5400" b="1" dirty="0">
                <a:ln w="19050">
                  <a:solidFill>
                    <a:srgbClr val="4F271C">
                      <a:tint val="1000"/>
                    </a:srgbClr>
                  </a:solidFill>
                  <a:prstDash val="solid"/>
                </a:ln>
                <a:solidFill>
                  <a:schemeClr val="accent4">
                    <a:lumMod val="50000"/>
                  </a:schemeClr>
                </a:solidFill>
                <a:latin typeface="標楷體" panose="03000509000000000000" pitchFamily="65" charset="-120"/>
                <a:ea typeface="標楷體" panose="03000509000000000000" pitchFamily="65" charset="-120"/>
                <a:cs typeface="+mn-cs"/>
              </a:rPr>
              <a:t>(</a:t>
            </a:r>
            <a:r>
              <a:rPr kumimoji="1" lang="zh-TW" altLang="en-US" sz="5400" b="1" dirty="0">
                <a:ln w="19050">
                  <a:solidFill>
                    <a:srgbClr val="4F271C">
                      <a:tint val="1000"/>
                    </a:srgbClr>
                  </a:solidFill>
                  <a:prstDash val="solid"/>
                </a:ln>
                <a:solidFill>
                  <a:schemeClr val="accent4">
                    <a:lumMod val="50000"/>
                  </a:schemeClr>
                </a:solidFill>
                <a:latin typeface="標楷體" panose="03000509000000000000" pitchFamily="65" charset="-120"/>
                <a:ea typeface="標楷體" panose="03000509000000000000" pitchFamily="65" charset="-120"/>
                <a:cs typeface="+mn-cs"/>
              </a:rPr>
              <a:t>師</a:t>
            </a:r>
            <a:r>
              <a:rPr kumimoji="1" lang="en-US" altLang="zh-TW" sz="5400" b="1" dirty="0">
                <a:ln w="19050">
                  <a:solidFill>
                    <a:srgbClr val="4F271C">
                      <a:tint val="1000"/>
                    </a:srgbClr>
                  </a:solidFill>
                  <a:prstDash val="solid"/>
                </a:ln>
                <a:solidFill>
                  <a:schemeClr val="accent4">
                    <a:lumMod val="50000"/>
                  </a:schemeClr>
                </a:solidFill>
                <a:latin typeface="標楷體" panose="03000509000000000000" pitchFamily="65" charset="-120"/>
                <a:ea typeface="標楷體" panose="03000509000000000000" pitchFamily="65" charset="-120"/>
                <a:cs typeface="+mn-cs"/>
              </a:rPr>
              <a:t>)</a:t>
            </a:r>
            <a:r>
              <a:rPr kumimoji="1" lang="zh-TW" altLang="en-US" sz="5400" b="1" dirty="0">
                <a:ln w="19050">
                  <a:solidFill>
                    <a:srgbClr val="4F271C">
                      <a:tint val="1000"/>
                    </a:srgbClr>
                  </a:solidFill>
                  <a:prstDash val="solid"/>
                </a:ln>
                <a:solidFill>
                  <a:schemeClr val="accent4">
                    <a:lumMod val="50000"/>
                  </a:schemeClr>
                </a:solidFill>
                <a:latin typeface="標楷體" panose="03000509000000000000" pitchFamily="65" charset="-120"/>
                <a:ea typeface="標楷體" panose="03000509000000000000" pitchFamily="65" charset="-120"/>
                <a:cs typeface="+mn-cs"/>
              </a:rPr>
              <a:t>行政與法規</a:t>
            </a:r>
            <a:r>
              <a:rPr kumimoji="1" lang="en-US" altLang="zh-TW" sz="5400" b="1" dirty="0">
                <a:ln w="19050">
                  <a:solidFill>
                    <a:srgbClr val="4F271C">
                      <a:tint val="1000"/>
                    </a:srgbClr>
                  </a:solidFill>
                  <a:prstDash val="solid"/>
                </a:ln>
                <a:solidFill>
                  <a:schemeClr val="accent4">
                    <a:lumMod val="50000"/>
                  </a:schemeClr>
                </a:solidFill>
                <a:latin typeface="標楷體" panose="03000509000000000000" pitchFamily="65" charset="-120"/>
                <a:ea typeface="標楷體" panose="03000509000000000000" pitchFamily="65" charset="-120"/>
                <a:cs typeface="+mn-cs"/>
              </a:rPr>
              <a:t> </a:t>
            </a:r>
            <a:br>
              <a:rPr kumimoji="1" lang="zh-TW" altLang="en-US" sz="5400" b="1" dirty="0">
                <a:ln w="19050">
                  <a:solidFill>
                    <a:srgbClr val="4F271C">
                      <a:tint val="1000"/>
                    </a:srgbClr>
                  </a:solidFill>
                  <a:prstDash val="solid"/>
                </a:ln>
                <a:solidFill>
                  <a:schemeClr val="accent5">
                    <a:lumMod val="75000"/>
                  </a:schemeClr>
                </a:solidFill>
                <a:effectLst/>
                <a:cs typeface="+mn-cs"/>
              </a:rPr>
            </a:br>
            <a:endParaRPr lang="zh-TW" altLang="en-US" b="1" dirty="0">
              <a:solidFill>
                <a:schemeClr val="accent5">
                  <a:lumMod val="75000"/>
                </a:schemeClr>
              </a:solidFill>
              <a:effectLst/>
            </a:endParaRPr>
          </a:p>
        </p:txBody>
      </p:sp>
      <p:sp>
        <p:nvSpPr>
          <p:cNvPr id="3" name="副標題 2"/>
          <p:cNvSpPr>
            <a:spLocks noGrp="1"/>
          </p:cNvSpPr>
          <p:nvPr>
            <p:ph type="subTitle" idx="1"/>
          </p:nvPr>
        </p:nvSpPr>
        <p:spPr>
          <a:xfrm>
            <a:off x="1043608" y="4077072"/>
            <a:ext cx="7632848" cy="2376264"/>
          </a:xfrm>
        </p:spPr>
        <p:txBody>
          <a:bodyPr>
            <a:normAutofit fontScale="92500" lnSpcReduction="10000"/>
          </a:bodyPr>
          <a:lstStyle/>
          <a:p>
            <a:pPr marL="0" algn="ctr">
              <a:lnSpc>
                <a:spcPct val="90000"/>
              </a:lnSpc>
              <a:spcBef>
                <a:spcPts val="1000"/>
              </a:spcBef>
            </a:pPr>
            <a:r>
              <a:rPr lang="zh-TW" altLang="en-US" sz="3600" b="1" dirty="0">
                <a:solidFill>
                  <a:srgbClr val="0033CC"/>
                </a:solidFill>
                <a:latin typeface="標楷體" pitchFamily="65" charset="-120"/>
                <a:ea typeface="標楷體" pitchFamily="65" charset="-120"/>
              </a:rPr>
              <a:t>雲 林 縣 衛 生 局</a:t>
            </a:r>
          </a:p>
          <a:p>
            <a:pPr marL="0" algn="ctr">
              <a:lnSpc>
                <a:spcPct val="90000"/>
              </a:lnSpc>
              <a:spcBef>
                <a:spcPts val="1000"/>
              </a:spcBef>
            </a:pPr>
            <a:r>
              <a:rPr lang="zh-TW" altLang="en-US" sz="3600" b="1" dirty="0">
                <a:solidFill>
                  <a:srgbClr val="0033CC"/>
                </a:solidFill>
                <a:latin typeface="標楷體" pitchFamily="65" charset="-120"/>
                <a:ea typeface="標楷體" pitchFamily="65" charset="-120"/>
              </a:rPr>
              <a:t>局 長    曾 春 美</a:t>
            </a:r>
            <a:endParaRPr lang="en-US" altLang="zh-TW" sz="3600" b="1" dirty="0">
              <a:solidFill>
                <a:srgbClr val="0033CC"/>
              </a:solidFill>
              <a:latin typeface="標楷體" pitchFamily="65" charset="-120"/>
              <a:ea typeface="標楷體" pitchFamily="65" charset="-120"/>
            </a:endParaRPr>
          </a:p>
          <a:p>
            <a:pPr marL="0" algn="ctr">
              <a:lnSpc>
                <a:spcPct val="90000"/>
              </a:lnSpc>
            </a:pPr>
            <a:endParaRPr lang="en-US" altLang="zh-TW" dirty="0"/>
          </a:p>
          <a:p>
            <a:pPr marL="0" algn="ctr">
              <a:lnSpc>
                <a:spcPct val="90000"/>
              </a:lnSpc>
            </a:pPr>
            <a:endParaRPr lang="en-US" altLang="zh-TW" dirty="0"/>
          </a:p>
          <a:p>
            <a:pPr marL="0" algn="ctr">
              <a:lnSpc>
                <a:spcPct val="90000"/>
              </a:lnSpc>
            </a:pPr>
            <a:r>
              <a:rPr lang="en-US" altLang="zh-TW" sz="2400" dirty="0">
                <a:latin typeface="標楷體" pitchFamily="65" charset="-120"/>
                <a:ea typeface="標楷體" pitchFamily="65" charset="-120"/>
              </a:rPr>
              <a:t>112</a:t>
            </a:r>
            <a:r>
              <a:rPr lang="zh-TW" altLang="en-US" sz="2400" dirty="0">
                <a:latin typeface="標楷體" pitchFamily="65" charset="-120"/>
                <a:ea typeface="標楷體" pitchFamily="65" charset="-120"/>
              </a:rPr>
              <a:t>年</a:t>
            </a:r>
            <a:r>
              <a:rPr lang="en-US" altLang="zh-TW" sz="2400" dirty="0">
                <a:latin typeface="標楷體" pitchFamily="65" charset="-120"/>
                <a:ea typeface="標楷體" pitchFamily="65" charset="-120"/>
              </a:rPr>
              <a:t>6</a:t>
            </a:r>
            <a:r>
              <a:rPr lang="zh-TW" altLang="en-US" sz="2400" dirty="0">
                <a:latin typeface="標楷體" pitchFamily="65" charset="-120"/>
                <a:ea typeface="標楷體" pitchFamily="65" charset="-120"/>
              </a:rPr>
              <a:t>月</a:t>
            </a:r>
            <a:r>
              <a:rPr lang="en-US" altLang="zh-TW" sz="2400" dirty="0">
                <a:latin typeface="標楷體" pitchFamily="65" charset="-120"/>
                <a:ea typeface="標楷體" pitchFamily="65" charset="-120"/>
              </a:rPr>
              <a:t>4</a:t>
            </a:r>
            <a:r>
              <a:rPr lang="zh-TW" altLang="en-US" sz="2400" dirty="0">
                <a:latin typeface="標楷體" pitchFamily="65" charset="-120"/>
                <a:ea typeface="標楷體" pitchFamily="65" charset="-120"/>
              </a:rPr>
              <a:t>日</a:t>
            </a:r>
          </a:p>
          <a:p>
            <a:endParaRPr lang="zh-TW" altLang="en-US" dirty="0"/>
          </a:p>
        </p:txBody>
      </p:sp>
      <p:sp>
        <p:nvSpPr>
          <p:cNvPr id="7" name="投影片編號版面配置區 6"/>
          <p:cNvSpPr>
            <a:spLocks noGrp="1"/>
          </p:cNvSpPr>
          <p:nvPr>
            <p:ph type="sldNum" sz="quarter" idx="12"/>
          </p:nvPr>
        </p:nvSpPr>
        <p:spPr/>
        <p:txBody>
          <a:bodyPr/>
          <a:lstStyle/>
          <a:p>
            <a:fld id="{2C400DA9-3692-411A-A70D-CB3CE30BC0DB}" type="slidenum">
              <a:rPr lang="zh-TW" altLang="en-US" smtClean="0"/>
              <a:t>1</a:t>
            </a:fld>
            <a:endParaRPr lang="zh-TW" altLang="en-US"/>
          </a:p>
        </p:txBody>
      </p:sp>
    </p:spTree>
    <p:extLst>
      <p:ext uri="{BB962C8B-B14F-4D97-AF65-F5344CB8AC3E}">
        <p14:creationId xmlns:p14="http://schemas.microsoft.com/office/powerpoint/2010/main" val="1377978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1F6D61-027E-4A66-0D52-3FA7E35C3C6C}"/>
              </a:ext>
            </a:extLst>
          </p:cNvPr>
          <p:cNvSpPr>
            <a:spLocks noGrp="1"/>
          </p:cNvSpPr>
          <p:nvPr>
            <p:ph type="title"/>
          </p:nvPr>
        </p:nvSpPr>
        <p:spPr>
          <a:xfrm>
            <a:off x="611560" y="618067"/>
            <a:ext cx="7920880" cy="1303867"/>
          </a:xfrm>
        </p:spPr>
        <p:txBody>
          <a:bodyPr/>
          <a:lstStyle/>
          <a:p>
            <a:pPr algn="ctr"/>
            <a:r>
              <a:rPr lang="zh-TW" altLang="en-US" dirty="0">
                <a:solidFill>
                  <a:srgbClr val="0000FF"/>
                </a:solidFill>
                <a:latin typeface="標楷體" panose="03000509000000000000" pitchFamily="65" charset="-120"/>
                <a:ea typeface="標楷體" panose="03000509000000000000" pitchFamily="65" charset="-120"/>
              </a:rPr>
              <a:t>藥品廣告管理</a:t>
            </a:r>
          </a:p>
        </p:txBody>
      </p:sp>
      <p:sp>
        <p:nvSpPr>
          <p:cNvPr id="3" name="內容版面配置區 2">
            <a:extLst>
              <a:ext uri="{FF2B5EF4-FFF2-40B4-BE49-F238E27FC236}">
                <a16:creationId xmlns:a16="http://schemas.microsoft.com/office/drawing/2014/main" id="{A45D7265-8DC3-6F54-AF78-6D30533A97B3}"/>
              </a:ext>
            </a:extLst>
          </p:cNvPr>
          <p:cNvSpPr>
            <a:spLocks noGrp="1"/>
          </p:cNvSpPr>
          <p:nvPr>
            <p:ph idx="1"/>
          </p:nvPr>
        </p:nvSpPr>
        <p:spPr>
          <a:xfrm>
            <a:off x="755576" y="1921934"/>
            <a:ext cx="7211558" cy="4317999"/>
          </a:xfrm>
        </p:spPr>
        <p:txBody>
          <a:bodyPr>
            <a:normAutofit fontScale="92500" lnSpcReduction="20000"/>
          </a:bodyPr>
          <a:lstStyle/>
          <a:p>
            <a:r>
              <a:rPr lang="zh-TW" altLang="en-US" sz="2400" dirty="0">
                <a:latin typeface="標楷體" panose="03000509000000000000" pitchFamily="65" charset="-120"/>
                <a:ea typeface="標楷體" panose="03000509000000000000" pitchFamily="65" charset="-120"/>
              </a:rPr>
              <a:t>依據藥事法第</a:t>
            </a:r>
            <a:r>
              <a:rPr lang="en-US" altLang="zh-TW" sz="2400" dirty="0">
                <a:latin typeface="標楷體" panose="03000509000000000000" pitchFamily="65" charset="-120"/>
                <a:ea typeface="標楷體" panose="03000509000000000000" pitchFamily="65" charset="-120"/>
              </a:rPr>
              <a:t>65</a:t>
            </a:r>
            <a:r>
              <a:rPr lang="zh-TW" altLang="en-US" sz="2400" dirty="0">
                <a:latin typeface="標楷體" panose="03000509000000000000" pitchFamily="65" charset="-120"/>
                <a:ea typeface="標楷體" panose="03000509000000000000" pitchFamily="65" charset="-120"/>
              </a:rPr>
              <a:t>條</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70</a:t>
            </a:r>
            <a:r>
              <a:rPr lang="zh-TW" altLang="en-US" sz="2400" dirty="0">
                <a:latin typeface="標楷體" panose="03000509000000000000" pitchFamily="65" charset="-120"/>
                <a:ea typeface="標楷體" panose="03000509000000000000" pitchFamily="65" charset="-120"/>
              </a:rPr>
              <a:t>條規定。</a:t>
            </a:r>
            <a:endParaRPr lang="en-US" altLang="zh-TW" sz="2400" dirty="0">
              <a:latin typeface="標楷體" panose="03000509000000000000" pitchFamily="65" charset="-120"/>
              <a:ea typeface="標楷體" panose="03000509000000000000" pitchFamily="65" charset="-120"/>
            </a:endParaRPr>
          </a:p>
          <a:p>
            <a:r>
              <a:rPr lang="zh-TW" altLang="en-US" sz="2400" dirty="0">
                <a:solidFill>
                  <a:srgbClr val="0000FF"/>
                </a:solidFill>
                <a:latin typeface="標楷體" panose="03000509000000000000" pitchFamily="65" charset="-120"/>
                <a:ea typeface="標楷體" panose="03000509000000000000" pitchFamily="65" charset="-120"/>
              </a:rPr>
              <a:t>非藥商不得為藥品廣告</a:t>
            </a:r>
            <a:r>
              <a:rPr lang="zh-TW" altLang="en-US" sz="2400" dirty="0">
                <a:latin typeface="標楷體" panose="03000509000000000000" pitchFamily="65" charset="-120"/>
                <a:ea typeface="標楷體" panose="03000509000000000000" pitchFamily="65" charset="-120"/>
              </a:rPr>
              <a:t>，違者處新台幣</a:t>
            </a:r>
            <a:r>
              <a:rPr lang="en-US" altLang="zh-TW" sz="2400" dirty="0">
                <a:latin typeface="標楷體" panose="03000509000000000000" pitchFamily="65" charset="-120"/>
                <a:ea typeface="標楷體" panose="03000509000000000000" pitchFamily="65" charset="-120"/>
              </a:rPr>
              <a:t>20</a:t>
            </a:r>
            <a:r>
              <a:rPr lang="zh-TW" altLang="en-US" sz="2400" dirty="0">
                <a:latin typeface="標楷體" panose="03000509000000000000" pitchFamily="65" charset="-120"/>
                <a:ea typeface="標楷體" panose="03000509000000000000" pitchFamily="65" charset="-120"/>
              </a:rPr>
              <a:t>萬</a:t>
            </a:r>
            <a:r>
              <a:rPr lang="en-US" altLang="zh-TW" sz="2400" dirty="0">
                <a:latin typeface="標楷體" panose="03000509000000000000" pitchFamily="65" charset="-120"/>
                <a:ea typeface="標楷體" panose="03000509000000000000" pitchFamily="65" charset="-120"/>
              </a:rPr>
              <a:t>~500</a:t>
            </a:r>
            <a:r>
              <a:rPr lang="zh-TW" altLang="en-US" sz="2400" dirty="0">
                <a:latin typeface="標楷體" panose="03000509000000000000" pitchFamily="65" charset="-120"/>
                <a:ea typeface="標楷體" panose="03000509000000000000" pitchFamily="65" charset="-120"/>
              </a:rPr>
              <a:t>萬罰鍰。</a:t>
            </a:r>
            <a:endParaRPr lang="en-US" altLang="zh-TW" sz="2400" dirty="0">
              <a:latin typeface="標楷體" panose="03000509000000000000" pitchFamily="65" charset="-120"/>
              <a:ea typeface="標楷體" panose="03000509000000000000" pitchFamily="65" charset="-120"/>
            </a:endParaRPr>
          </a:p>
          <a:p>
            <a:r>
              <a:rPr lang="zh-TW" altLang="en-US" sz="2400" dirty="0">
                <a:solidFill>
                  <a:srgbClr val="0000FF"/>
                </a:solidFill>
                <a:latin typeface="標楷體" panose="03000509000000000000" pitchFamily="65" charset="-120"/>
                <a:ea typeface="標楷體" panose="03000509000000000000" pitchFamily="65" charset="-120"/>
              </a:rPr>
              <a:t>藥商刊播藥品廣告應先向取得該藥品廣告核定表，並依該核定內容刊播，違者處新台幣</a:t>
            </a:r>
            <a:r>
              <a:rPr lang="en-US" altLang="zh-TW" sz="2400" dirty="0">
                <a:solidFill>
                  <a:srgbClr val="0000FF"/>
                </a:solidFill>
                <a:latin typeface="標楷體" panose="03000509000000000000" pitchFamily="65" charset="-120"/>
                <a:ea typeface="標楷體" panose="03000509000000000000" pitchFamily="65" charset="-120"/>
              </a:rPr>
              <a:t>20</a:t>
            </a:r>
            <a:r>
              <a:rPr lang="zh-TW" altLang="en-US" sz="2400" dirty="0">
                <a:solidFill>
                  <a:srgbClr val="0000FF"/>
                </a:solidFill>
                <a:latin typeface="標楷體" panose="03000509000000000000" pitchFamily="65" charset="-120"/>
                <a:ea typeface="標楷體" panose="03000509000000000000" pitchFamily="65" charset="-120"/>
              </a:rPr>
              <a:t>萬</a:t>
            </a:r>
            <a:r>
              <a:rPr lang="en-US" altLang="zh-TW" sz="2400" dirty="0">
                <a:solidFill>
                  <a:srgbClr val="0000FF"/>
                </a:solidFill>
                <a:latin typeface="標楷體" panose="03000509000000000000" pitchFamily="65" charset="-120"/>
                <a:ea typeface="標楷體" panose="03000509000000000000" pitchFamily="65" charset="-120"/>
              </a:rPr>
              <a:t>~500</a:t>
            </a:r>
            <a:r>
              <a:rPr lang="zh-TW" altLang="en-US" sz="2400" dirty="0">
                <a:solidFill>
                  <a:srgbClr val="0000FF"/>
                </a:solidFill>
                <a:latin typeface="標楷體" panose="03000509000000000000" pitchFamily="65" charset="-120"/>
                <a:ea typeface="標楷體" panose="03000509000000000000" pitchFamily="65" charset="-120"/>
              </a:rPr>
              <a:t>萬罰鍰。</a:t>
            </a:r>
          </a:p>
          <a:p>
            <a:r>
              <a:rPr lang="zh-TW" altLang="en-US" sz="2400" dirty="0">
                <a:solidFill>
                  <a:srgbClr val="0000FF"/>
                </a:solidFill>
                <a:latin typeface="標楷體" panose="03000509000000000000" pitchFamily="65" charset="-120"/>
                <a:ea typeface="標楷體" panose="03000509000000000000" pitchFamily="65" charset="-120"/>
              </a:rPr>
              <a:t>藥品廣核表有效期</a:t>
            </a:r>
            <a:r>
              <a:rPr lang="en-US" altLang="zh-TW" sz="2400" dirty="0">
                <a:solidFill>
                  <a:srgbClr val="0000FF"/>
                </a:solidFill>
                <a:latin typeface="標楷體" panose="03000509000000000000" pitchFamily="65" charset="-120"/>
                <a:ea typeface="標楷體" panose="03000509000000000000" pitchFamily="65" charset="-120"/>
              </a:rPr>
              <a:t>1</a:t>
            </a:r>
            <a:r>
              <a:rPr lang="zh-TW" altLang="en-US" sz="2400" dirty="0">
                <a:solidFill>
                  <a:srgbClr val="0000FF"/>
                </a:solidFill>
                <a:latin typeface="標楷體" panose="03000509000000000000" pitchFamily="65" charset="-120"/>
                <a:ea typeface="標楷體" panose="03000509000000000000" pitchFamily="65" charset="-120"/>
              </a:rPr>
              <a:t>年</a:t>
            </a:r>
            <a:r>
              <a:rPr lang="zh-TW" altLang="en-US" sz="2400" dirty="0">
                <a:latin typeface="標楷體" panose="03000509000000000000" pitchFamily="65" charset="-120"/>
                <a:ea typeface="標楷體" panose="03000509000000000000" pitchFamily="65" charset="-120"/>
              </a:rPr>
              <a:t>，期滿仍繼續廣告者，須向原核准機關申請展延，違者處新台幣</a:t>
            </a:r>
            <a:r>
              <a:rPr lang="en-US" altLang="zh-TW" sz="2400" dirty="0">
                <a:latin typeface="標楷體" panose="03000509000000000000" pitchFamily="65" charset="-120"/>
                <a:ea typeface="標楷體" panose="03000509000000000000" pitchFamily="65" charset="-120"/>
              </a:rPr>
              <a:t>20</a:t>
            </a:r>
            <a:r>
              <a:rPr lang="zh-TW" altLang="en-US" sz="2400" dirty="0">
                <a:latin typeface="標楷體" panose="03000509000000000000" pitchFamily="65" charset="-120"/>
                <a:ea typeface="標楷體" panose="03000509000000000000" pitchFamily="65" charset="-120"/>
              </a:rPr>
              <a:t>萬</a:t>
            </a:r>
            <a:r>
              <a:rPr lang="en-US" altLang="zh-TW" sz="2400" dirty="0">
                <a:latin typeface="標楷體" panose="03000509000000000000" pitchFamily="65" charset="-120"/>
                <a:ea typeface="標楷體" panose="03000509000000000000" pitchFamily="65" charset="-120"/>
              </a:rPr>
              <a:t>~500</a:t>
            </a:r>
            <a:r>
              <a:rPr lang="zh-TW" altLang="en-US" sz="2400" dirty="0">
                <a:latin typeface="標楷體" panose="03000509000000000000" pitchFamily="65" charset="-120"/>
                <a:ea typeface="標楷體" panose="03000509000000000000" pitchFamily="65" charset="-120"/>
              </a:rPr>
              <a:t>萬罰鍰。</a:t>
            </a:r>
            <a:endParaRPr lang="en-US" altLang="zh-TW" sz="2400" dirty="0">
              <a:latin typeface="標楷體" panose="03000509000000000000" pitchFamily="65" charset="-120"/>
              <a:ea typeface="標楷體" panose="03000509000000000000" pitchFamily="65" charset="-120"/>
            </a:endParaRPr>
          </a:p>
          <a:p>
            <a:r>
              <a:rPr lang="zh-TW" altLang="en-US" sz="2400" dirty="0">
                <a:solidFill>
                  <a:srgbClr val="0000FF"/>
                </a:solidFill>
                <a:latin typeface="標楷體" panose="03000509000000000000" pitchFamily="65" charset="-120"/>
                <a:ea typeface="標楷體" panose="03000509000000000000" pitchFamily="65" charset="-120"/>
              </a:rPr>
              <a:t>醫師處方藥其廣告以登載於學術性醫療刊物為限</a:t>
            </a:r>
            <a:r>
              <a:rPr lang="zh-TW" altLang="en-US" sz="2400" dirty="0">
                <a:latin typeface="標楷體" panose="03000509000000000000" pitchFamily="65" charset="-120"/>
                <a:ea typeface="標楷體" panose="03000509000000000000" pitchFamily="65" charset="-120"/>
              </a:rPr>
              <a:t>，違者處新台幣</a:t>
            </a:r>
            <a:r>
              <a:rPr lang="en-US" altLang="zh-TW" sz="2400" dirty="0">
                <a:latin typeface="標楷體" panose="03000509000000000000" pitchFamily="65" charset="-120"/>
                <a:ea typeface="標楷體" panose="03000509000000000000" pitchFamily="65" charset="-120"/>
              </a:rPr>
              <a:t>20</a:t>
            </a:r>
            <a:r>
              <a:rPr lang="zh-TW" altLang="en-US" sz="2400" dirty="0">
                <a:latin typeface="標楷體" panose="03000509000000000000" pitchFamily="65" charset="-120"/>
                <a:ea typeface="標楷體" panose="03000509000000000000" pitchFamily="65" charset="-120"/>
              </a:rPr>
              <a:t>萬</a:t>
            </a:r>
            <a:r>
              <a:rPr lang="en-US" altLang="zh-TW" sz="2400" dirty="0">
                <a:latin typeface="標楷體" panose="03000509000000000000" pitchFamily="65" charset="-120"/>
                <a:ea typeface="標楷體" panose="03000509000000000000" pitchFamily="65" charset="-120"/>
              </a:rPr>
              <a:t>~500</a:t>
            </a:r>
            <a:r>
              <a:rPr lang="zh-TW" altLang="en-US" sz="2400" dirty="0">
                <a:latin typeface="標楷體" panose="03000509000000000000" pitchFamily="65" charset="-120"/>
                <a:ea typeface="標楷體" panose="03000509000000000000" pitchFamily="65" charset="-120"/>
              </a:rPr>
              <a:t>萬罰鍰。</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不得藉採訪或報導為宣傳，違者處新台幣</a:t>
            </a:r>
            <a:r>
              <a:rPr lang="en-US" altLang="zh-TW" sz="2400" dirty="0">
                <a:latin typeface="標楷體" panose="03000509000000000000" pitchFamily="65" charset="-120"/>
                <a:ea typeface="標楷體" panose="03000509000000000000" pitchFamily="65" charset="-120"/>
              </a:rPr>
              <a:t>20</a:t>
            </a:r>
            <a:r>
              <a:rPr lang="zh-TW" altLang="en-US" sz="2400" dirty="0">
                <a:latin typeface="標楷體" panose="03000509000000000000" pitchFamily="65" charset="-120"/>
                <a:ea typeface="標楷體" panose="03000509000000000000" pitchFamily="65" charset="-120"/>
              </a:rPr>
              <a:t>萬</a:t>
            </a:r>
            <a:r>
              <a:rPr lang="en-US" altLang="zh-TW" sz="2400" dirty="0">
                <a:latin typeface="標楷體" panose="03000509000000000000" pitchFamily="65" charset="-120"/>
                <a:ea typeface="標楷體" panose="03000509000000000000" pitchFamily="65" charset="-120"/>
              </a:rPr>
              <a:t>~500</a:t>
            </a:r>
            <a:r>
              <a:rPr lang="zh-TW" altLang="en-US" sz="2400" dirty="0">
                <a:latin typeface="標楷體" panose="03000509000000000000" pitchFamily="65" charset="-120"/>
                <a:ea typeface="標楷體" panose="03000509000000000000" pitchFamily="65" charset="-120"/>
              </a:rPr>
              <a:t>萬罰鍰。</a:t>
            </a:r>
            <a:endParaRPr lang="en-US" altLang="zh-TW" sz="2400" dirty="0">
              <a:latin typeface="標楷體" panose="03000509000000000000" pitchFamily="65" charset="-120"/>
              <a:ea typeface="標楷體" panose="03000509000000000000" pitchFamily="65" charset="-120"/>
            </a:endParaRPr>
          </a:p>
          <a:p>
            <a:r>
              <a:rPr lang="zh-TW" altLang="en-US" sz="2400" dirty="0">
                <a:solidFill>
                  <a:srgbClr val="0000FF"/>
                </a:solidFill>
                <a:latin typeface="標楷體" panose="03000509000000000000" pitchFamily="65" charset="-120"/>
                <a:ea typeface="標楷體" panose="03000509000000000000" pitchFamily="65" charset="-120"/>
              </a:rPr>
              <a:t>非藥品不得為醫療效能之標示宣傳</a:t>
            </a:r>
            <a:r>
              <a:rPr lang="zh-TW" altLang="en-US" sz="2400" dirty="0">
                <a:latin typeface="標楷體" panose="03000509000000000000" pitchFamily="65" charset="-120"/>
                <a:ea typeface="標楷體" panose="03000509000000000000" pitchFamily="65" charset="-120"/>
              </a:rPr>
              <a:t>，違者處新台幣</a:t>
            </a:r>
            <a:r>
              <a:rPr lang="en-US" altLang="zh-TW" sz="2400" dirty="0">
                <a:solidFill>
                  <a:srgbClr val="FF0000"/>
                </a:solidFill>
                <a:latin typeface="標楷體" panose="03000509000000000000" pitchFamily="65" charset="-120"/>
                <a:ea typeface="標楷體" panose="03000509000000000000" pitchFamily="65" charset="-120"/>
              </a:rPr>
              <a:t>60</a:t>
            </a:r>
            <a:r>
              <a:rPr lang="zh-TW" altLang="en-US" sz="2400" dirty="0">
                <a:solidFill>
                  <a:srgbClr val="FF0000"/>
                </a:solidFill>
                <a:latin typeface="標楷體" panose="03000509000000000000" pitchFamily="65" charset="-120"/>
                <a:ea typeface="標楷體" panose="03000509000000000000" pitchFamily="65" charset="-120"/>
              </a:rPr>
              <a:t>萬</a:t>
            </a:r>
            <a:r>
              <a:rPr lang="en-US" altLang="zh-TW" sz="2400" dirty="0">
                <a:solidFill>
                  <a:srgbClr val="FF0000"/>
                </a:solidFill>
                <a:latin typeface="標楷體" panose="03000509000000000000" pitchFamily="65" charset="-120"/>
                <a:ea typeface="標楷體" panose="03000509000000000000" pitchFamily="65" charset="-120"/>
              </a:rPr>
              <a:t>~2500</a:t>
            </a:r>
            <a:r>
              <a:rPr lang="zh-TW" altLang="en-US" sz="2400" dirty="0">
                <a:solidFill>
                  <a:srgbClr val="FF0000"/>
                </a:solidFill>
                <a:latin typeface="標楷體" panose="03000509000000000000" pitchFamily="65" charset="-120"/>
                <a:ea typeface="標楷體" panose="03000509000000000000" pitchFamily="65" charset="-120"/>
              </a:rPr>
              <a:t>萬罰鍰</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endParaRPr lang="en-US" altLang="zh-TW" dirty="0"/>
          </a:p>
          <a:p>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654FFA11-E089-1437-D991-EA23CC297A45}"/>
              </a:ext>
            </a:extLst>
          </p:cNvPr>
          <p:cNvSpPr>
            <a:spLocks noGrp="1"/>
          </p:cNvSpPr>
          <p:nvPr>
            <p:ph type="sldNum" sz="quarter" idx="12"/>
          </p:nvPr>
        </p:nvSpPr>
        <p:spPr/>
        <p:txBody>
          <a:bodyPr/>
          <a:lstStyle/>
          <a:p>
            <a:fld id="{2C400DA9-3692-411A-A70D-CB3CE30BC0DB}" type="slidenum">
              <a:rPr lang="zh-TW" altLang="en-US" smtClean="0"/>
              <a:t>10</a:t>
            </a:fld>
            <a:endParaRPr lang="zh-TW" altLang="en-US"/>
          </a:p>
        </p:txBody>
      </p:sp>
      <p:pic>
        <p:nvPicPr>
          <p:cNvPr id="5" name="圖片 4">
            <a:extLst>
              <a:ext uri="{FF2B5EF4-FFF2-40B4-BE49-F238E27FC236}">
                <a16:creationId xmlns:a16="http://schemas.microsoft.com/office/drawing/2014/main" id="{BC6F4993-6341-C7B0-02C4-50F61B4D5285}"/>
              </a:ext>
            </a:extLst>
          </p:cNvPr>
          <p:cNvPicPr>
            <a:picLocks noChangeAspect="1"/>
          </p:cNvPicPr>
          <p:nvPr/>
        </p:nvPicPr>
        <p:blipFill>
          <a:blip r:embed="rId2"/>
          <a:stretch>
            <a:fillRect/>
          </a:stretch>
        </p:blipFill>
        <p:spPr>
          <a:xfrm>
            <a:off x="611560" y="548680"/>
            <a:ext cx="963251" cy="932769"/>
          </a:xfrm>
          <a:prstGeom prst="rect">
            <a:avLst/>
          </a:prstGeom>
        </p:spPr>
      </p:pic>
    </p:spTree>
    <p:extLst>
      <p:ext uri="{BB962C8B-B14F-4D97-AF65-F5344CB8AC3E}">
        <p14:creationId xmlns:p14="http://schemas.microsoft.com/office/powerpoint/2010/main" val="213927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419206-945C-A619-9FFA-B6FF4FA24101}"/>
              </a:ext>
            </a:extLst>
          </p:cNvPr>
          <p:cNvSpPr>
            <a:spLocks noGrp="1"/>
          </p:cNvSpPr>
          <p:nvPr>
            <p:ph type="title"/>
          </p:nvPr>
        </p:nvSpPr>
        <p:spPr/>
        <p:txBody>
          <a:bodyPr/>
          <a:lstStyle/>
          <a:p>
            <a:pPr algn="ctr"/>
            <a:r>
              <a:rPr lang="zh-TW" altLang="en-US" dirty="0">
                <a:solidFill>
                  <a:srgbClr val="0000FF"/>
                </a:solidFill>
                <a:latin typeface="標楷體" panose="03000509000000000000" pitchFamily="65" charset="-120"/>
                <a:ea typeface="標楷體" panose="03000509000000000000" pitchFamily="65" charset="-120"/>
              </a:rPr>
              <a:t>醫療器材廣告管理</a:t>
            </a:r>
          </a:p>
        </p:txBody>
      </p:sp>
      <p:sp>
        <p:nvSpPr>
          <p:cNvPr id="3" name="內容版面配置區 2">
            <a:extLst>
              <a:ext uri="{FF2B5EF4-FFF2-40B4-BE49-F238E27FC236}">
                <a16:creationId xmlns:a16="http://schemas.microsoft.com/office/drawing/2014/main" id="{CC359E59-4F30-5490-2774-BE50135F7012}"/>
              </a:ext>
            </a:extLst>
          </p:cNvPr>
          <p:cNvSpPr>
            <a:spLocks noGrp="1"/>
          </p:cNvSpPr>
          <p:nvPr>
            <p:ph idx="1"/>
          </p:nvPr>
        </p:nvSpPr>
        <p:spPr>
          <a:xfrm>
            <a:off x="683568" y="1916832"/>
            <a:ext cx="7704856" cy="4248471"/>
          </a:xfrm>
        </p:spPr>
        <p:txBody>
          <a:bodyPr>
            <a:normAutofit fontScale="92500"/>
          </a:bodyPr>
          <a:lstStyle/>
          <a:p>
            <a:r>
              <a:rPr lang="zh-TW" altLang="en-US" sz="2000" dirty="0">
                <a:latin typeface="標楷體" panose="03000509000000000000" pitchFamily="65" charset="-120"/>
                <a:ea typeface="標楷體" panose="03000509000000000000" pitchFamily="65" charset="-120"/>
              </a:rPr>
              <a:t>依據醫療器材管理法第</a:t>
            </a:r>
            <a:r>
              <a:rPr lang="en-US" altLang="zh-TW" sz="2000" dirty="0">
                <a:latin typeface="標楷體" panose="03000509000000000000" pitchFamily="65" charset="-120"/>
                <a:ea typeface="標楷體" panose="03000509000000000000" pitchFamily="65" charset="-120"/>
              </a:rPr>
              <a:t>40</a:t>
            </a:r>
            <a:r>
              <a:rPr lang="zh-TW" altLang="en-US" sz="2000" dirty="0">
                <a:latin typeface="標楷體" panose="03000509000000000000" pitchFamily="65" charset="-120"/>
                <a:ea typeface="標楷體" panose="03000509000000000000" pitchFamily="65" charset="-120"/>
              </a:rPr>
              <a:t>條</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第</a:t>
            </a:r>
            <a:r>
              <a:rPr lang="en-US" altLang="zh-TW" sz="2000" dirty="0">
                <a:latin typeface="標楷體" panose="03000509000000000000" pitchFamily="65" charset="-120"/>
                <a:ea typeface="標楷體" panose="03000509000000000000" pitchFamily="65" charset="-120"/>
              </a:rPr>
              <a:t>46</a:t>
            </a:r>
            <a:r>
              <a:rPr lang="zh-TW" altLang="en-US" sz="2000" dirty="0">
                <a:latin typeface="標楷體" panose="03000509000000000000" pitchFamily="65" charset="-120"/>
                <a:ea typeface="標楷體" panose="03000509000000000000" pitchFamily="65" charset="-120"/>
              </a:rPr>
              <a:t>條規定。</a:t>
            </a:r>
            <a:endParaRPr lang="en-US" altLang="zh-TW" sz="2000" dirty="0">
              <a:latin typeface="標楷體" panose="03000509000000000000" pitchFamily="65" charset="-120"/>
              <a:ea typeface="標楷體" panose="03000509000000000000" pitchFamily="65" charset="-120"/>
            </a:endParaRPr>
          </a:p>
          <a:p>
            <a:r>
              <a:rPr lang="zh-TW" altLang="en-US" sz="2000" dirty="0">
                <a:solidFill>
                  <a:srgbClr val="0000FF"/>
                </a:solidFill>
                <a:latin typeface="標楷體" panose="03000509000000000000" pitchFamily="65" charset="-120"/>
                <a:ea typeface="標楷體" panose="03000509000000000000" pitchFamily="65" charset="-120"/>
              </a:rPr>
              <a:t>非醫療器材商不得為醫療器材廣告</a:t>
            </a:r>
            <a:r>
              <a:rPr lang="zh-TW" altLang="en-US" sz="2000" dirty="0">
                <a:latin typeface="標楷體" panose="03000509000000000000" pitchFamily="65" charset="-120"/>
                <a:ea typeface="標楷體" panose="03000509000000000000" pitchFamily="65" charset="-120"/>
              </a:rPr>
              <a:t>，違者處新台幣</a:t>
            </a:r>
            <a:r>
              <a:rPr lang="en-US" altLang="zh-TW" sz="2000" dirty="0">
                <a:latin typeface="標楷體" panose="03000509000000000000" pitchFamily="65" charset="-120"/>
                <a:ea typeface="標楷體" panose="03000509000000000000" pitchFamily="65" charset="-120"/>
              </a:rPr>
              <a:t>20</a:t>
            </a:r>
            <a:r>
              <a:rPr lang="zh-TW" altLang="en-US" sz="2000" dirty="0">
                <a:latin typeface="標楷體" panose="03000509000000000000" pitchFamily="65" charset="-120"/>
                <a:ea typeface="標楷體" panose="03000509000000000000" pitchFamily="65" charset="-120"/>
              </a:rPr>
              <a:t>萬</a:t>
            </a:r>
            <a:r>
              <a:rPr lang="en-US" altLang="zh-TW" sz="2000" dirty="0">
                <a:latin typeface="標楷體" panose="03000509000000000000" pitchFamily="65" charset="-120"/>
                <a:ea typeface="標楷體" panose="03000509000000000000" pitchFamily="65" charset="-120"/>
              </a:rPr>
              <a:t>~500</a:t>
            </a:r>
            <a:r>
              <a:rPr lang="zh-TW" altLang="en-US" sz="2000" dirty="0">
                <a:latin typeface="標楷體" panose="03000509000000000000" pitchFamily="65" charset="-120"/>
                <a:ea typeface="標楷體" panose="03000509000000000000" pitchFamily="65" charset="-120"/>
              </a:rPr>
              <a:t>萬罰鍰。</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醫療器材商刊播醫療器材廣告應先向取得該</a:t>
            </a:r>
            <a:r>
              <a:rPr lang="zh-TW" altLang="en-US" sz="2000" dirty="0">
                <a:solidFill>
                  <a:srgbClr val="0000FF"/>
                </a:solidFill>
                <a:latin typeface="標楷體" panose="03000509000000000000" pitchFamily="65" charset="-120"/>
                <a:ea typeface="標楷體" panose="03000509000000000000" pitchFamily="65" charset="-120"/>
              </a:rPr>
              <a:t>醫療器材廣告核定表</a:t>
            </a:r>
            <a:r>
              <a:rPr lang="zh-TW" altLang="en-US" sz="2000" dirty="0">
                <a:latin typeface="標楷體" panose="03000509000000000000" pitchFamily="65" charset="-120"/>
                <a:ea typeface="標楷體" panose="03000509000000000000" pitchFamily="65" charset="-120"/>
              </a:rPr>
              <a:t>，並依該核定內容刊播，違者處新台幣</a:t>
            </a:r>
            <a:r>
              <a:rPr lang="en-US" altLang="zh-TW" sz="2000" dirty="0">
                <a:latin typeface="標楷體" panose="03000509000000000000" pitchFamily="65" charset="-120"/>
                <a:ea typeface="標楷體" panose="03000509000000000000" pitchFamily="65" charset="-120"/>
              </a:rPr>
              <a:t>20</a:t>
            </a:r>
            <a:r>
              <a:rPr lang="zh-TW" altLang="en-US" sz="2000" dirty="0">
                <a:latin typeface="標楷體" panose="03000509000000000000" pitchFamily="65" charset="-120"/>
                <a:ea typeface="標楷體" panose="03000509000000000000" pitchFamily="65" charset="-120"/>
              </a:rPr>
              <a:t>萬</a:t>
            </a:r>
            <a:r>
              <a:rPr lang="en-US" altLang="zh-TW" sz="2000" dirty="0">
                <a:latin typeface="標楷體" panose="03000509000000000000" pitchFamily="65" charset="-120"/>
                <a:ea typeface="標楷體" panose="03000509000000000000" pitchFamily="65" charset="-120"/>
              </a:rPr>
              <a:t>~500</a:t>
            </a:r>
            <a:r>
              <a:rPr lang="zh-TW" altLang="en-US" sz="2000" dirty="0">
                <a:latin typeface="標楷體" panose="03000509000000000000" pitchFamily="65" charset="-120"/>
                <a:ea typeface="標楷體" panose="03000509000000000000" pitchFamily="65" charset="-120"/>
              </a:rPr>
              <a:t>萬罰鍰。</a:t>
            </a:r>
            <a:endParaRPr lang="en-US" altLang="zh-TW" sz="2000" dirty="0">
              <a:latin typeface="標楷體" panose="03000509000000000000" pitchFamily="65" charset="-120"/>
              <a:ea typeface="標楷體" panose="03000509000000000000" pitchFamily="65" charset="-120"/>
            </a:endParaRPr>
          </a:p>
          <a:p>
            <a:r>
              <a:rPr lang="zh-TW" altLang="en-US" sz="2000" dirty="0">
                <a:solidFill>
                  <a:srgbClr val="0000FF"/>
                </a:solidFill>
                <a:latin typeface="標楷體" panose="03000509000000000000" pitchFamily="65" charset="-120"/>
                <a:ea typeface="標楷體" panose="03000509000000000000" pitchFamily="65" charset="-120"/>
              </a:rPr>
              <a:t>醫療器材商廣核表有效期</a:t>
            </a:r>
            <a:r>
              <a:rPr lang="en-US" altLang="zh-TW" sz="2000" dirty="0">
                <a:solidFill>
                  <a:srgbClr val="0000FF"/>
                </a:solidFill>
                <a:latin typeface="標楷體" panose="03000509000000000000" pitchFamily="65" charset="-120"/>
                <a:ea typeface="標楷體" panose="03000509000000000000" pitchFamily="65" charset="-120"/>
              </a:rPr>
              <a:t>3</a:t>
            </a:r>
            <a:r>
              <a:rPr lang="zh-TW" altLang="en-US" sz="2000" dirty="0">
                <a:solidFill>
                  <a:srgbClr val="0000FF"/>
                </a:solidFill>
                <a:latin typeface="標楷體" panose="03000509000000000000" pitchFamily="65" charset="-120"/>
                <a:ea typeface="標楷體" panose="03000509000000000000" pitchFamily="65" charset="-120"/>
              </a:rPr>
              <a:t>年</a:t>
            </a:r>
            <a:r>
              <a:rPr lang="zh-TW" altLang="en-US" sz="2000" dirty="0">
                <a:latin typeface="標楷體" panose="03000509000000000000" pitchFamily="65" charset="-120"/>
                <a:ea typeface="標楷體" panose="03000509000000000000" pitchFamily="65" charset="-120"/>
              </a:rPr>
              <a:t>，期滿仍繼續廣告者，須向原核准機關申請展延，違者處新台幣</a:t>
            </a:r>
            <a:r>
              <a:rPr lang="en-US" altLang="zh-TW" sz="2000" dirty="0">
                <a:latin typeface="標楷體" panose="03000509000000000000" pitchFamily="65" charset="-120"/>
                <a:ea typeface="標楷體" panose="03000509000000000000" pitchFamily="65" charset="-120"/>
              </a:rPr>
              <a:t>20</a:t>
            </a:r>
            <a:r>
              <a:rPr lang="zh-TW" altLang="en-US" sz="2000" dirty="0">
                <a:latin typeface="標楷體" panose="03000509000000000000" pitchFamily="65" charset="-120"/>
                <a:ea typeface="標楷體" panose="03000509000000000000" pitchFamily="65" charset="-120"/>
              </a:rPr>
              <a:t>萬</a:t>
            </a:r>
            <a:r>
              <a:rPr lang="en-US" altLang="zh-TW" sz="2000" dirty="0">
                <a:latin typeface="標楷體" panose="03000509000000000000" pitchFamily="65" charset="-120"/>
                <a:ea typeface="標楷體" panose="03000509000000000000" pitchFamily="65" charset="-120"/>
              </a:rPr>
              <a:t>~500</a:t>
            </a:r>
            <a:r>
              <a:rPr lang="zh-TW" altLang="en-US" sz="2000" dirty="0">
                <a:latin typeface="標楷體" panose="03000509000000000000" pitchFamily="65" charset="-120"/>
                <a:ea typeface="標楷體" panose="03000509000000000000" pitchFamily="65" charset="-120"/>
              </a:rPr>
              <a:t>萬罰鍰。</a:t>
            </a:r>
          </a:p>
          <a:p>
            <a:r>
              <a:rPr lang="zh-TW" altLang="en-US" sz="2000" dirty="0">
                <a:solidFill>
                  <a:srgbClr val="0000FF"/>
                </a:solidFill>
                <a:latin typeface="標楷體" panose="03000509000000000000" pitchFamily="65" charset="-120"/>
                <a:ea typeface="標楷體" panose="03000509000000000000" pitchFamily="65" charset="-120"/>
              </a:rPr>
              <a:t>須由醫事人員使用之醫療器材</a:t>
            </a:r>
            <a:r>
              <a:rPr lang="zh-TW" altLang="en-US" sz="2000" dirty="0">
                <a:latin typeface="標楷體" panose="03000509000000000000" pitchFamily="65" charset="-120"/>
                <a:ea typeface="標楷體" panose="03000509000000000000" pitchFamily="65" charset="-120"/>
              </a:rPr>
              <a:t>，其廣告以登載於專供醫事人員聽越之醫療刊物為限，違者處新台幣</a:t>
            </a:r>
            <a:r>
              <a:rPr lang="en-US" altLang="zh-TW" sz="2000" dirty="0">
                <a:latin typeface="標楷體" panose="03000509000000000000" pitchFamily="65" charset="-120"/>
                <a:ea typeface="標楷體" panose="03000509000000000000" pitchFamily="65" charset="-120"/>
              </a:rPr>
              <a:t>20</a:t>
            </a:r>
            <a:r>
              <a:rPr lang="zh-TW" altLang="en-US" sz="2000" dirty="0">
                <a:latin typeface="標楷體" panose="03000509000000000000" pitchFamily="65" charset="-120"/>
                <a:ea typeface="標楷體" panose="03000509000000000000" pitchFamily="65" charset="-120"/>
              </a:rPr>
              <a:t>萬</a:t>
            </a:r>
            <a:r>
              <a:rPr lang="en-US" altLang="zh-TW" sz="2000" dirty="0">
                <a:latin typeface="標楷體" panose="03000509000000000000" pitchFamily="65" charset="-120"/>
                <a:ea typeface="標楷體" panose="03000509000000000000" pitchFamily="65" charset="-120"/>
              </a:rPr>
              <a:t>~500</a:t>
            </a:r>
            <a:r>
              <a:rPr lang="zh-TW" altLang="en-US" sz="2000" dirty="0">
                <a:latin typeface="標楷體" panose="03000509000000000000" pitchFamily="65" charset="-120"/>
                <a:ea typeface="標楷體" panose="03000509000000000000" pitchFamily="65" charset="-120"/>
              </a:rPr>
              <a:t>萬罰鍰。</a:t>
            </a:r>
            <a:endParaRPr lang="en-US" altLang="zh-TW" sz="2000" dirty="0">
              <a:latin typeface="標楷體" panose="03000509000000000000" pitchFamily="65" charset="-120"/>
              <a:ea typeface="標楷體" panose="03000509000000000000" pitchFamily="65" charset="-120"/>
            </a:endParaRPr>
          </a:p>
          <a:p>
            <a:r>
              <a:rPr lang="zh-TW" altLang="en-US" sz="2000" dirty="0">
                <a:solidFill>
                  <a:srgbClr val="0000FF"/>
                </a:solidFill>
                <a:latin typeface="標楷體" panose="03000509000000000000" pitchFamily="65" charset="-120"/>
                <a:ea typeface="標楷體" panose="03000509000000000000" pitchFamily="65" charset="-120"/>
              </a:rPr>
              <a:t>不得藉採訪或報導為宣傳</a:t>
            </a:r>
            <a:r>
              <a:rPr lang="zh-TW" altLang="en-US" sz="2000" dirty="0">
                <a:latin typeface="標楷體" panose="03000509000000000000" pitchFamily="65" charset="-120"/>
                <a:ea typeface="標楷體" panose="03000509000000000000" pitchFamily="65" charset="-120"/>
              </a:rPr>
              <a:t>，違者處新台幣</a:t>
            </a:r>
            <a:r>
              <a:rPr lang="en-US" altLang="zh-TW" sz="2000" dirty="0">
                <a:latin typeface="標楷體" panose="03000509000000000000" pitchFamily="65" charset="-120"/>
                <a:ea typeface="標楷體" panose="03000509000000000000" pitchFamily="65" charset="-120"/>
              </a:rPr>
              <a:t>20</a:t>
            </a:r>
            <a:r>
              <a:rPr lang="zh-TW" altLang="en-US" sz="2000" dirty="0">
                <a:latin typeface="標楷體" panose="03000509000000000000" pitchFamily="65" charset="-120"/>
                <a:ea typeface="標楷體" panose="03000509000000000000" pitchFamily="65" charset="-120"/>
              </a:rPr>
              <a:t>萬</a:t>
            </a:r>
            <a:r>
              <a:rPr lang="en-US" altLang="zh-TW" sz="2000" dirty="0">
                <a:latin typeface="標楷體" panose="03000509000000000000" pitchFamily="65" charset="-120"/>
                <a:ea typeface="標楷體" panose="03000509000000000000" pitchFamily="65" charset="-120"/>
              </a:rPr>
              <a:t>~500</a:t>
            </a:r>
            <a:r>
              <a:rPr lang="zh-TW" altLang="en-US" sz="2000" dirty="0">
                <a:latin typeface="標楷體" panose="03000509000000000000" pitchFamily="65" charset="-120"/>
                <a:ea typeface="標楷體" panose="03000509000000000000" pitchFamily="65" charset="-120"/>
              </a:rPr>
              <a:t>萬罰鍰。</a:t>
            </a:r>
          </a:p>
          <a:p>
            <a:r>
              <a:rPr lang="zh-TW" altLang="en-US" sz="2000" dirty="0">
                <a:solidFill>
                  <a:srgbClr val="0000FF"/>
                </a:solidFill>
                <a:latin typeface="標楷體" panose="03000509000000000000" pitchFamily="65" charset="-120"/>
                <a:ea typeface="標楷體" panose="03000509000000000000" pitchFamily="65" charset="-120"/>
              </a:rPr>
              <a:t>非醫療器材不得為醫療效能之標示宣傳</a:t>
            </a:r>
            <a:r>
              <a:rPr lang="zh-TW" altLang="en-US" sz="2000" dirty="0">
                <a:latin typeface="標楷體" panose="03000509000000000000" pitchFamily="65" charset="-120"/>
                <a:ea typeface="標楷體" panose="03000509000000000000" pitchFamily="65" charset="-120"/>
              </a:rPr>
              <a:t>，違者處新台幣</a:t>
            </a:r>
            <a:r>
              <a:rPr lang="en-US" altLang="zh-TW" sz="2000" dirty="0">
                <a:solidFill>
                  <a:srgbClr val="FF0000"/>
                </a:solidFill>
                <a:latin typeface="標楷體" panose="03000509000000000000" pitchFamily="65" charset="-120"/>
                <a:ea typeface="標楷體" panose="03000509000000000000" pitchFamily="65" charset="-120"/>
              </a:rPr>
              <a:t>60</a:t>
            </a:r>
            <a:r>
              <a:rPr lang="zh-TW" altLang="en-US" sz="2000" dirty="0">
                <a:solidFill>
                  <a:srgbClr val="FF0000"/>
                </a:solidFill>
                <a:latin typeface="標楷體" panose="03000509000000000000" pitchFamily="65" charset="-120"/>
                <a:ea typeface="標楷體" panose="03000509000000000000" pitchFamily="65" charset="-120"/>
              </a:rPr>
              <a:t>萬</a:t>
            </a:r>
            <a:r>
              <a:rPr lang="en-US" altLang="zh-TW" sz="2000" dirty="0">
                <a:solidFill>
                  <a:srgbClr val="FF0000"/>
                </a:solidFill>
                <a:latin typeface="標楷體" panose="03000509000000000000" pitchFamily="65" charset="-120"/>
                <a:ea typeface="標楷體" panose="03000509000000000000" pitchFamily="65" charset="-120"/>
              </a:rPr>
              <a:t>~2500</a:t>
            </a:r>
            <a:r>
              <a:rPr lang="zh-TW" altLang="en-US" sz="2000" dirty="0">
                <a:solidFill>
                  <a:srgbClr val="FF0000"/>
                </a:solidFill>
                <a:latin typeface="標楷體" panose="03000509000000000000" pitchFamily="65" charset="-120"/>
                <a:ea typeface="標楷體" panose="03000509000000000000" pitchFamily="65" charset="-120"/>
              </a:rPr>
              <a:t>萬罰鍰</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endParaRPr lang="zh-TW" altLang="en-US" sz="2400" dirty="0"/>
          </a:p>
          <a:p>
            <a:endParaRPr lang="zh-TW" altLang="en-US" sz="2400" dirty="0"/>
          </a:p>
          <a:p>
            <a:endParaRPr lang="zh-TW" altLang="en-US" sz="2400" dirty="0"/>
          </a:p>
        </p:txBody>
      </p:sp>
      <p:sp>
        <p:nvSpPr>
          <p:cNvPr id="4" name="投影片編號版面配置區 3">
            <a:extLst>
              <a:ext uri="{FF2B5EF4-FFF2-40B4-BE49-F238E27FC236}">
                <a16:creationId xmlns:a16="http://schemas.microsoft.com/office/drawing/2014/main" id="{23F03BC2-3ABB-24AB-F866-B638811DA519}"/>
              </a:ext>
            </a:extLst>
          </p:cNvPr>
          <p:cNvSpPr>
            <a:spLocks noGrp="1"/>
          </p:cNvSpPr>
          <p:nvPr>
            <p:ph type="sldNum" sz="quarter" idx="12"/>
          </p:nvPr>
        </p:nvSpPr>
        <p:spPr/>
        <p:txBody>
          <a:bodyPr/>
          <a:lstStyle/>
          <a:p>
            <a:fld id="{2C400DA9-3692-411A-A70D-CB3CE30BC0DB}" type="slidenum">
              <a:rPr lang="zh-TW" altLang="en-US" smtClean="0"/>
              <a:t>11</a:t>
            </a:fld>
            <a:endParaRPr lang="zh-TW" altLang="en-US"/>
          </a:p>
        </p:txBody>
      </p:sp>
      <p:pic>
        <p:nvPicPr>
          <p:cNvPr id="5" name="圖片 4">
            <a:extLst>
              <a:ext uri="{FF2B5EF4-FFF2-40B4-BE49-F238E27FC236}">
                <a16:creationId xmlns:a16="http://schemas.microsoft.com/office/drawing/2014/main" id="{5E1B3AC0-1EAA-1EE8-B986-D198626B2375}"/>
              </a:ext>
            </a:extLst>
          </p:cNvPr>
          <p:cNvPicPr>
            <a:picLocks noChangeAspect="1"/>
          </p:cNvPicPr>
          <p:nvPr/>
        </p:nvPicPr>
        <p:blipFill>
          <a:blip r:embed="rId2"/>
          <a:stretch>
            <a:fillRect/>
          </a:stretch>
        </p:blipFill>
        <p:spPr>
          <a:xfrm>
            <a:off x="448592" y="634501"/>
            <a:ext cx="963251" cy="932769"/>
          </a:xfrm>
          <a:prstGeom prst="rect">
            <a:avLst/>
          </a:prstGeom>
        </p:spPr>
      </p:pic>
    </p:spTree>
    <p:extLst>
      <p:ext uri="{BB962C8B-B14F-4D97-AF65-F5344CB8AC3E}">
        <p14:creationId xmlns:p14="http://schemas.microsoft.com/office/powerpoint/2010/main" val="4181834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B87A01-B446-D56A-DA2C-39045859C320}"/>
              </a:ext>
            </a:extLst>
          </p:cNvPr>
          <p:cNvSpPr>
            <a:spLocks noGrp="1"/>
          </p:cNvSpPr>
          <p:nvPr>
            <p:ph type="title"/>
          </p:nvPr>
        </p:nvSpPr>
        <p:spPr>
          <a:xfrm>
            <a:off x="539552" y="915337"/>
            <a:ext cx="7992888" cy="1303867"/>
          </a:xfrm>
        </p:spPr>
        <p:txBody>
          <a:bodyPr/>
          <a:lstStyle/>
          <a:p>
            <a:pPr algn="ctr"/>
            <a:r>
              <a:rPr lang="zh-TW" altLang="en-US" dirty="0">
                <a:solidFill>
                  <a:srgbClr val="0000FF"/>
                </a:solidFill>
                <a:latin typeface="標楷體" panose="03000509000000000000" pitchFamily="65" charset="-120"/>
                <a:ea typeface="標楷體" panose="03000509000000000000" pitchFamily="65" charset="-120"/>
              </a:rPr>
              <a:t>化粧品廣告管理</a:t>
            </a:r>
          </a:p>
        </p:txBody>
      </p:sp>
      <p:sp>
        <p:nvSpPr>
          <p:cNvPr id="3" name="內容版面配置區 2">
            <a:extLst>
              <a:ext uri="{FF2B5EF4-FFF2-40B4-BE49-F238E27FC236}">
                <a16:creationId xmlns:a16="http://schemas.microsoft.com/office/drawing/2014/main" id="{D7F51A67-2B46-7F62-8ED3-4F6FE4F0204C}"/>
              </a:ext>
            </a:extLst>
          </p:cNvPr>
          <p:cNvSpPr>
            <a:spLocks noGrp="1"/>
          </p:cNvSpPr>
          <p:nvPr>
            <p:ph idx="1"/>
          </p:nvPr>
        </p:nvSpPr>
        <p:spPr/>
        <p:txBody>
          <a:bodyPr>
            <a:normAutofit/>
          </a:bodyPr>
          <a:lstStyle/>
          <a:p>
            <a:r>
              <a:rPr lang="zh-TW" altLang="en-US" sz="2400" dirty="0">
                <a:latin typeface="標楷體" panose="03000509000000000000" pitchFamily="65" charset="-120"/>
                <a:ea typeface="標楷體" panose="03000509000000000000" pitchFamily="65" charset="-120"/>
              </a:rPr>
              <a:t>依據化粧品衛生安全管理法第</a:t>
            </a:r>
            <a:r>
              <a:rPr lang="en-US" altLang="zh-TW" sz="2400" dirty="0">
                <a:latin typeface="標楷體" panose="03000509000000000000" pitchFamily="65" charset="-120"/>
                <a:ea typeface="標楷體" panose="03000509000000000000" pitchFamily="65" charset="-120"/>
              </a:rPr>
              <a:t>10</a:t>
            </a:r>
            <a:r>
              <a:rPr lang="zh-TW" altLang="en-US" sz="2400" dirty="0">
                <a:latin typeface="標楷體" panose="03000509000000000000" pitchFamily="65" charset="-120"/>
                <a:ea typeface="標楷體" panose="03000509000000000000" pitchFamily="65" charset="-120"/>
              </a:rPr>
              <a:t>條規定。</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化粧品之標示、宣傳及廣告內容，不得有虛偽或誇大之情事，違者處新台幣</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萬</a:t>
            </a:r>
            <a:r>
              <a:rPr lang="en-US" altLang="zh-TW" sz="2400" dirty="0">
                <a:latin typeface="標楷體" panose="03000509000000000000" pitchFamily="65" charset="-120"/>
                <a:ea typeface="標楷體" panose="03000509000000000000" pitchFamily="65" charset="-120"/>
              </a:rPr>
              <a:t>~20</a:t>
            </a:r>
            <a:r>
              <a:rPr lang="zh-TW" altLang="en-US" sz="2400" dirty="0">
                <a:latin typeface="標楷體" panose="03000509000000000000" pitchFamily="65" charset="-120"/>
                <a:ea typeface="標楷體" panose="03000509000000000000" pitchFamily="65" charset="-120"/>
              </a:rPr>
              <a:t>萬罰鍰。</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化粧品不得為醫療效能之標示、宣傳或廣告，違者處新台幣</a:t>
            </a:r>
            <a:r>
              <a:rPr lang="en-US" altLang="zh-TW" sz="2400" dirty="0">
                <a:latin typeface="標楷體" panose="03000509000000000000" pitchFamily="65" charset="-120"/>
                <a:ea typeface="標楷體" panose="03000509000000000000" pitchFamily="65" charset="-120"/>
              </a:rPr>
              <a:t>60</a:t>
            </a:r>
            <a:r>
              <a:rPr lang="zh-TW" altLang="en-US" sz="2400" dirty="0">
                <a:latin typeface="標楷體" panose="03000509000000000000" pitchFamily="65" charset="-120"/>
                <a:ea typeface="標楷體" panose="03000509000000000000" pitchFamily="65" charset="-120"/>
              </a:rPr>
              <a:t>萬</a:t>
            </a:r>
            <a:r>
              <a:rPr lang="en-US" altLang="zh-TW" sz="2400" dirty="0">
                <a:latin typeface="標楷體" panose="03000509000000000000" pitchFamily="65" charset="-120"/>
                <a:ea typeface="標楷體" panose="03000509000000000000" pitchFamily="65" charset="-120"/>
              </a:rPr>
              <a:t>~500</a:t>
            </a:r>
            <a:r>
              <a:rPr lang="zh-TW" altLang="en-US" sz="2400" dirty="0">
                <a:latin typeface="標楷體" panose="03000509000000000000" pitchFamily="65" charset="-120"/>
                <a:ea typeface="標楷體" panose="03000509000000000000" pitchFamily="65" charset="-120"/>
              </a:rPr>
              <a:t>萬罰鍰。</a:t>
            </a:r>
            <a:endParaRPr lang="en-US" altLang="zh-TW" sz="2400" dirty="0">
              <a:latin typeface="標楷體" panose="03000509000000000000" pitchFamily="65" charset="-120"/>
              <a:ea typeface="標楷體" panose="03000509000000000000" pitchFamily="65" charset="-120"/>
            </a:endParaRPr>
          </a:p>
          <a:p>
            <a:endParaRPr lang="zh-TW" altLang="en-US" sz="2400" dirty="0"/>
          </a:p>
          <a:p>
            <a:endParaRPr lang="zh-TW" altLang="en-US" sz="2400" dirty="0"/>
          </a:p>
          <a:p>
            <a:endParaRPr lang="zh-TW" altLang="en-US" sz="2400" dirty="0"/>
          </a:p>
        </p:txBody>
      </p:sp>
      <p:sp>
        <p:nvSpPr>
          <p:cNvPr id="4" name="投影片編號版面配置區 3">
            <a:extLst>
              <a:ext uri="{FF2B5EF4-FFF2-40B4-BE49-F238E27FC236}">
                <a16:creationId xmlns:a16="http://schemas.microsoft.com/office/drawing/2014/main" id="{1CDEB068-FBEE-A55B-C963-F0462235A06A}"/>
              </a:ext>
            </a:extLst>
          </p:cNvPr>
          <p:cNvSpPr>
            <a:spLocks noGrp="1"/>
          </p:cNvSpPr>
          <p:nvPr>
            <p:ph type="sldNum" sz="quarter" idx="12"/>
          </p:nvPr>
        </p:nvSpPr>
        <p:spPr/>
        <p:txBody>
          <a:bodyPr/>
          <a:lstStyle/>
          <a:p>
            <a:fld id="{2C400DA9-3692-411A-A70D-CB3CE30BC0DB}" type="slidenum">
              <a:rPr lang="zh-TW" altLang="en-US" smtClean="0"/>
              <a:t>12</a:t>
            </a:fld>
            <a:endParaRPr lang="zh-TW" altLang="en-US"/>
          </a:p>
        </p:txBody>
      </p:sp>
      <p:pic>
        <p:nvPicPr>
          <p:cNvPr id="5" name="圖片 4">
            <a:extLst>
              <a:ext uri="{FF2B5EF4-FFF2-40B4-BE49-F238E27FC236}">
                <a16:creationId xmlns:a16="http://schemas.microsoft.com/office/drawing/2014/main" id="{C9F8EE05-0430-57F6-E559-7A02DBAEA0D0}"/>
              </a:ext>
            </a:extLst>
          </p:cNvPr>
          <p:cNvPicPr>
            <a:picLocks noChangeAspect="1"/>
          </p:cNvPicPr>
          <p:nvPr/>
        </p:nvPicPr>
        <p:blipFill>
          <a:blip r:embed="rId2"/>
          <a:stretch>
            <a:fillRect/>
          </a:stretch>
        </p:blipFill>
        <p:spPr>
          <a:xfrm>
            <a:off x="539552" y="634501"/>
            <a:ext cx="963251" cy="932769"/>
          </a:xfrm>
          <a:prstGeom prst="rect">
            <a:avLst/>
          </a:prstGeom>
        </p:spPr>
      </p:pic>
    </p:spTree>
    <p:extLst>
      <p:ext uri="{BB962C8B-B14F-4D97-AF65-F5344CB8AC3E}">
        <p14:creationId xmlns:p14="http://schemas.microsoft.com/office/powerpoint/2010/main" val="2123506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618067"/>
            <a:ext cx="7992888" cy="1143000"/>
          </a:xfrm>
        </p:spPr>
        <p:txBody>
          <a:bodyPr/>
          <a:lstStyle/>
          <a:p>
            <a:pPr algn="ctr"/>
            <a:r>
              <a:rPr lang="zh-TW" altLang="en-US" dirty="0">
                <a:solidFill>
                  <a:srgbClr val="0000FF"/>
                </a:solidFill>
                <a:latin typeface="標楷體" panose="03000509000000000000" pitchFamily="65" charset="-120"/>
                <a:ea typeface="標楷體" panose="03000509000000000000" pitchFamily="65" charset="-120"/>
              </a:rPr>
              <a:t>化粧品範圍及種類表</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55576" y="1576676"/>
            <a:ext cx="7704856" cy="4174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12"/>
          </p:nvPr>
        </p:nvSpPr>
        <p:spPr/>
        <p:txBody>
          <a:bodyPr/>
          <a:lstStyle/>
          <a:p>
            <a:fld id="{2C400DA9-3692-411A-A70D-CB3CE30BC0DB}" type="slidenum">
              <a:rPr lang="zh-TW" altLang="en-US" smtClean="0"/>
              <a:t>13</a:t>
            </a:fld>
            <a:endParaRPr lang="zh-TW" altLang="en-US"/>
          </a:p>
        </p:txBody>
      </p:sp>
      <p:sp>
        <p:nvSpPr>
          <p:cNvPr id="7" name="書卷 (水平) 6"/>
          <p:cNvSpPr/>
          <p:nvPr/>
        </p:nvSpPr>
        <p:spPr>
          <a:xfrm>
            <a:off x="755576" y="5661248"/>
            <a:ext cx="7704856" cy="100811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0000FF"/>
                </a:solidFill>
                <a:latin typeface="標楷體" panose="03000509000000000000" pitchFamily="65" charset="-120"/>
                <a:ea typeface="標楷體" panose="03000509000000000000" pitchFamily="65" charset="-120"/>
              </a:rPr>
              <a:t>110</a:t>
            </a:r>
            <a:r>
              <a:rPr lang="zh-TW" altLang="en-US" sz="2400" dirty="0">
                <a:solidFill>
                  <a:srgbClr val="0000FF"/>
                </a:solidFill>
                <a:latin typeface="標楷體" panose="03000509000000000000" pitchFamily="65" charset="-120"/>
                <a:ea typeface="標楷體" panose="03000509000000000000" pitchFamily="65" charset="-120"/>
              </a:rPr>
              <a:t>年</a:t>
            </a:r>
            <a:r>
              <a:rPr lang="en-US" altLang="zh-TW" sz="2400" dirty="0">
                <a:solidFill>
                  <a:srgbClr val="0000FF"/>
                </a:solidFill>
                <a:latin typeface="標楷體" panose="03000509000000000000" pitchFamily="65" charset="-120"/>
                <a:ea typeface="標楷體" panose="03000509000000000000" pitchFamily="65" charset="-120"/>
              </a:rPr>
              <a:t>7</a:t>
            </a:r>
            <a:r>
              <a:rPr lang="zh-TW" altLang="en-US" sz="2400" dirty="0">
                <a:solidFill>
                  <a:srgbClr val="0000FF"/>
                </a:solidFill>
                <a:latin typeface="標楷體" panose="03000509000000000000" pitchFamily="65" charset="-120"/>
                <a:ea typeface="標楷體" panose="03000509000000000000" pitchFamily="65" charset="-120"/>
              </a:rPr>
              <a:t>月</a:t>
            </a:r>
            <a:r>
              <a:rPr lang="en-US" altLang="zh-TW" sz="2400" dirty="0">
                <a:solidFill>
                  <a:srgbClr val="0000FF"/>
                </a:solidFill>
                <a:latin typeface="標楷體" panose="03000509000000000000" pitchFamily="65" charset="-120"/>
                <a:ea typeface="標楷體" panose="03000509000000000000" pitchFamily="65" charset="-120"/>
              </a:rPr>
              <a:t>1</a:t>
            </a:r>
            <a:r>
              <a:rPr lang="zh-TW" altLang="en-US" sz="2400" dirty="0">
                <a:solidFill>
                  <a:srgbClr val="0000FF"/>
                </a:solidFill>
                <a:latin typeface="標楷體" panose="03000509000000000000" pitchFamily="65" charset="-120"/>
                <a:ea typeface="標楷體" panose="03000509000000000000" pitchFamily="65" charset="-120"/>
              </a:rPr>
              <a:t>日將非用牙膏及潄口水納入化粧品管理</a:t>
            </a:r>
          </a:p>
        </p:txBody>
      </p:sp>
      <p:pic>
        <p:nvPicPr>
          <p:cNvPr id="3" name="圖片 2">
            <a:extLst>
              <a:ext uri="{FF2B5EF4-FFF2-40B4-BE49-F238E27FC236}">
                <a16:creationId xmlns:a16="http://schemas.microsoft.com/office/drawing/2014/main" id="{58AFC5CC-BC55-2E55-A0E5-83C41C6BF06C}"/>
              </a:ext>
            </a:extLst>
          </p:cNvPr>
          <p:cNvPicPr>
            <a:picLocks noChangeAspect="1"/>
          </p:cNvPicPr>
          <p:nvPr/>
        </p:nvPicPr>
        <p:blipFill>
          <a:blip r:embed="rId3"/>
          <a:stretch>
            <a:fillRect/>
          </a:stretch>
        </p:blipFill>
        <p:spPr>
          <a:xfrm>
            <a:off x="604134" y="500850"/>
            <a:ext cx="963251" cy="932769"/>
          </a:xfrm>
          <a:prstGeom prst="rect">
            <a:avLst/>
          </a:prstGeom>
        </p:spPr>
      </p:pic>
    </p:spTree>
    <p:extLst>
      <p:ext uri="{BB962C8B-B14F-4D97-AF65-F5344CB8AC3E}">
        <p14:creationId xmlns:p14="http://schemas.microsoft.com/office/powerpoint/2010/main" val="125395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064896" cy="1143000"/>
          </a:xfrm>
          <a:solidFill>
            <a:srgbClr val="FFC000"/>
          </a:solidFill>
        </p:spPr>
        <p:txBody>
          <a:bodyPr/>
          <a:lstStyle/>
          <a:p>
            <a:pPr algn="ctr"/>
            <a:r>
              <a:rPr lang="zh-TW" altLang="en-US" dirty="0">
                <a:solidFill>
                  <a:srgbClr val="002060"/>
                </a:solidFill>
                <a:latin typeface="標楷體" panose="03000509000000000000" pitchFamily="65" charset="-120"/>
                <a:ea typeface="標楷體" panose="03000509000000000000" pitchFamily="65" charset="-120"/>
              </a:rPr>
              <a:t>藥事法及案例分享</a:t>
            </a:r>
          </a:p>
        </p:txBody>
      </p:sp>
      <p:sp>
        <p:nvSpPr>
          <p:cNvPr id="3" name="內容版面配置區 2"/>
          <p:cNvSpPr>
            <a:spLocks noGrp="1"/>
          </p:cNvSpPr>
          <p:nvPr>
            <p:ph idx="1"/>
          </p:nvPr>
        </p:nvSpPr>
        <p:spPr>
          <a:xfrm>
            <a:off x="764824" y="2348880"/>
            <a:ext cx="7623600" cy="3971528"/>
          </a:xfrm>
        </p:spPr>
        <p:txBody>
          <a:bodyPr>
            <a:normAutofit/>
          </a:bodyPr>
          <a:lstStyle/>
          <a:p>
            <a:pPr>
              <a:lnSpc>
                <a:spcPct val="150000"/>
              </a:lnSpc>
            </a:pPr>
            <a:r>
              <a:rPr lang="zh-TW" altLang="en-US" sz="2800" dirty="0">
                <a:latin typeface="標楷體" panose="03000509000000000000" pitchFamily="65" charset="-120"/>
                <a:ea typeface="標楷體" panose="03000509000000000000" pitchFamily="65" charset="-120"/>
              </a:rPr>
              <a:t>藥商</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局</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 設立、異動、停業、歇業</a:t>
            </a:r>
          </a:p>
          <a:p>
            <a:pPr>
              <a:lnSpc>
                <a:spcPct val="150000"/>
              </a:lnSpc>
            </a:pPr>
            <a:r>
              <a:rPr lang="zh-TW" altLang="en-US" sz="2800" dirty="0">
                <a:latin typeface="標楷體" panose="03000509000000000000" pitchFamily="65" charset="-120"/>
                <a:ea typeface="標楷體" panose="03000509000000000000" pitchFamily="65" charset="-120"/>
              </a:rPr>
              <a:t>藥品販賣之規範</a:t>
            </a:r>
          </a:p>
          <a:p>
            <a:pPr>
              <a:lnSpc>
                <a:spcPct val="150000"/>
              </a:lnSpc>
            </a:pPr>
            <a:r>
              <a:rPr lang="zh-TW" altLang="en-US" sz="2800" dirty="0">
                <a:latin typeface="標楷體" panose="03000509000000000000" pitchFamily="65" charset="-120"/>
                <a:ea typeface="標楷體" panose="03000509000000000000" pitchFamily="65" charset="-120"/>
              </a:rPr>
              <a:t>藥商</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局</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得於通訊交易通路販賣醫療器材</a:t>
            </a:r>
          </a:p>
          <a:p>
            <a:pPr>
              <a:lnSpc>
                <a:spcPct val="150000"/>
              </a:lnSpc>
            </a:pPr>
            <a:r>
              <a:rPr lang="zh-TW" altLang="en-US" sz="2800" dirty="0">
                <a:latin typeface="標楷體" panose="03000509000000000000" pitchFamily="65" charset="-120"/>
                <a:ea typeface="標楷體" panose="03000509000000000000" pitchFamily="65" charset="-120"/>
              </a:rPr>
              <a:t>網路販售乙類成藥注意事項</a:t>
            </a:r>
          </a:p>
        </p:txBody>
      </p:sp>
      <p:sp>
        <p:nvSpPr>
          <p:cNvPr id="6" name="投影片編號版面配置區 5"/>
          <p:cNvSpPr>
            <a:spLocks noGrp="1"/>
          </p:cNvSpPr>
          <p:nvPr>
            <p:ph type="sldNum" sz="quarter" idx="12"/>
          </p:nvPr>
        </p:nvSpPr>
        <p:spPr/>
        <p:txBody>
          <a:bodyPr/>
          <a:lstStyle/>
          <a:p>
            <a:fld id="{2C400DA9-3692-411A-A70D-CB3CE30BC0DB}" type="slidenum">
              <a:rPr lang="zh-TW" altLang="en-US" smtClean="0"/>
              <a:t>14</a:t>
            </a:fld>
            <a:endParaRPr lang="zh-TW" altLang="en-US"/>
          </a:p>
        </p:txBody>
      </p:sp>
      <p:pic>
        <p:nvPicPr>
          <p:cNvPr id="4" name="圖片 3">
            <a:extLst>
              <a:ext uri="{FF2B5EF4-FFF2-40B4-BE49-F238E27FC236}">
                <a16:creationId xmlns:a16="http://schemas.microsoft.com/office/drawing/2014/main" id="{ECC03456-909A-C48C-6EE3-F512C081BFD2}"/>
              </a:ext>
            </a:extLst>
          </p:cNvPr>
          <p:cNvPicPr>
            <a:picLocks noChangeAspect="1"/>
          </p:cNvPicPr>
          <p:nvPr/>
        </p:nvPicPr>
        <p:blipFill>
          <a:blip r:embed="rId2"/>
          <a:stretch>
            <a:fillRect/>
          </a:stretch>
        </p:blipFill>
        <p:spPr>
          <a:xfrm>
            <a:off x="497511" y="653795"/>
            <a:ext cx="963251" cy="932769"/>
          </a:xfrm>
          <a:prstGeom prst="rect">
            <a:avLst/>
          </a:prstGeom>
        </p:spPr>
      </p:pic>
    </p:spTree>
    <p:extLst>
      <p:ext uri="{BB962C8B-B14F-4D97-AF65-F5344CB8AC3E}">
        <p14:creationId xmlns:p14="http://schemas.microsoft.com/office/powerpoint/2010/main" val="1486875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F5212B-AA8B-A527-E1F3-861EE20C1E17}"/>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醫療器材商</a:t>
            </a:r>
          </a:p>
        </p:txBody>
      </p:sp>
      <p:sp>
        <p:nvSpPr>
          <p:cNvPr id="3" name="內容版面配置區 2">
            <a:extLst>
              <a:ext uri="{FF2B5EF4-FFF2-40B4-BE49-F238E27FC236}">
                <a16:creationId xmlns:a16="http://schemas.microsoft.com/office/drawing/2014/main" id="{AA88D9D8-B747-2518-B268-0C9EDDA6E2C4}"/>
              </a:ext>
            </a:extLst>
          </p:cNvPr>
          <p:cNvSpPr>
            <a:spLocks noGrp="1"/>
          </p:cNvSpPr>
          <p:nvPr>
            <p:ph idx="1"/>
          </p:nvPr>
        </p:nvSpPr>
        <p:spPr>
          <a:xfrm>
            <a:off x="899592" y="2490135"/>
            <a:ext cx="7416823" cy="3444997"/>
          </a:xfrm>
        </p:spPr>
        <p:txBody>
          <a:bodyPr/>
          <a:lstStyle/>
          <a:p>
            <a:r>
              <a:rPr lang="zh-TW" altLang="en-US" sz="2800" dirty="0">
                <a:latin typeface="標楷體" panose="03000509000000000000" pitchFamily="65" charset="-120"/>
                <a:ea typeface="標楷體" panose="03000509000000000000" pitchFamily="65" charset="-120"/>
              </a:rPr>
              <a:t>自</a:t>
            </a:r>
            <a:r>
              <a:rPr lang="en-US" altLang="zh-TW" sz="2800" dirty="0">
                <a:latin typeface="標楷體" panose="03000509000000000000" pitchFamily="65" charset="-120"/>
                <a:ea typeface="標楷體" panose="03000509000000000000" pitchFamily="65" charset="-120"/>
              </a:rPr>
              <a:t>110</a:t>
            </a:r>
            <a:r>
              <a:rPr lang="zh-TW" altLang="en-US"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5</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日起設有專法</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醫療器材管理法。</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醫療器材商指醫療器材製造業者或販賣業者。</a:t>
            </a:r>
            <a:endParaRPr lang="en-US" altLang="zh-TW" sz="2800"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F452DD5D-34C3-20B5-C35E-09C83BE3F3A6}"/>
              </a:ext>
            </a:extLst>
          </p:cNvPr>
          <p:cNvSpPr>
            <a:spLocks noGrp="1"/>
          </p:cNvSpPr>
          <p:nvPr>
            <p:ph type="sldNum" sz="quarter" idx="12"/>
          </p:nvPr>
        </p:nvSpPr>
        <p:spPr/>
        <p:txBody>
          <a:bodyPr/>
          <a:lstStyle/>
          <a:p>
            <a:fld id="{2C400DA9-3692-411A-A70D-CB3CE30BC0DB}" type="slidenum">
              <a:rPr lang="zh-TW" altLang="en-US" smtClean="0"/>
              <a:t>15</a:t>
            </a:fld>
            <a:endParaRPr lang="zh-TW" altLang="en-US"/>
          </a:p>
        </p:txBody>
      </p:sp>
    </p:spTree>
    <p:extLst>
      <p:ext uri="{BB962C8B-B14F-4D97-AF65-F5344CB8AC3E}">
        <p14:creationId xmlns:p14="http://schemas.microsoft.com/office/powerpoint/2010/main" val="2245637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915337"/>
            <a:ext cx="7992888" cy="1303867"/>
          </a:xfrm>
        </p:spPr>
        <p:txBody>
          <a:bodyPr/>
          <a:lstStyle/>
          <a:p>
            <a:pPr algn="ctr"/>
            <a:r>
              <a:rPr lang="zh-TW" altLang="en-US"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藥商（局）設立及異動</a:t>
            </a:r>
          </a:p>
        </p:txBody>
      </p:sp>
      <p:sp>
        <p:nvSpPr>
          <p:cNvPr id="3" name="內容版面配置區 2"/>
          <p:cNvSpPr>
            <a:spLocks noGrp="1"/>
          </p:cNvSpPr>
          <p:nvPr>
            <p:ph idx="1"/>
          </p:nvPr>
        </p:nvSpPr>
        <p:spPr>
          <a:xfrm>
            <a:off x="755576" y="2420888"/>
            <a:ext cx="7890080" cy="4800600"/>
          </a:xfrm>
        </p:spPr>
        <p:txBody>
          <a:bodyPr>
            <a:normAutofit/>
          </a:bodyPr>
          <a:lstStyle/>
          <a:p>
            <a:pPr marL="274320" lvl="0" indent="-274320">
              <a:spcBef>
                <a:spcPct val="20000"/>
              </a:spcBef>
              <a:buClr>
                <a:srgbClr val="0BD0D9"/>
              </a:buClr>
              <a:buSzPct val="95000"/>
              <a:defRPr/>
            </a:pPr>
            <a:r>
              <a:rPr lang="zh-TW" altLang="en-US" dirty="0">
                <a:solidFill>
                  <a:prstClr val="black"/>
                </a:solidFill>
                <a:latin typeface="標楷體" panose="03000509000000000000" pitchFamily="65" charset="-120"/>
                <a:ea typeface="標楷體" panose="03000509000000000000" pitchFamily="65" charset="-120"/>
              </a:rPr>
              <a:t>藥商（局）取得資格</a:t>
            </a:r>
            <a:r>
              <a:rPr lang="en-US" altLang="zh-TW" dirty="0">
                <a:solidFill>
                  <a:prstClr val="black"/>
                </a:solidFill>
                <a:latin typeface="標楷體" panose="03000509000000000000" pitchFamily="65" charset="-120"/>
                <a:ea typeface="標楷體" panose="03000509000000000000" pitchFamily="65" charset="-120"/>
              </a:rPr>
              <a:t>(</a:t>
            </a:r>
            <a:r>
              <a:rPr lang="zh-TW" altLang="en-US" dirty="0">
                <a:solidFill>
                  <a:prstClr val="black"/>
                </a:solidFill>
                <a:latin typeface="標楷體" panose="03000509000000000000" pitchFamily="65" charset="-120"/>
                <a:ea typeface="標楷體" panose="03000509000000000000" pitchFamily="65" charset="-120"/>
              </a:rPr>
              <a:t>藥事法第</a:t>
            </a:r>
            <a:r>
              <a:rPr lang="en-US" altLang="zh-TW" dirty="0">
                <a:solidFill>
                  <a:prstClr val="black"/>
                </a:solidFill>
                <a:latin typeface="標楷體" panose="03000509000000000000" pitchFamily="65" charset="-120"/>
                <a:ea typeface="標楷體" panose="03000509000000000000" pitchFamily="65" charset="-120"/>
              </a:rPr>
              <a:t>27</a:t>
            </a:r>
            <a:r>
              <a:rPr lang="zh-TW" altLang="en-US" dirty="0">
                <a:solidFill>
                  <a:prstClr val="black"/>
                </a:solidFill>
                <a:latin typeface="標楷體" panose="03000509000000000000" pitchFamily="65" charset="-120"/>
                <a:ea typeface="標楷體" panose="03000509000000000000" pitchFamily="65" charset="-120"/>
              </a:rPr>
              <a:t>、</a:t>
            </a:r>
            <a:r>
              <a:rPr lang="en-US" altLang="zh-TW" dirty="0">
                <a:solidFill>
                  <a:prstClr val="black"/>
                </a:solidFill>
                <a:latin typeface="標楷體" panose="03000509000000000000" pitchFamily="65" charset="-120"/>
                <a:ea typeface="標楷體" panose="03000509000000000000" pitchFamily="65" charset="-120"/>
              </a:rPr>
              <a:t>34</a:t>
            </a:r>
            <a:r>
              <a:rPr lang="zh-TW" altLang="en-US" dirty="0">
                <a:solidFill>
                  <a:prstClr val="black"/>
                </a:solidFill>
                <a:latin typeface="標楷體" panose="03000509000000000000" pitchFamily="65" charset="-120"/>
                <a:ea typeface="標楷體" panose="03000509000000000000" pitchFamily="65" charset="-120"/>
              </a:rPr>
              <a:t>條）</a:t>
            </a:r>
            <a:endParaRPr lang="en-US" altLang="zh-TW" dirty="0">
              <a:solidFill>
                <a:prstClr val="black"/>
              </a:solidFill>
              <a:latin typeface="標楷體" panose="03000509000000000000" pitchFamily="65" charset="-120"/>
              <a:ea typeface="標楷體" panose="03000509000000000000" pitchFamily="65" charset="-120"/>
            </a:endParaRPr>
          </a:p>
          <a:p>
            <a:pPr marL="0" lvl="0" indent="0">
              <a:spcBef>
                <a:spcPct val="20000"/>
              </a:spcBef>
              <a:buClr>
                <a:srgbClr val="0BD0D9"/>
              </a:buClr>
              <a:buSzPct val="95000"/>
              <a:buNone/>
              <a:defRPr/>
            </a:pPr>
            <a:r>
              <a:rPr lang="en-US" altLang="zh-TW" dirty="0">
                <a:solidFill>
                  <a:srgbClr val="000000"/>
                </a:solidFill>
                <a:latin typeface="標楷體" panose="03000509000000000000" pitchFamily="65" charset="-120"/>
                <a:ea typeface="標楷體" panose="03000509000000000000" pitchFamily="65" charset="-120"/>
                <a:cs typeface="細明體" pitchFamily="49" charset="-120"/>
              </a:rPr>
              <a:t>  </a:t>
            </a:r>
            <a:r>
              <a:rPr lang="zh-TW" altLang="en-US" dirty="0">
                <a:solidFill>
                  <a:srgbClr val="000000"/>
                </a:solidFill>
                <a:latin typeface="標楷體" panose="03000509000000000000" pitchFamily="65" charset="-120"/>
                <a:ea typeface="標楷體" panose="03000509000000000000" pitchFamily="65" charset="-120"/>
                <a:cs typeface="細明體" pitchFamily="49" charset="-120"/>
              </a:rPr>
              <a:t>應申請直轄市或縣 </a:t>
            </a:r>
            <a:r>
              <a:rPr lang="en-US" altLang="zh-TW" dirty="0">
                <a:solidFill>
                  <a:srgbClr val="000000"/>
                </a:solidFill>
                <a:latin typeface="標楷體" panose="03000509000000000000" pitchFamily="65" charset="-120"/>
                <a:ea typeface="標楷體" panose="03000509000000000000" pitchFamily="65" charset="-120"/>
                <a:cs typeface="細明體" pitchFamily="49" charset="-120"/>
              </a:rPr>
              <a:t>(</a:t>
            </a:r>
            <a:r>
              <a:rPr lang="zh-TW" altLang="en-US" dirty="0">
                <a:solidFill>
                  <a:srgbClr val="000000"/>
                </a:solidFill>
                <a:latin typeface="標楷體" panose="03000509000000000000" pitchFamily="65" charset="-120"/>
                <a:ea typeface="標楷體" panose="03000509000000000000" pitchFamily="65" charset="-120"/>
                <a:cs typeface="細明體" pitchFamily="49" charset="-120"/>
              </a:rPr>
              <a:t>市</a:t>
            </a:r>
            <a:r>
              <a:rPr lang="en-US" altLang="zh-TW" dirty="0">
                <a:solidFill>
                  <a:srgbClr val="000000"/>
                </a:solidFill>
                <a:latin typeface="標楷體" panose="03000509000000000000" pitchFamily="65" charset="-120"/>
                <a:ea typeface="標楷體" panose="03000509000000000000" pitchFamily="65" charset="-120"/>
                <a:cs typeface="細明體" pitchFamily="49" charset="-120"/>
              </a:rPr>
              <a:t>) </a:t>
            </a:r>
            <a:r>
              <a:rPr lang="zh-TW" altLang="en-US" dirty="0">
                <a:solidFill>
                  <a:srgbClr val="000000"/>
                </a:solidFill>
                <a:latin typeface="標楷體" panose="03000509000000000000" pitchFamily="65" charset="-120"/>
                <a:ea typeface="標楷體" panose="03000509000000000000" pitchFamily="65" charset="-120"/>
                <a:cs typeface="細明體" pitchFamily="49" charset="-120"/>
              </a:rPr>
              <a:t>衛生主管機關核准登</a:t>
            </a:r>
            <a:br>
              <a:rPr lang="en-US" altLang="zh-TW" dirty="0">
                <a:solidFill>
                  <a:srgbClr val="000000"/>
                </a:solidFill>
                <a:latin typeface="標楷體" panose="03000509000000000000" pitchFamily="65" charset="-120"/>
                <a:ea typeface="標楷體" panose="03000509000000000000" pitchFamily="65" charset="-120"/>
                <a:cs typeface="細明體" pitchFamily="49" charset="-120"/>
              </a:rPr>
            </a:br>
            <a:r>
              <a:rPr lang="zh-TW" altLang="en-US" dirty="0">
                <a:solidFill>
                  <a:srgbClr val="000000"/>
                </a:solidFill>
                <a:latin typeface="標楷體" panose="03000509000000000000" pitchFamily="65" charset="-120"/>
                <a:ea typeface="標楷體" panose="03000509000000000000" pitchFamily="65" charset="-120"/>
                <a:cs typeface="細明體" pitchFamily="49" charset="-120"/>
              </a:rPr>
              <a:t>  記，繳納執照費，領得</a:t>
            </a:r>
            <a:r>
              <a:rPr lang="zh-TW" altLang="en-US" dirty="0">
                <a:solidFill>
                  <a:srgbClr val="0000FF"/>
                </a:solidFill>
                <a:latin typeface="標楷體" panose="03000509000000000000" pitchFamily="65" charset="-120"/>
                <a:ea typeface="標楷體" panose="03000509000000000000" pitchFamily="65" charset="-120"/>
                <a:cs typeface="細明體" pitchFamily="49" charset="-120"/>
              </a:rPr>
              <a:t>許可執照</a:t>
            </a:r>
            <a:r>
              <a:rPr lang="zh-TW" altLang="en-US" dirty="0">
                <a:solidFill>
                  <a:srgbClr val="000000"/>
                </a:solidFill>
                <a:latin typeface="標楷體" panose="03000509000000000000" pitchFamily="65" charset="-120"/>
                <a:ea typeface="標楷體" panose="03000509000000000000" pitchFamily="65" charset="-120"/>
                <a:cs typeface="細明體" pitchFamily="49" charset="-120"/>
              </a:rPr>
              <a:t>後，方准營業。</a:t>
            </a:r>
          </a:p>
          <a:p>
            <a:pPr marL="274320" lvl="0" indent="-274320">
              <a:spcBef>
                <a:spcPct val="20000"/>
              </a:spcBef>
              <a:buClr>
                <a:srgbClr val="0BD0D9"/>
              </a:buClr>
              <a:buSzPct val="95000"/>
              <a:defRPr/>
            </a:pPr>
            <a:r>
              <a:rPr lang="zh-TW" altLang="en-US" dirty="0">
                <a:solidFill>
                  <a:prstClr val="black"/>
                </a:solidFill>
                <a:latin typeface="標楷體" panose="03000509000000000000" pitchFamily="65" charset="-120"/>
                <a:ea typeface="標楷體" panose="03000509000000000000" pitchFamily="65" charset="-120"/>
              </a:rPr>
              <a:t>如有異動時，應注意事項（藥事法施行細則第</a:t>
            </a:r>
            <a:r>
              <a:rPr lang="en-US" altLang="zh-TW" dirty="0">
                <a:solidFill>
                  <a:prstClr val="black"/>
                </a:solidFill>
                <a:latin typeface="標楷體" panose="03000509000000000000" pitchFamily="65" charset="-120"/>
                <a:ea typeface="標楷體" panose="03000509000000000000" pitchFamily="65" charset="-120"/>
              </a:rPr>
              <a:t>15</a:t>
            </a:r>
            <a:r>
              <a:rPr lang="zh-TW" altLang="en-US" dirty="0">
                <a:solidFill>
                  <a:prstClr val="black"/>
                </a:solidFill>
                <a:latin typeface="標楷體" panose="03000509000000000000" pitchFamily="65" charset="-120"/>
                <a:ea typeface="標楷體" panose="03000509000000000000" pitchFamily="65" charset="-120"/>
              </a:rPr>
              <a:t>條）</a:t>
            </a:r>
            <a:endParaRPr lang="en-US" altLang="zh-TW" dirty="0">
              <a:solidFill>
                <a:prstClr val="black"/>
              </a:solidFill>
              <a:latin typeface="標楷體" panose="03000509000000000000" pitchFamily="65" charset="-120"/>
              <a:ea typeface="標楷體" panose="03000509000000000000" pitchFamily="65" charset="-120"/>
            </a:endParaRPr>
          </a:p>
          <a:p>
            <a:pPr marL="274320" lvl="0" indent="0">
              <a:spcBef>
                <a:spcPct val="40000"/>
              </a:spcBef>
              <a:buClrTx/>
              <a:buSzTx/>
              <a:buNone/>
              <a:defRPr/>
            </a:pPr>
            <a:r>
              <a:rPr lang="zh-TW" altLang="en-US" dirty="0">
                <a:solidFill>
                  <a:srgbClr val="0000FF"/>
                </a:solidFill>
                <a:latin typeface="標楷體" panose="03000509000000000000" pitchFamily="65" charset="-120"/>
                <a:ea typeface="標楷體" panose="03000509000000000000" pitchFamily="65" charset="-120"/>
              </a:rPr>
              <a:t>辦理變更登記之事項</a:t>
            </a:r>
            <a:r>
              <a:rPr lang="en-US" altLang="zh-TW" dirty="0">
                <a:solidFill>
                  <a:prstClr val="black"/>
                </a:solidFill>
                <a:latin typeface="標楷體" panose="03000509000000000000" pitchFamily="65" charset="-120"/>
                <a:ea typeface="標楷體" panose="03000509000000000000" pitchFamily="65" charset="-120"/>
              </a:rPr>
              <a:t>(</a:t>
            </a:r>
            <a:r>
              <a:rPr lang="zh-TW" altLang="en-US" dirty="0">
                <a:solidFill>
                  <a:prstClr val="black"/>
                </a:solidFill>
                <a:latin typeface="標楷體" panose="03000509000000000000" pitchFamily="65" charset="-120"/>
                <a:ea typeface="標楷體" panose="03000509000000000000" pitchFamily="65" charset="-120"/>
              </a:rPr>
              <a:t>包括藥商登記事項變更及自行停業、復業或歇業），</a:t>
            </a:r>
            <a:r>
              <a:rPr lang="zh-TW" altLang="en-US" dirty="0">
                <a:solidFill>
                  <a:srgbClr val="0000FF"/>
                </a:solidFill>
                <a:latin typeface="標楷體" panose="03000509000000000000" pitchFamily="65" charset="-120"/>
                <a:ea typeface="標楷體" panose="03000509000000000000" pitchFamily="65" charset="-120"/>
              </a:rPr>
              <a:t>應自事實發生之日起</a:t>
            </a:r>
            <a:r>
              <a:rPr lang="en-US" altLang="zh-TW" dirty="0">
                <a:solidFill>
                  <a:srgbClr val="FF0000"/>
                </a:solidFill>
                <a:latin typeface="標楷體" panose="03000509000000000000" pitchFamily="65" charset="-120"/>
                <a:ea typeface="標楷體" panose="03000509000000000000" pitchFamily="65" charset="-120"/>
              </a:rPr>
              <a:t>15</a:t>
            </a:r>
            <a:r>
              <a:rPr lang="zh-TW" altLang="en-US" dirty="0">
                <a:solidFill>
                  <a:srgbClr val="FF0000"/>
                </a:solidFill>
                <a:latin typeface="標楷體" panose="03000509000000000000" pitchFamily="65" charset="-120"/>
                <a:ea typeface="標楷體" panose="03000509000000000000" pitchFamily="65" charset="-120"/>
              </a:rPr>
              <a:t>日內</a:t>
            </a:r>
            <a:r>
              <a:rPr lang="zh-TW" altLang="en-US" dirty="0">
                <a:solidFill>
                  <a:prstClr val="black"/>
                </a:solidFill>
                <a:latin typeface="標楷體" panose="03000509000000000000" pitchFamily="65" charset="-120"/>
                <a:ea typeface="標楷體" panose="03000509000000000000" pitchFamily="65" charset="-120"/>
              </a:rPr>
              <a:t>，向原核准登記之衛生主管機關申請辦理變更登記。</a:t>
            </a:r>
          </a:p>
          <a:p>
            <a:endParaRPr lang="zh-TW" altLang="en-US" dirty="0"/>
          </a:p>
        </p:txBody>
      </p:sp>
      <p:sp>
        <p:nvSpPr>
          <p:cNvPr id="6" name="投影片編號版面配置區 5"/>
          <p:cNvSpPr>
            <a:spLocks noGrp="1"/>
          </p:cNvSpPr>
          <p:nvPr>
            <p:ph type="sldNum" sz="quarter" idx="12"/>
          </p:nvPr>
        </p:nvSpPr>
        <p:spPr/>
        <p:txBody>
          <a:bodyPr/>
          <a:lstStyle/>
          <a:p>
            <a:fld id="{2C400DA9-3692-411A-A70D-CB3CE30BC0DB}" type="slidenum">
              <a:rPr lang="zh-TW" altLang="en-US" smtClean="0"/>
              <a:t>16</a:t>
            </a:fld>
            <a:endParaRPr lang="zh-TW" altLang="en-US"/>
          </a:p>
        </p:txBody>
      </p:sp>
      <p:pic>
        <p:nvPicPr>
          <p:cNvPr id="4" name="圖片 3">
            <a:extLst>
              <a:ext uri="{FF2B5EF4-FFF2-40B4-BE49-F238E27FC236}">
                <a16:creationId xmlns:a16="http://schemas.microsoft.com/office/drawing/2014/main" id="{DAA331B3-5708-4402-3337-C9A3142E8E81}"/>
              </a:ext>
            </a:extLst>
          </p:cNvPr>
          <p:cNvPicPr>
            <a:picLocks noChangeAspect="1"/>
          </p:cNvPicPr>
          <p:nvPr/>
        </p:nvPicPr>
        <p:blipFill>
          <a:blip r:embed="rId2"/>
          <a:stretch>
            <a:fillRect/>
          </a:stretch>
        </p:blipFill>
        <p:spPr>
          <a:xfrm>
            <a:off x="513838" y="348111"/>
            <a:ext cx="963251" cy="932769"/>
          </a:xfrm>
          <a:prstGeom prst="rect">
            <a:avLst/>
          </a:prstGeom>
        </p:spPr>
      </p:pic>
    </p:spTree>
    <p:extLst>
      <p:ext uri="{BB962C8B-B14F-4D97-AF65-F5344CB8AC3E}">
        <p14:creationId xmlns:p14="http://schemas.microsoft.com/office/powerpoint/2010/main" val="1578026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85800"/>
            <a:ext cx="8178112" cy="1143000"/>
          </a:xfrm>
        </p:spPr>
        <p:txBody>
          <a:bodyPr>
            <a:normAutofit/>
          </a:bodyPr>
          <a:lstStyle/>
          <a:p>
            <a:pPr algn="ctr"/>
            <a:r>
              <a:rPr lang="zh-TW" altLang="en-US" sz="4000" dirty="0">
                <a:solidFill>
                  <a:schemeClr val="accent5">
                    <a:lumMod val="75000"/>
                  </a:schemeClr>
                </a:solidFill>
                <a:effectLst>
                  <a:outerShdw blurRad="38100" dist="38100" dir="2700000" algn="tl">
                    <a:srgbClr val="000000">
                      <a:alpha val="43137"/>
                    </a:srgbClr>
                  </a:outerShdw>
                </a:effectLst>
                <a:latin typeface="標楷體" pitchFamily="65" charset="-120"/>
                <a:ea typeface="標楷體" pitchFamily="65" charset="-120"/>
              </a:rPr>
              <a:t>藥局設置作業注意事項</a:t>
            </a:r>
            <a:br>
              <a:rPr lang="en-US" altLang="zh-TW" sz="4000" dirty="0">
                <a:solidFill>
                  <a:schemeClr val="accent5">
                    <a:lumMod val="75000"/>
                  </a:schemeClr>
                </a:solidFill>
                <a:effectLst>
                  <a:outerShdw blurRad="38100" dist="38100" dir="2700000" algn="tl">
                    <a:srgbClr val="000000">
                      <a:alpha val="43137"/>
                    </a:srgbClr>
                  </a:outerShdw>
                </a:effectLst>
                <a:latin typeface="標楷體" pitchFamily="65" charset="-120"/>
                <a:ea typeface="標楷體" pitchFamily="65" charset="-120"/>
              </a:rPr>
            </a:br>
            <a:r>
              <a:rPr lang="en-US" altLang="zh-TW" sz="1400" b="1" dirty="0">
                <a:solidFill>
                  <a:schemeClr val="accent5">
                    <a:lumMod val="75000"/>
                  </a:schemeClr>
                </a:solidFill>
                <a:effectLst/>
                <a:latin typeface="標楷體" pitchFamily="65" charset="-120"/>
                <a:ea typeface="標楷體" pitchFamily="65" charset="-120"/>
              </a:rPr>
              <a:t>(</a:t>
            </a:r>
            <a:r>
              <a:rPr lang="zh-TW" altLang="en-US" sz="1400" b="1" dirty="0">
                <a:solidFill>
                  <a:schemeClr val="accent5">
                    <a:lumMod val="75000"/>
                  </a:schemeClr>
                </a:solidFill>
                <a:effectLst/>
                <a:latin typeface="標楷體" pitchFamily="65" charset="-120"/>
                <a:ea typeface="標楷體" pitchFamily="65" charset="-120"/>
              </a:rPr>
              <a:t>行政院衛生署</a:t>
            </a:r>
            <a:r>
              <a:rPr lang="en-US" altLang="zh-TW" sz="1400" b="1" dirty="0">
                <a:solidFill>
                  <a:schemeClr val="accent5">
                    <a:lumMod val="75000"/>
                  </a:schemeClr>
                </a:solidFill>
                <a:effectLst/>
                <a:latin typeface="標楷體" pitchFamily="65" charset="-120"/>
                <a:ea typeface="標楷體" pitchFamily="65" charset="-120"/>
              </a:rPr>
              <a:t>93</a:t>
            </a:r>
            <a:r>
              <a:rPr lang="zh-TW" altLang="en-US" sz="1400" b="1" dirty="0">
                <a:solidFill>
                  <a:schemeClr val="accent5">
                    <a:lumMod val="75000"/>
                  </a:schemeClr>
                </a:solidFill>
                <a:effectLst/>
                <a:latin typeface="標楷體" pitchFamily="65" charset="-120"/>
                <a:ea typeface="標楷體" pitchFamily="65" charset="-120"/>
              </a:rPr>
              <a:t>年</a:t>
            </a:r>
            <a:r>
              <a:rPr lang="en-US" altLang="zh-TW" sz="1400" b="1" dirty="0">
                <a:solidFill>
                  <a:schemeClr val="accent5">
                    <a:lumMod val="75000"/>
                  </a:schemeClr>
                </a:solidFill>
                <a:effectLst/>
                <a:latin typeface="標楷體" pitchFamily="65" charset="-120"/>
                <a:ea typeface="標楷體" pitchFamily="65" charset="-120"/>
              </a:rPr>
              <a:t>2</a:t>
            </a:r>
            <a:r>
              <a:rPr lang="zh-TW" altLang="en-US" sz="1400" b="1" dirty="0">
                <a:solidFill>
                  <a:schemeClr val="accent5">
                    <a:lumMod val="75000"/>
                  </a:schemeClr>
                </a:solidFill>
                <a:effectLst/>
                <a:latin typeface="標楷體" pitchFamily="65" charset="-120"/>
                <a:ea typeface="標楷體" pitchFamily="65" charset="-120"/>
              </a:rPr>
              <a:t>月</a:t>
            </a:r>
            <a:r>
              <a:rPr lang="en-US" altLang="zh-TW" sz="1400" b="1" dirty="0">
                <a:solidFill>
                  <a:schemeClr val="accent5">
                    <a:lumMod val="75000"/>
                  </a:schemeClr>
                </a:solidFill>
                <a:effectLst/>
                <a:latin typeface="標楷體" pitchFamily="65" charset="-120"/>
                <a:ea typeface="標楷體" pitchFamily="65" charset="-120"/>
              </a:rPr>
              <a:t>25</a:t>
            </a:r>
            <a:r>
              <a:rPr lang="zh-TW" altLang="en-US" sz="1400" b="1" dirty="0">
                <a:solidFill>
                  <a:schemeClr val="accent5">
                    <a:lumMod val="75000"/>
                  </a:schemeClr>
                </a:solidFill>
                <a:effectLst/>
                <a:latin typeface="標楷體" pitchFamily="65" charset="-120"/>
                <a:ea typeface="標楷體" pitchFamily="65" charset="-120"/>
              </a:rPr>
              <a:t>日衛署藥字第</a:t>
            </a:r>
            <a:r>
              <a:rPr lang="en-US" altLang="zh-TW" sz="1400" b="1" dirty="0">
                <a:solidFill>
                  <a:schemeClr val="accent5">
                    <a:lumMod val="75000"/>
                  </a:schemeClr>
                </a:solidFill>
                <a:effectLst/>
                <a:latin typeface="標楷體" pitchFamily="65" charset="-120"/>
                <a:ea typeface="標楷體" pitchFamily="65" charset="-120"/>
              </a:rPr>
              <a:t>0930300018</a:t>
            </a:r>
            <a:r>
              <a:rPr lang="zh-TW" altLang="en-US" sz="1400" b="1" dirty="0">
                <a:solidFill>
                  <a:schemeClr val="accent5">
                    <a:lumMod val="75000"/>
                  </a:schemeClr>
                </a:solidFill>
                <a:effectLst/>
                <a:latin typeface="標楷體" pitchFamily="65" charset="-120"/>
                <a:ea typeface="標楷體" pitchFamily="65" charset="-120"/>
              </a:rPr>
              <a:t>號函</a:t>
            </a:r>
            <a:r>
              <a:rPr lang="en-US" altLang="zh-TW" sz="1400" b="1" dirty="0">
                <a:solidFill>
                  <a:schemeClr val="accent5">
                    <a:lumMod val="75000"/>
                  </a:schemeClr>
                </a:solidFill>
                <a:effectLst/>
              </a:rPr>
              <a:t>)</a:t>
            </a:r>
            <a:endParaRPr lang="zh-TW" altLang="en-US" sz="1400" dirty="0">
              <a:solidFill>
                <a:schemeClr val="accent5">
                  <a:lumMod val="75000"/>
                </a:schemeClr>
              </a:solidFill>
            </a:endParaRPr>
          </a:p>
        </p:txBody>
      </p:sp>
      <p:sp>
        <p:nvSpPr>
          <p:cNvPr id="3" name="內容版面配置區 2"/>
          <p:cNvSpPr>
            <a:spLocks noGrp="1"/>
          </p:cNvSpPr>
          <p:nvPr>
            <p:ph idx="1"/>
          </p:nvPr>
        </p:nvSpPr>
        <p:spPr>
          <a:xfrm>
            <a:off x="755576" y="1628800"/>
            <a:ext cx="7704856" cy="4968552"/>
          </a:xfrm>
        </p:spPr>
        <p:txBody>
          <a:bodyPr>
            <a:normAutofit fontScale="92500" lnSpcReduction="20000"/>
          </a:bodyPr>
          <a:lstStyle/>
          <a:p>
            <a:pPr marL="533400" lvl="0" indent="-533400">
              <a:spcBef>
                <a:spcPct val="40000"/>
              </a:spcBef>
              <a:buClr>
                <a:srgbClr val="0BD0D9"/>
              </a:buClr>
              <a:buSzPct val="95000"/>
              <a:buNone/>
              <a:defRPr/>
            </a:pPr>
            <a:r>
              <a:rPr lang="zh-TW" altLang="en-US" sz="2000" dirty="0">
                <a:solidFill>
                  <a:srgbClr val="000000"/>
                </a:solidFill>
                <a:latin typeface="標楷體" pitchFamily="65" charset="-120"/>
                <a:ea typeface="標楷體" pitchFamily="65" charset="-120"/>
              </a:rPr>
              <a:t>一、</a:t>
            </a:r>
            <a:r>
              <a:rPr lang="zh-TW" altLang="en-US" sz="2400" dirty="0">
                <a:solidFill>
                  <a:srgbClr val="000000"/>
                </a:solidFill>
                <a:latin typeface="標楷體" pitchFamily="65" charset="-120"/>
                <a:ea typeface="標楷體" pitchFamily="65" charset="-120"/>
              </a:rPr>
              <a:t>藥局設立，應依藥事法之規定，由藥師或藥劑生親自主持，依法執行藥品調劑、供應及兼營藥品零售業務。</a:t>
            </a:r>
          </a:p>
          <a:p>
            <a:pPr marL="533400" lvl="0" indent="-533400">
              <a:spcBef>
                <a:spcPct val="40000"/>
              </a:spcBef>
              <a:buClr>
                <a:srgbClr val="0BD0D9"/>
              </a:buClr>
              <a:buSzPct val="95000"/>
              <a:buNone/>
              <a:defRPr/>
            </a:pPr>
            <a:r>
              <a:rPr lang="zh-TW" altLang="en-US" sz="2400" dirty="0">
                <a:solidFill>
                  <a:srgbClr val="000000"/>
                </a:solidFill>
                <a:latin typeface="標楷體" pitchFamily="65" charset="-120"/>
                <a:ea typeface="標楷體" pitchFamily="65" charset="-120"/>
              </a:rPr>
              <a:t>二、藥局設置總面積需有</a:t>
            </a:r>
            <a:r>
              <a:rPr lang="zh-TW" altLang="en-US" sz="2400" b="1" dirty="0">
                <a:solidFill>
                  <a:srgbClr val="0000FF"/>
                </a:solidFill>
                <a:latin typeface="標楷體" pitchFamily="65" charset="-120"/>
                <a:ea typeface="標楷體" pitchFamily="65" charset="-120"/>
              </a:rPr>
              <a:t>十八平方公尺以上</a:t>
            </a:r>
            <a:r>
              <a:rPr lang="zh-TW" altLang="en-US" sz="2400" dirty="0">
                <a:solidFill>
                  <a:srgbClr val="000000"/>
                </a:solidFill>
                <a:latin typeface="標楷體" pitchFamily="65" charset="-120"/>
                <a:ea typeface="標楷體" pitchFamily="65" charset="-120"/>
              </a:rPr>
              <a:t>，其空間應有調劑處所、候藥區、受理處方箋與非處方藥品供應區及藥事諮詢服務區，但不包含廁所及倉庫等。</a:t>
            </a:r>
          </a:p>
          <a:p>
            <a:pPr marL="533400" lvl="0" indent="-533400">
              <a:spcBef>
                <a:spcPct val="40000"/>
              </a:spcBef>
              <a:buClr>
                <a:srgbClr val="0BD0D9"/>
              </a:buClr>
              <a:buSzPct val="95000"/>
              <a:buNone/>
              <a:defRPr/>
            </a:pPr>
            <a:r>
              <a:rPr lang="zh-TW" altLang="en-US" sz="2400" dirty="0">
                <a:solidFill>
                  <a:srgbClr val="000000"/>
                </a:solidFill>
                <a:latin typeface="標楷體" pitchFamily="65" charset="-120"/>
                <a:ea typeface="標楷體" pitchFamily="65" charset="-120"/>
              </a:rPr>
              <a:t>三、藥局設置之調劑處所，至少應有</a:t>
            </a:r>
            <a:r>
              <a:rPr lang="zh-TW" altLang="en-US" sz="2400" b="1" dirty="0">
                <a:solidFill>
                  <a:srgbClr val="0000FF"/>
                </a:solidFill>
                <a:latin typeface="標楷體" pitchFamily="65" charset="-120"/>
                <a:ea typeface="標楷體" pitchFamily="65" charset="-120"/>
              </a:rPr>
              <a:t>六平方公尺</a:t>
            </a:r>
            <a:r>
              <a:rPr lang="zh-TW" altLang="en-US" sz="2400" dirty="0">
                <a:solidFill>
                  <a:srgbClr val="000000"/>
                </a:solidFill>
                <a:latin typeface="標楷體" pitchFamily="65" charset="-120"/>
                <a:ea typeface="標楷體" pitchFamily="65" charset="-120"/>
              </a:rPr>
              <a:t>之作業面積，其環境設施應符合優良藥品調劑作業規範（</a:t>
            </a:r>
            <a:r>
              <a:rPr lang="en-US" altLang="zh-TW" sz="2400" dirty="0">
                <a:solidFill>
                  <a:srgbClr val="000000"/>
                </a:solidFill>
                <a:latin typeface="標楷體" pitchFamily="65" charset="-120"/>
                <a:ea typeface="標楷體" pitchFamily="65" charset="-120"/>
              </a:rPr>
              <a:t>GDP</a:t>
            </a:r>
            <a:r>
              <a:rPr lang="zh-TW" altLang="en-US" sz="2400" dirty="0">
                <a:solidFill>
                  <a:srgbClr val="000000"/>
                </a:solidFill>
                <a:latin typeface="標楷體" pitchFamily="65" charset="-120"/>
                <a:ea typeface="標楷體" pitchFamily="65" charset="-120"/>
              </a:rPr>
              <a:t>）之規定。</a:t>
            </a:r>
          </a:p>
          <a:p>
            <a:pPr marL="533400" lvl="0" indent="-533400">
              <a:spcBef>
                <a:spcPct val="40000"/>
              </a:spcBef>
              <a:buClr>
                <a:srgbClr val="0BD0D9"/>
              </a:buClr>
              <a:buSzPct val="95000"/>
              <a:buNone/>
              <a:defRPr/>
            </a:pPr>
            <a:r>
              <a:rPr lang="zh-TW" altLang="en-US" sz="2400" dirty="0">
                <a:solidFill>
                  <a:srgbClr val="000000"/>
                </a:solidFill>
                <a:latin typeface="標楷體" pitchFamily="65" charset="-120"/>
                <a:ea typeface="標楷體" pitchFamily="65" charset="-120"/>
              </a:rPr>
              <a:t>四、</a:t>
            </a:r>
            <a:r>
              <a:rPr lang="zh-TW" altLang="en-US" sz="2400" b="1" dirty="0">
                <a:solidFill>
                  <a:srgbClr val="0000FF"/>
                </a:solidFill>
                <a:latin typeface="標楷體" pitchFamily="65" charset="-120"/>
                <a:ea typeface="標楷體" pitchFamily="65" charset="-120"/>
              </a:rPr>
              <a:t>藥局不得在醫療機構內，以隔間方式設置</a:t>
            </a:r>
            <a:r>
              <a:rPr lang="zh-TW" altLang="en-US" sz="2400" dirty="0">
                <a:solidFill>
                  <a:srgbClr val="0000FF"/>
                </a:solidFill>
                <a:latin typeface="標楷體" pitchFamily="65" charset="-120"/>
                <a:ea typeface="標楷體" pitchFamily="65" charset="-120"/>
              </a:rPr>
              <a:t>。</a:t>
            </a:r>
          </a:p>
          <a:p>
            <a:pPr marL="533400" lvl="0" indent="-533400">
              <a:spcBef>
                <a:spcPct val="40000"/>
              </a:spcBef>
              <a:buClr>
                <a:srgbClr val="0BD0D9"/>
              </a:buClr>
              <a:buSzPct val="95000"/>
              <a:buNone/>
              <a:defRPr/>
            </a:pPr>
            <a:r>
              <a:rPr lang="zh-TW" altLang="en-US" sz="2400" dirty="0">
                <a:solidFill>
                  <a:srgbClr val="000000"/>
                </a:solidFill>
                <a:latin typeface="標楷體" pitchFamily="65" charset="-120"/>
                <a:ea typeface="標楷體" pitchFamily="65" charset="-120"/>
              </a:rPr>
              <a:t>五、藥局申請設立，</a:t>
            </a:r>
            <a:r>
              <a:rPr lang="zh-TW" altLang="en-US" sz="2400" dirty="0">
                <a:solidFill>
                  <a:srgbClr val="0000FF"/>
                </a:solidFill>
                <a:latin typeface="標楷體" pitchFamily="65" charset="-120"/>
                <a:ea typeface="標楷體" pitchFamily="65" charset="-120"/>
              </a:rPr>
              <a:t>如</a:t>
            </a:r>
            <a:r>
              <a:rPr lang="zh-TW" altLang="en-US" sz="2400" b="1" dirty="0">
                <a:solidFill>
                  <a:srgbClr val="0000FF"/>
                </a:solidFill>
                <a:latin typeface="標楷體" pitchFamily="65" charset="-120"/>
                <a:ea typeface="標楷體" pitchFamily="65" charset="-120"/>
              </a:rPr>
              <a:t>與其他營業、執業單位或機構同一樓層或同一門牌地址，應具備各自獨立出入門戶及明顯區隔之條件，且藥事服務作業應獨立進行</a:t>
            </a:r>
            <a:r>
              <a:rPr lang="zh-TW" altLang="en-US" sz="2400" dirty="0">
                <a:solidFill>
                  <a:prstClr val="black"/>
                </a:solidFill>
                <a:latin typeface="標楷體" pitchFamily="65" charset="-120"/>
                <a:ea typeface="標楷體" pitchFamily="65" charset="-120"/>
              </a:rPr>
              <a:t>，民眾進出互不影響。</a:t>
            </a:r>
          </a:p>
          <a:p>
            <a:pPr marL="533400" lvl="0" indent="-533400">
              <a:spcBef>
                <a:spcPct val="40000"/>
              </a:spcBef>
              <a:buClr>
                <a:srgbClr val="0BD0D9"/>
              </a:buClr>
              <a:buSzPct val="95000"/>
              <a:buNone/>
              <a:defRPr/>
            </a:pPr>
            <a:r>
              <a:rPr lang="zh-TW" altLang="en-US" sz="2400" dirty="0">
                <a:solidFill>
                  <a:srgbClr val="000000"/>
                </a:solidFill>
                <a:latin typeface="標楷體" pitchFamily="65" charset="-120"/>
                <a:ea typeface="標楷體" pitchFamily="65" charset="-120"/>
              </a:rPr>
              <a:t>六、藥局設立應有明顯市招，如屬健保特約藥局，應有全民健康保險醫事服務機構標誌。</a:t>
            </a:r>
          </a:p>
          <a:p>
            <a:endParaRPr lang="zh-TW" altLang="en-US" dirty="0"/>
          </a:p>
        </p:txBody>
      </p:sp>
      <p:sp>
        <p:nvSpPr>
          <p:cNvPr id="6" name="投影片編號版面配置區 5"/>
          <p:cNvSpPr>
            <a:spLocks noGrp="1"/>
          </p:cNvSpPr>
          <p:nvPr>
            <p:ph type="sldNum" sz="quarter" idx="12"/>
          </p:nvPr>
        </p:nvSpPr>
        <p:spPr/>
        <p:txBody>
          <a:bodyPr/>
          <a:lstStyle/>
          <a:p>
            <a:fld id="{2C400DA9-3692-411A-A70D-CB3CE30BC0DB}" type="slidenum">
              <a:rPr lang="zh-TW" altLang="en-US" smtClean="0"/>
              <a:t>17</a:t>
            </a:fld>
            <a:endParaRPr lang="zh-TW" altLang="en-US"/>
          </a:p>
        </p:txBody>
      </p:sp>
      <p:pic>
        <p:nvPicPr>
          <p:cNvPr id="4" name="圖片 3">
            <a:extLst>
              <a:ext uri="{FF2B5EF4-FFF2-40B4-BE49-F238E27FC236}">
                <a16:creationId xmlns:a16="http://schemas.microsoft.com/office/drawing/2014/main" id="{B830FFF4-D052-6786-D5C5-39B18A011452}"/>
              </a:ext>
            </a:extLst>
          </p:cNvPr>
          <p:cNvPicPr>
            <a:picLocks noChangeAspect="1"/>
          </p:cNvPicPr>
          <p:nvPr/>
        </p:nvPicPr>
        <p:blipFill>
          <a:blip r:embed="rId2"/>
          <a:stretch>
            <a:fillRect/>
          </a:stretch>
        </p:blipFill>
        <p:spPr>
          <a:xfrm>
            <a:off x="467544" y="404664"/>
            <a:ext cx="963251" cy="932769"/>
          </a:xfrm>
          <a:prstGeom prst="rect">
            <a:avLst/>
          </a:prstGeom>
        </p:spPr>
      </p:pic>
    </p:spTree>
    <p:extLst>
      <p:ext uri="{BB962C8B-B14F-4D97-AF65-F5344CB8AC3E}">
        <p14:creationId xmlns:p14="http://schemas.microsoft.com/office/powerpoint/2010/main" val="3881354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836712"/>
            <a:ext cx="7992888" cy="1143000"/>
          </a:xfrm>
        </p:spPr>
        <p:txBody>
          <a:bodyPr>
            <a:normAutofit/>
          </a:bodyPr>
          <a:lstStyle/>
          <a:p>
            <a:pPr algn="ctr"/>
            <a:r>
              <a:rPr lang="zh-TW" altLang="en-US" sz="4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藥商 </a:t>
            </a:r>
            <a:r>
              <a:rPr lang="en-US" altLang="zh-TW" sz="4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局</a:t>
            </a:r>
            <a:r>
              <a:rPr lang="en-US" altLang="zh-TW" sz="4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懸掛巿招名稱</a:t>
            </a:r>
            <a:br>
              <a:rPr lang="en-US" altLang="zh-TW" sz="4400" dirty="0">
                <a:solidFill>
                  <a:schemeClr val="accent5">
                    <a:lumMod val="75000"/>
                  </a:schemeClr>
                </a:solidFill>
                <a:effectLst>
                  <a:outerShdw blurRad="38100" dist="38100" dir="2700000" algn="tl">
                    <a:srgbClr val="000000">
                      <a:alpha val="43137"/>
                    </a:srgbClr>
                  </a:outerShdw>
                </a:effectLst>
              </a:rPr>
            </a:br>
            <a:endParaRPr lang="zh-TW" altLang="en-US" sz="1600" dirty="0">
              <a:solidFill>
                <a:schemeClr val="accent5">
                  <a:lumMod val="75000"/>
                </a:schemeClr>
              </a:solidFill>
            </a:endParaRPr>
          </a:p>
        </p:txBody>
      </p:sp>
      <p:sp>
        <p:nvSpPr>
          <p:cNvPr id="3" name="內容版面配置區 2"/>
          <p:cNvSpPr>
            <a:spLocks noGrp="1"/>
          </p:cNvSpPr>
          <p:nvPr>
            <p:ph idx="1"/>
          </p:nvPr>
        </p:nvSpPr>
        <p:spPr>
          <a:xfrm>
            <a:off x="755576" y="2492896"/>
            <a:ext cx="7632848" cy="3744416"/>
          </a:xfrm>
        </p:spPr>
        <p:txBody>
          <a:bodyPr>
            <a:normAutofit/>
          </a:bodyPr>
          <a:lstStyle/>
          <a:p>
            <a:pPr>
              <a:lnSpc>
                <a:spcPct val="150000"/>
              </a:lnSpc>
            </a:pPr>
            <a:r>
              <a:rPr lang="zh-TW" altLang="en-US" dirty="0">
                <a:latin typeface="標楷體" panose="03000509000000000000" pitchFamily="65" charset="-120"/>
                <a:ea typeface="標楷體" panose="03000509000000000000" pitchFamily="65" charset="-120"/>
              </a:rPr>
              <a:t>藥事法第</a:t>
            </a:r>
            <a:r>
              <a:rPr lang="en-US" altLang="zh-TW" dirty="0">
                <a:latin typeface="標楷體" panose="03000509000000000000" pitchFamily="65" charset="-120"/>
                <a:ea typeface="標楷體" panose="03000509000000000000" pitchFamily="65" charset="-120"/>
              </a:rPr>
              <a:t>27</a:t>
            </a:r>
            <a:r>
              <a:rPr lang="zh-TW" altLang="en-US" dirty="0">
                <a:latin typeface="標楷體" panose="03000509000000000000" pitchFamily="65" charset="-120"/>
                <a:ea typeface="標楷體" panose="03000509000000000000" pitchFamily="65" charset="-120"/>
              </a:rPr>
              <a:t>條之立法目的，在透過登記使主管機關得以對於藥商進行管理或稽查，並使民眾得以透過查詢藥局或藥商有無登記而確信是否為合法藥局或藥商。</a:t>
            </a:r>
            <a:r>
              <a:rPr lang="zh-TW" altLang="en-US" dirty="0">
                <a:solidFill>
                  <a:srgbClr val="0000FF"/>
                </a:solidFill>
                <a:latin typeface="標楷體" panose="03000509000000000000" pitchFamily="65" charset="-120"/>
                <a:ea typeface="標楷體" panose="03000509000000000000" pitchFamily="65" charset="-120"/>
              </a:rPr>
              <a:t>市招為顯現於外之名稱，自應與核准發給之許可執照名稱相同</a:t>
            </a:r>
            <a:r>
              <a:rPr lang="zh-TW" altLang="en-US" dirty="0">
                <a:latin typeface="標楷體" panose="03000509000000000000" pitchFamily="65" charset="-120"/>
                <a:ea typeface="標楷體" panose="03000509000000000000" pitchFamily="65" charset="-120"/>
              </a:rPr>
              <a:t>。</a:t>
            </a:r>
          </a:p>
          <a:p>
            <a:endParaRPr lang="zh-TW" altLang="en-US" dirty="0"/>
          </a:p>
        </p:txBody>
      </p:sp>
      <p:sp>
        <p:nvSpPr>
          <p:cNvPr id="6" name="投影片編號版面配置區 5"/>
          <p:cNvSpPr>
            <a:spLocks noGrp="1"/>
          </p:cNvSpPr>
          <p:nvPr>
            <p:ph type="sldNum" sz="quarter" idx="12"/>
          </p:nvPr>
        </p:nvSpPr>
        <p:spPr/>
        <p:txBody>
          <a:bodyPr/>
          <a:lstStyle/>
          <a:p>
            <a:fld id="{2C400DA9-3692-411A-A70D-CB3CE30BC0DB}" type="slidenum">
              <a:rPr lang="zh-TW" altLang="en-US" smtClean="0"/>
              <a:t>18</a:t>
            </a:fld>
            <a:endParaRPr lang="zh-TW" altLang="en-US"/>
          </a:p>
        </p:txBody>
      </p:sp>
      <p:pic>
        <p:nvPicPr>
          <p:cNvPr id="4" name="圖片 3">
            <a:extLst>
              <a:ext uri="{FF2B5EF4-FFF2-40B4-BE49-F238E27FC236}">
                <a16:creationId xmlns:a16="http://schemas.microsoft.com/office/drawing/2014/main" id="{CC4647B8-9AFE-71A4-555B-A94EF57483AA}"/>
              </a:ext>
            </a:extLst>
          </p:cNvPr>
          <p:cNvPicPr>
            <a:picLocks noChangeAspect="1"/>
          </p:cNvPicPr>
          <p:nvPr/>
        </p:nvPicPr>
        <p:blipFill>
          <a:blip r:embed="rId2"/>
          <a:stretch>
            <a:fillRect/>
          </a:stretch>
        </p:blipFill>
        <p:spPr>
          <a:xfrm>
            <a:off x="721357" y="370327"/>
            <a:ext cx="963251" cy="932769"/>
          </a:xfrm>
          <a:prstGeom prst="rect">
            <a:avLst/>
          </a:prstGeom>
        </p:spPr>
      </p:pic>
    </p:spTree>
    <p:extLst>
      <p:ext uri="{BB962C8B-B14F-4D97-AF65-F5344CB8AC3E}">
        <p14:creationId xmlns:p14="http://schemas.microsoft.com/office/powerpoint/2010/main" val="1740734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639552"/>
            <a:ext cx="7848872" cy="1565312"/>
          </a:xfrm>
        </p:spPr>
        <p:txBody>
          <a:bodyPr>
            <a:normAutofit/>
          </a:bodyPr>
          <a:lstStyle/>
          <a:p>
            <a:pPr algn="ctr"/>
            <a:r>
              <a:rPr lang="zh-TW" altLang="en-US" sz="48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藥商申請停業或歇業</a:t>
            </a:r>
            <a:br>
              <a:rPr lang="en-US" altLang="zh-TW" sz="48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US" sz="16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（衛生福利部食品藥物管理署</a:t>
            </a:r>
            <a:r>
              <a:rPr lang="en-US" altLang="zh-TW" sz="16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105</a:t>
            </a:r>
            <a:r>
              <a:rPr lang="zh-TW" altLang="en-US" sz="16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16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9</a:t>
            </a:r>
            <a:r>
              <a:rPr lang="zh-TW" altLang="en-US" sz="16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16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23</a:t>
            </a:r>
            <a:r>
              <a:rPr lang="zh-TW" altLang="en-US" sz="16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en-US" altLang="zh-TW" sz="16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FDA</a:t>
            </a:r>
            <a:r>
              <a:rPr lang="zh-TW" altLang="en-US" sz="16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藥字第第</a:t>
            </a:r>
            <a:r>
              <a:rPr lang="en-US" altLang="zh-TW" sz="16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1051407689</a:t>
            </a:r>
            <a:r>
              <a:rPr lang="zh-TW" altLang="en-US" sz="16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號函</a:t>
            </a:r>
            <a:r>
              <a:rPr lang="zh-TW" altLang="en-US" sz="1600" dirty="0">
                <a:solidFill>
                  <a:schemeClr val="accent5">
                    <a:lumMod val="75000"/>
                  </a:schemeClr>
                </a:solidFill>
                <a:effectLst>
                  <a:outerShdw blurRad="38100" dist="38100" dir="2700000" algn="tl">
                    <a:srgbClr val="000000">
                      <a:alpha val="43137"/>
                    </a:srgbClr>
                  </a:outerShdw>
                </a:effectLst>
              </a:rPr>
              <a:t>）</a:t>
            </a:r>
          </a:p>
        </p:txBody>
      </p:sp>
      <p:sp>
        <p:nvSpPr>
          <p:cNvPr id="3" name="內容版面配置區 2"/>
          <p:cNvSpPr>
            <a:spLocks noGrp="1"/>
          </p:cNvSpPr>
          <p:nvPr>
            <p:ph idx="1"/>
          </p:nvPr>
        </p:nvSpPr>
        <p:spPr>
          <a:xfrm>
            <a:off x="683568" y="2420888"/>
            <a:ext cx="7848872" cy="3819045"/>
          </a:xfrm>
        </p:spPr>
        <p:txBody>
          <a:bodyPr>
            <a:normAutofit fontScale="92500" lnSpcReduction="20000"/>
          </a:bodyPr>
          <a:lstStyle/>
          <a:p>
            <a:r>
              <a:rPr lang="zh-TW" altLang="en-US" dirty="0">
                <a:latin typeface="標楷體" panose="03000509000000000000" pitchFamily="65" charset="-120"/>
                <a:ea typeface="標楷體" panose="03000509000000000000" pitchFamily="65" charset="-120"/>
              </a:rPr>
              <a:t>依藥事法第</a:t>
            </a:r>
            <a:r>
              <a:rPr lang="en-US" altLang="zh-TW" dirty="0">
                <a:latin typeface="標楷體" panose="03000509000000000000" pitchFamily="65" charset="-120"/>
                <a:ea typeface="標楷體" panose="03000509000000000000" pitchFamily="65" charset="-120"/>
              </a:rPr>
              <a:t>27-1</a:t>
            </a:r>
            <a:r>
              <a:rPr lang="zh-TW" altLang="en-US" dirty="0">
                <a:latin typeface="標楷體" panose="03000509000000000000" pitchFamily="65" charset="-120"/>
                <a:ea typeface="標楷體" panose="03000509000000000000" pitchFamily="65" charset="-120"/>
              </a:rPr>
              <a:t>條第</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項規定，藥商</a:t>
            </a:r>
            <a:r>
              <a:rPr lang="zh-TW" altLang="en-US" dirty="0">
                <a:solidFill>
                  <a:srgbClr val="0000FF"/>
                </a:solidFill>
                <a:latin typeface="標楷體" panose="03000509000000000000" pitchFamily="65" charset="-120"/>
                <a:ea typeface="標楷體" panose="03000509000000000000" pitchFamily="65" charset="-120"/>
              </a:rPr>
              <a:t>申請停業</a:t>
            </a:r>
            <a:r>
              <a:rPr lang="zh-TW" altLang="en-US" dirty="0">
                <a:latin typeface="標楷體" panose="03000509000000000000" pitchFamily="65" charset="-120"/>
                <a:ea typeface="標楷體" panose="03000509000000000000" pitchFamily="65" charset="-120"/>
              </a:rPr>
              <a:t>時，應將</a:t>
            </a:r>
            <a:r>
              <a:rPr lang="zh-TW" altLang="en-US" dirty="0">
                <a:solidFill>
                  <a:srgbClr val="0000FF"/>
                </a:solidFill>
                <a:latin typeface="標楷體" panose="03000509000000000000" pitchFamily="65" charset="-120"/>
                <a:ea typeface="標楷體" panose="03000509000000000000" pitchFamily="65" charset="-120"/>
              </a:rPr>
              <a:t>藥商許可執照及藥物許可證</a:t>
            </a:r>
            <a:r>
              <a:rPr lang="zh-TW" altLang="en-US" dirty="0">
                <a:latin typeface="標楷體" panose="03000509000000000000" pitchFamily="65" charset="-120"/>
                <a:ea typeface="標楷體" panose="03000509000000000000" pitchFamily="65" charset="-120"/>
              </a:rPr>
              <a:t>隨繳當地衛生主管機關，於執照上記明停業理由及期限，俟核准復業時發還之。</a:t>
            </a:r>
          </a:p>
          <a:p>
            <a:r>
              <a:rPr lang="zh-TW" altLang="en-US" dirty="0">
                <a:latin typeface="標楷體" panose="03000509000000000000" pitchFamily="65" charset="-120"/>
                <a:ea typeface="標楷體" panose="03000509000000000000" pitchFamily="65" charset="-120"/>
              </a:rPr>
              <a:t>依藥事法第</a:t>
            </a:r>
            <a:r>
              <a:rPr lang="en-US" altLang="zh-TW" dirty="0">
                <a:latin typeface="標楷體" panose="03000509000000000000" pitchFamily="65" charset="-120"/>
                <a:ea typeface="標楷體" panose="03000509000000000000" pitchFamily="65" charset="-120"/>
              </a:rPr>
              <a:t>27-1</a:t>
            </a:r>
            <a:r>
              <a:rPr lang="zh-TW" altLang="en-US" dirty="0">
                <a:latin typeface="標楷體" panose="03000509000000000000" pitchFamily="65" charset="-120"/>
                <a:ea typeface="標楷體" panose="03000509000000000000" pitchFamily="65" charset="-120"/>
              </a:rPr>
              <a:t>條第</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項規定，藥商</a:t>
            </a:r>
            <a:r>
              <a:rPr lang="zh-TW" altLang="en-US" dirty="0">
                <a:solidFill>
                  <a:srgbClr val="0000FF"/>
                </a:solidFill>
                <a:latin typeface="標楷體" panose="03000509000000000000" pitchFamily="65" charset="-120"/>
                <a:ea typeface="標楷體" panose="03000509000000000000" pitchFamily="65" charset="-120"/>
              </a:rPr>
              <a:t>申請歇業</a:t>
            </a:r>
            <a:r>
              <a:rPr lang="zh-TW" altLang="en-US" dirty="0">
                <a:latin typeface="標楷體" panose="03000509000000000000" pitchFamily="65" charset="-120"/>
                <a:ea typeface="標楷體" panose="03000509000000000000" pitchFamily="65" charset="-120"/>
              </a:rPr>
              <a:t>時，應將其所領</a:t>
            </a:r>
            <a:r>
              <a:rPr lang="zh-TW" altLang="en-US" dirty="0">
                <a:solidFill>
                  <a:srgbClr val="0000FF"/>
                </a:solidFill>
                <a:latin typeface="標楷體" panose="03000509000000000000" pitchFamily="65" charset="-120"/>
                <a:ea typeface="標楷體" panose="03000509000000000000" pitchFamily="65" charset="-120"/>
              </a:rPr>
              <a:t>藥商許可執照及藥物許可證</a:t>
            </a:r>
            <a:r>
              <a:rPr lang="zh-TW" altLang="en-US" dirty="0">
                <a:latin typeface="標楷體" panose="03000509000000000000" pitchFamily="65" charset="-120"/>
                <a:ea typeface="標楷體" panose="03000509000000000000" pitchFamily="65" charset="-120"/>
              </a:rPr>
              <a:t>一併繳銷。</a:t>
            </a:r>
          </a:p>
          <a:p>
            <a:r>
              <a:rPr lang="zh-TW" altLang="en-US" dirty="0">
                <a:solidFill>
                  <a:srgbClr val="0000FF"/>
                </a:solidFill>
                <a:latin typeface="標楷體" panose="03000509000000000000" pitchFamily="65" charset="-120"/>
                <a:ea typeface="標楷體" panose="03000509000000000000" pitchFamily="65" charset="-120"/>
              </a:rPr>
              <a:t>持有藥品許可證之藥商欲辦理歇業</a:t>
            </a:r>
            <a:r>
              <a:rPr lang="zh-TW" altLang="en-US" dirty="0">
                <a:latin typeface="標楷體" panose="03000509000000000000" pitchFamily="65" charset="-120"/>
                <a:ea typeface="標楷體" panose="03000509000000000000" pitchFamily="65" charset="-120"/>
              </a:rPr>
              <a:t>，請衛生局確實查明業者持有之所有藥品許可證，並提醒業者</a:t>
            </a:r>
            <a:r>
              <a:rPr lang="zh-TW" altLang="en-US" dirty="0">
                <a:solidFill>
                  <a:srgbClr val="0000FF"/>
                </a:solidFill>
                <a:latin typeface="標楷體" panose="03000509000000000000" pitchFamily="65" charset="-120"/>
                <a:ea typeface="標楷體" panose="03000509000000000000" pitchFamily="65" charset="-120"/>
              </a:rPr>
              <a:t>藥品許可證移轉或繳銷程序應於歇業前完成</a:t>
            </a:r>
            <a:r>
              <a:rPr lang="zh-TW" altLang="en-US" dirty="0">
                <a:latin typeface="標楷體" panose="03000509000000000000" pitchFamily="65" charset="-120"/>
                <a:ea typeface="標楷體" panose="03000509000000000000" pitchFamily="65" charset="-120"/>
              </a:rPr>
              <a:t>。</a:t>
            </a:r>
          </a:p>
          <a:p>
            <a:r>
              <a:rPr lang="zh-TW" altLang="en-US" dirty="0">
                <a:latin typeface="標楷體" panose="03000509000000000000" pitchFamily="65" charset="-120"/>
                <a:ea typeface="標楷體" panose="03000509000000000000" pitchFamily="65" charset="-120"/>
              </a:rPr>
              <a:t>倘藥商係</a:t>
            </a:r>
            <a:r>
              <a:rPr lang="zh-TW" altLang="en-US" dirty="0">
                <a:solidFill>
                  <a:srgbClr val="0000FF"/>
                </a:solidFill>
                <a:latin typeface="標楷體" panose="03000509000000000000" pitchFamily="65" charset="-120"/>
                <a:ea typeface="標楷體" panose="03000509000000000000" pitchFamily="65" charset="-120"/>
              </a:rPr>
              <a:t>遷移至其它縣市</a:t>
            </a:r>
            <a:r>
              <a:rPr lang="zh-TW" altLang="en-US" dirty="0">
                <a:latin typeface="標楷體" panose="03000509000000000000" pitchFamily="65" charset="-120"/>
                <a:ea typeface="標楷體" panose="03000509000000000000" pitchFamily="65" charset="-120"/>
              </a:rPr>
              <a:t>，請</a:t>
            </a:r>
            <a:r>
              <a:rPr lang="zh-TW" altLang="en-US" dirty="0">
                <a:solidFill>
                  <a:srgbClr val="0000FF"/>
                </a:solidFill>
                <a:latin typeface="標楷體" panose="03000509000000000000" pitchFamily="65" charset="-120"/>
                <a:ea typeface="標楷體" panose="03000509000000000000" pitchFamily="65" charset="-120"/>
              </a:rPr>
              <a:t>業者先至新址所屬的衛生局辦妥設立，再向原所在地的衛生局辦理歇業</a:t>
            </a:r>
            <a:r>
              <a:rPr lang="zh-TW" altLang="en-US" dirty="0">
                <a:latin typeface="標楷體" panose="03000509000000000000" pitchFamily="65" charset="-120"/>
                <a:ea typeface="標楷體" panose="03000509000000000000" pitchFamily="65" charset="-120"/>
              </a:rPr>
              <a:t>，以避免藥商權益受損。</a:t>
            </a:r>
          </a:p>
          <a:p>
            <a:endParaRPr lang="zh-TW" altLang="en-US" dirty="0"/>
          </a:p>
        </p:txBody>
      </p:sp>
      <p:sp>
        <p:nvSpPr>
          <p:cNvPr id="6" name="投影片編號版面配置區 5"/>
          <p:cNvSpPr>
            <a:spLocks noGrp="1"/>
          </p:cNvSpPr>
          <p:nvPr>
            <p:ph type="sldNum" sz="quarter" idx="12"/>
          </p:nvPr>
        </p:nvSpPr>
        <p:spPr/>
        <p:txBody>
          <a:bodyPr/>
          <a:lstStyle/>
          <a:p>
            <a:fld id="{2C400DA9-3692-411A-A70D-CB3CE30BC0DB}" type="slidenum">
              <a:rPr lang="zh-TW" altLang="en-US" smtClean="0"/>
              <a:t>19</a:t>
            </a:fld>
            <a:endParaRPr lang="zh-TW" altLang="en-US"/>
          </a:p>
        </p:txBody>
      </p:sp>
      <p:pic>
        <p:nvPicPr>
          <p:cNvPr id="4" name="圖片 3">
            <a:extLst>
              <a:ext uri="{FF2B5EF4-FFF2-40B4-BE49-F238E27FC236}">
                <a16:creationId xmlns:a16="http://schemas.microsoft.com/office/drawing/2014/main" id="{9D0116F0-E194-45AD-93CA-AA07F4811C94}"/>
              </a:ext>
            </a:extLst>
          </p:cNvPr>
          <p:cNvPicPr>
            <a:picLocks noChangeAspect="1"/>
          </p:cNvPicPr>
          <p:nvPr/>
        </p:nvPicPr>
        <p:blipFill>
          <a:blip r:embed="rId2"/>
          <a:stretch>
            <a:fillRect/>
          </a:stretch>
        </p:blipFill>
        <p:spPr>
          <a:xfrm>
            <a:off x="467544" y="509958"/>
            <a:ext cx="963251" cy="932769"/>
          </a:xfrm>
          <a:prstGeom prst="rect">
            <a:avLst/>
          </a:prstGeom>
        </p:spPr>
      </p:pic>
    </p:spTree>
    <p:extLst>
      <p:ext uri="{BB962C8B-B14F-4D97-AF65-F5344CB8AC3E}">
        <p14:creationId xmlns:p14="http://schemas.microsoft.com/office/powerpoint/2010/main" val="2370772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836712"/>
            <a:ext cx="8064896" cy="1080120"/>
          </a:xfrm>
        </p:spPr>
        <p:txBody>
          <a:bodyPr>
            <a:normAutofit/>
          </a:bodyPr>
          <a:lstStyle/>
          <a:p>
            <a:pPr algn="ctr"/>
            <a:r>
              <a:rPr lang="zh-TW" altLang="en-US" dirty="0">
                <a:solidFill>
                  <a:srgbClr val="0000FF"/>
                </a:solidFill>
                <a:latin typeface="標楷體" panose="03000509000000000000" pitchFamily="65" charset="-120"/>
                <a:ea typeface="標楷體" panose="03000509000000000000" pitchFamily="65" charset="-120"/>
              </a:rPr>
              <a:t>大   綱</a:t>
            </a:r>
          </a:p>
        </p:txBody>
      </p:sp>
      <p:sp>
        <p:nvSpPr>
          <p:cNvPr id="3" name="內容版面配置區 2"/>
          <p:cNvSpPr>
            <a:spLocks noGrp="1"/>
          </p:cNvSpPr>
          <p:nvPr>
            <p:ph idx="1"/>
          </p:nvPr>
        </p:nvSpPr>
        <p:spPr>
          <a:xfrm>
            <a:off x="1176451" y="2534022"/>
            <a:ext cx="7241958" cy="3960440"/>
          </a:xfrm>
        </p:spPr>
        <p:txBody>
          <a:bodyPr>
            <a:noAutofit/>
          </a:bodyPr>
          <a:lstStyle/>
          <a:p>
            <a:pPr>
              <a:spcBef>
                <a:spcPts val="3000"/>
              </a:spcBef>
            </a:pPr>
            <a:r>
              <a:rPr lang="zh-TW" altLang="en-US" sz="3600" dirty="0">
                <a:latin typeface="標楷體" panose="03000509000000000000" pitchFamily="65" charset="-120"/>
                <a:ea typeface="標楷體" panose="03000509000000000000" pitchFamily="65" charset="-120"/>
              </a:rPr>
              <a:t>衛生政策概要</a:t>
            </a:r>
            <a:endParaRPr lang="en-US" altLang="zh-TW" sz="3600" dirty="0">
              <a:latin typeface="標楷體" panose="03000509000000000000" pitchFamily="65" charset="-120"/>
              <a:ea typeface="標楷體" panose="03000509000000000000" pitchFamily="65" charset="-120"/>
            </a:endParaRPr>
          </a:p>
          <a:p>
            <a:pPr>
              <a:spcBef>
                <a:spcPts val="3000"/>
              </a:spcBef>
            </a:pPr>
            <a:r>
              <a:rPr lang="zh-TW" altLang="en-US" sz="3600" dirty="0">
                <a:latin typeface="標楷體" panose="03000509000000000000" pitchFamily="65" charset="-120"/>
                <a:ea typeface="標楷體" panose="03000509000000000000" pitchFamily="65" charset="-120"/>
              </a:rPr>
              <a:t>藥事法及案例分享</a:t>
            </a:r>
            <a:endParaRPr lang="en-US" altLang="zh-TW" sz="3600" dirty="0">
              <a:latin typeface="標楷體" panose="03000509000000000000" pitchFamily="65" charset="-120"/>
              <a:ea typeface="標楷體" panose="03000509000000000000" pitchFamily="65" charset="-120"/>
            </a:endParaRPr>
          </a:p>
          <a:p>
            <a:pPr>
              <a:spcBef>
                <a:spcPts val="3000"/>
              </a:spcBef>
            </a:pPr>
            <a:r>
              <a:rPr lang="zh-TW" altLang="en-US" sz="3600" dirty="0">
                <a:latin typeface="標楷體" panose="03000509000000000000" pitchFamily="65" charset="-120"/>
                <a:ea typeface="標楷體" panose="03000509000000000000" pitchFamily="65" charset="-120"/>
              </a:rPr>
              <a:t>藥師法及案例分享</a:t>
            </a:r>
            <a:endParaRPr lang="en-US" altLang="zh-TW" sz="3600" dirty="0">
              <a:latin typeface="標楷體" panose="03000509000000000000" pitchFamily="65" charset="-120"/>
              <a:ea typeface="標楷體" panose="03000509000000000000" pitchFamily="65" charset="-120"/>
            </a:endParaRPr>
          </a:p>
        </p:txBody>
      </p:sp>
      <p:sp>
        <p:nvSpPr>
          <p:cNvPr id="7" name="投影片編號版面配置區 6"/>
          <p:cNvSpPr>
            <a:spLocks noGrp="1"/>
          </p:cNvSpPr>
          <p:nvPr>
            <p:ph type="sldNum" sz="quarter" idx="12"/>
          </p:nvPr>
        </p:nvSpPr>
        <p:spPr/>
        <p:txBody>
          <a:bodyPr/>
          <a:lstStyle/>
          <a:p>
            <a:fld id="{2C400DA9-3692-411A-A70D-CB3CE30BC0DB}" type="slidenum">
              <a:rPr lang="zh-TW" altLang="en-US" smtClean="0"/>
              <a:t>2</a:t>
            </a:fld>
            <a:endParaRPr lang="zh-TW" altLang="en-US"/>
          </a:p>
        </p:txBody>
      </p:sp>
      <p:pic>
        <p:nvPicPr>
          <p:cNvPr id="4" name="Picture 8" descr="雲林上場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96" y="494299"/>
            <a:ext cx="96678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561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915337"/>
            <a:ext cx="7920880" cy="1303867"/>
          </a:xfrm>
        </p:spPr>
        <p:txBody>
          <a:bodyPr>
            <a:normAutofit/>
          </a:bodyPr>
          <a:lstStyle/>
          <a:p>
            <a:pPr algn="ctr"/>
            <a:r>
              <a:rPr lang="zh-TW" altLang="en-US" sz="3200" dirty="0">
                <a:latin typeface="標楷體" panose="03000509000000000000" pitchFamily="65" charset="-120"/>
                <a:ea typeface="標楷體" panose="03000509000000000000" pitchFamily="65" charset="-120"/>
              </a:rPr>
              <a:t>藥局無須另申請藥商許可執照</a:t>
            </a:r>
          </a:p>
        </p:txBody>
      </p:sp>
      <p:sp>
        <p:nvSpPr>
          <p:cNvPr id="3" name="內容版面配置區 2"/>
          <p:cNvSpPr>
            <a:spLocks noGrp="1"/>
          </p:cNvSpPr>
          <p:nvPr>
            <p:ph idx="1"/>
          </p:nvPr>
        </p:nvSpPr>
        <p:spPr>
          <a:xfrm>
            <a:off x="836832" y="2348880"/>
            <a:ext cx="7920880" cy="3936504"/>
          </a:xfrm>
        </p:spPr>
        <p:txBody>
          <a:bodyPr>
            <a:normAutofit/>
          </a:bodyPr>
          <a:lstStyle/>
          <a:p>
            <a:pPr marL="273050" lvl="0" indent="-273050" fontAlgn="base">
              <a:spcBef>
                <a:spcPct val="0"/>
              </a:spcBef>
              <a:spcAft>
                <a:spcPct val="0"/>
              </a:spcAft>
              <a:buClrTx/>
              <a:buSzTx/>
              <a:buNone/>
            </a:pPr>
            <a:endParaRPr lang="zh-TW" altLang="en-US" sz="2400" dirty="0">
              <a:solidFill>
                <a:prstClr val="black"/>
              </a:solidFill>
              <a:latin typeface="標楷體" panose="03000509000000000000" pitchFamily="65" charset="-120"/>
              <a:ea typeface="標楷體" panose="03000509000000000000" pitchFamily="65" charset="-120"/>
            </a:endParaRPr>
          </a:p>
          <a:p>
            <a:pPr fontAlgn="base">
              <a:spcAft>
                <a:spcPct val="0"/>
              </a:spcAft>
              <a:buClr>
                <a:srgbClr val="0BD0D9"/>
              </a:buClr>
              <a:buSzPct val="100000"/>
              <a:buFont typeface="Wingdings" panose="05000000000000000000" pitchFamily="2" charset="2"/>
              <a:buChar char="l"/>
            </a:pPr>
            <a:r>
              <a:rPr lang="zh-TW" altLang="en-US" sz="2400" dirty="0">
                <a:solidFill>
                  <a:prstClr val="black"/>
                </a:solidFill>
                <a:latin typeface="標楷體" panose="03000509000000000000" pitchFamily="65" charset="-120"/>
                <a:ea typeface="標楷體" panose="03000509000000000000" pitchFamily="65" charset="-120"/>
              </a:rPr>
              <a:t>何謂藥局 </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藥事法第</a:t>
            </a:r>
            <a:r>
              <a:rPr lang="en-US" altLang="zh-TW" sz="2400" dirty="0">
                <a:solidFill>
                  <a:prstClr val="black"/>
                </a:solidFill>
                <a:latin typeface="標楷體" panose="03000509000000000000" pitchFamily="65" charset="-120"/>
                <a:ea typeface="標楷體" panose="03000509000000000000" pitchFamily="65" charset="-120"/>
              </a:rPr>
              <a:t>19</a:t>
            </a:r>
            <a:r>
              <a:rPr lang="zh-TW" altLang="en-US" sz="2400" dirty="0">
                <a:solidFill>
                  <a:prstClr val="black"/>
                </a:solidFill>
                <a:latin typeface="標楷體" panose="03000509000000000000" pitchFamily="65" charset="-120"/>
                <a:ea typeface="標楷體" panose="03000509000000000000" pitchFamily="65" charset="-120"/>
              </a:rPr>
              <a:t>、</a:t>
            </a:r>
            <a:r>
              <a:rPr lang="en-US" altLang="zh-TW" sz="2400" dirty="0">
                <a:solidFill>
                  <a:prstClr val="black"/>
                </a:solidFill>
                <a:latin typeface="標楷體" panose="03000509000000000000" pitchFamily="65" charset="-120"/>
                <a:ea typeface="標楷體" panose="03000509000000000000" pitchFamily="65" charset="-120"/>
              </a:rPr>
              <a:t>34</a:t>
            </a:r>
            <a:r>
              <a:rPr lang="zh-TW" altLang="en-US" sz="2400" dirty="0">
                <a:solidFill>
                  <a:prstClr val="black"/>
                </a:solidFill>
                <a:latin typeface="標楷體" panose="03000509000000000000" pitchFamily="65" charset="-120"/>
                <a:ea typeface="標楷體" panose="03000509000000000000" pitchFamily="65" charset="-120"/>
              </a:rPr>
              <a:t>條）</a:t>
            </a:r>
            <a:endParaRPr lang="en-US" altLang="zh-TW" sz="2400" dirty="0">
              <a:solidFill>
                <a:prstClr val="black"/>
              </a:solidFill>
              <a:latin typeface="標楷體" panose="03000509000000000000" pitchFamily="65" charset="-120"/>
              <a:ea typeface="標楷體" panose="03000509000000000000" pitchFamily="65" charset="-120"/>
            </a:endParaRPr>
          </a:p>
          <a:p>
            <a:pPr marL="273050" lvl="0" indent="-273050" fontAlgn="base">
              <a:lnSpc>
                <a:spcPct val="150000"/>
              </a:lnSpc>
              <a:spcBef>
                <a:spcPct val="40000"/>
              </a:spcBef>
              <a:spcAft>
                <a:spcPct val="0"/>
              </a:spcAft>
              <a:buClrTx/>
              <a:buSzTx/>
              <a:buNone/>
            </a:pPr>
            <a:r>
              <a:rPr lang="zh-TW" altLang="en-US" sz="2400" dirty="0">
                <a:solidFill>
                  <a:prstClr val="black"/>
                </a:solidFill>
                <a:latin typeface="標楷體" panose="03000509000000000000" pitchFamily="65" charset="-120"/>
                <a:ea typeface="標楷體" panose="03000509000000000000" pitchFamily="65" charset="-120"/>
              </a:rPr>
              <a:t>  指藥師或藥劑生親自主持，依法執行藥品調劑、</a:t>
            </a:r>
            <a:br>
              <a:rPr lang="en-US" altLang="zh-TW" sz="2400" dirty="0">
                <a:solidFill>
                  <a:prstClr val="black"/>
                </a:solidFill>
                <a:latin typeface="標楷體" panose="03000509000000000000" pitchFamily="65" charset="-120"/>
                <a:ea typeface="標楷體" panose="03000509000000000000" pitchFamily="65" charset="-120"/>
              </a:rPr>
            </a:br>
            <a:r>
              <a:rPr lang="zh-TW" altLang="en-US" sz="2400" dirty="0">
                <a:solidFill>
                  <a:prstClr val="black"/>
                </a:solidFill>
                <a:latin typeface="標楷體" panose="03000509000000000000" pitchFamily="65" charset="-120"/>
                <a:ea typeface="標楷體" panose="03000509000000000000" pitchFamily="65" charset="-120"/>
              </a:rPr>
              <a:t>供應業務之處所。前項藥局</a:t>
            </a:r>
            <a:r>
              <a:rPr lang="zh-TW" altLang="en-US" sz="2400" u="sng" dirty="0">
                <a:solidFill>
                  <a:srgbClr val="0000FF"/>
                </a:solidFill>
                <a:latin typeface="標楷體" panose="03000509000000000000" pitchFamily="65" charset="-120"/>
                <a:ea typeface="標楷體" panose="03000509000000000000" pitchFamily="65" charset="-120"/>
              </a:rPr>
              <a:t>得兼營藥品及一定等級</a:t>
            </a:r>
            <a:br>
              <a:rPr lang="en-US" altLang="zh-TW" sz="2400" u="sng" dirty="0">
                <a:solidFill>
                  <a:srgbClr val="0000FF"/>
                </a:solidFill>
                <a:latin typeface="標楷體" panose="03000509000000000000" pitchFamily="65" charset="-120"/>
                <a:ea typeface="標楷體" panose="03000509000000000000" pitchFamily="65" charset="-120"/>
              </a:rPr>
            </a:br>
            <a:r>
              <a:rPr lang="zh-TW" altLang="en-US" sz="2400" u="sng" dirty="0">
                <a:solidFill>
                  <a:srgbClr val="0000FF"/>
                </a:solidFill>
                <a:latin typeface="標楷體" panose="03000509000000000000" pitchFamily="65" charset="-120"/>
                <a:ea typeface="標楷體" panose="03000509000000000000" pitchFamily="65" charset="-120"/>
              </a:rPr>
              <a:t>之醫療器材零售業務，</a:t>
            </a:r>
            <a:r>
              <a:rPr lang="zh-TW" altLang="en-US" sz="2400" u="sng" dirty="0">
                <a:solidFill>
                  <a:srgbClr val="C00000"/>
                </a:solidFill>
                <a:latin typeface="標楷體" panose="03000509000000000000" pitchFamily="65" charset="-120"/>
                <a:ea typeface="標楷體" panose="03000509000000000000" pitchFamily="65" charset="-120"/>
              </a:rPr>
              <a:t>無須另行請領藥商許可執照</a:t>
            </a:r>
            <a:r>
              <a:rPr lang="zh-TW" altLang="en-US" sz="2400" dirty="0">
                <a:solidFill>
                  <a:srgbClr val="0000FF"/>
                </a:solidFill>
                <a:latin typeface="標楷體" panose="03000509000000000000" pitchFamily="65" charset="-120"/>
                <a:ea typeface="標楷體" panose="03000509000000000000" pitchFamily="65" charset="-120"/>
              </a:rPr>
              <a:t>。</a:t>
            </a:r>
            <a:endParaRPr lang="en-US" altLang="zh-TW" sz="2400" dirty="0">
              <a:solidFill>
                <a:srgbClr val="0000FF"/>
              </a:solidFill>
              <a:latin typeface="標楷體" panose="03000509000000000000" pitchFamily="65" charset="-120"/>
              <a:ea typeface="標楷體" panose="03000509000000000000" pitchFamily="65" charset="-120"/>
            </a:endParaRPr>
          </a:p>
          <a:p>
            <a:endParaRPr lang="zh-TW" altLang="en-US" dirty="0"/>
          </a:p>
        </p:txBody>
      </p:sp>
      <p:sp>
        <p:nvSpPr>
          <p:cNvPr id="6" name="投影片編號版面配置區 5"/>
          <p:cNvSpPr>
            <a:spLocks noGrp="1"/>
          </p:cNvSpPr>
          <p:nvPr>
            <p:ph type="sldNum" sz="quarter" idx="12"/>
          </p:nvPr>
        </p:nvSpPr>
        <p:spPr/>
        <p:txBody>
          <a:bodyPr/>
          <a:lstStyle/>
          <a:p>
            <a:fld id="{2C400DA9-3692-411A-A70D-CB3CE30BC0DB}" type="slidenum">
              <a:rPr lang="zh-TW" altLang="en-US" smtClean="0"/>
              <a:t>20</a:t>
            </a:fld>
            <a:endParaRPr lang="zh-TW" altLang="en-US"/>
          </a:p>
        </p:txBody>
      </p:sp>
      <p:pic>
        <p:nvPicPr>
          <p:cNvPr id="4" name="圖片 3">
            <a:extLst>
              <a:ext uri="{FF2B5EF4-FFF2-40B4-BE49-F238E27FC236}">
                <a16:creationId xmlns:a16="http://schemas.microsoft.com/office/drawing/2014/main" id="{E6DC30EC-2C9B-D7C3-D4AF-94CB80D9041B}"/>
              </a:ext>
            </a:extLst>
          </p:cNvPr>
          <p:cNvPicPr>
            <a:picLocks noChangeAspect="1"/>
          </p:cNvPicPr>
          <p:nvPr/>
        </p:nvPicPr>
        <p:blipFill>
          <a:blip r:embed="rId2"/>
          <a:stretch>
            <a:fillRect/>
          </a:stretch>
        </p:blipFill>
        <p:spPr>
          <a:xfrm>
            <a:off x="548498" y="584577"/>
            <a:ext cx="963251" cy="932769"/>
          </a:xfrm>
          <a:prstGeom prst="rect">
            <a:avLst/>
          </a:prstGeom>
        </p:spPr>
      </p:pic>
    </p:spTree>
    <p:extLst>
      <p:ext uri="{BB962C8B-B14F-4D97-AF65-F5344CB8AC3E}">
        <p14:creationId xmlns:p14="http://schemas.microsoft.com/office/powerpoint/2010/main" val="3444502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980126-AEEB-EE40-9E92-7F2C887754F5}"/>
              </a:ext>
            </a:extLst>
          </p:cNvPr>
          <p:cNvSpPr>
            <a:spLocks noGrp="1"/>
          </p:cNvSpPr>
          <p:nvPr>
            <p:ph type="title"/>
          </p:nvPr>
        </p:nvSpPr>
        <p:spPr>
          <a:xfrm>
            <a:off x="1176866" y="915337"/>
            <a:ext cx="7139550" cy="1303867"/>
          </a:xfrm>
        </p:spPr>
        <p:txBody>
          <a:bodyPr>
            <a:normAutofit/>
          </a:bodyPr>
          <a:lstStyle/>
          <a:p>
            <a:r>
              <a:rPr lang="zh-TW" altLang="en-US" sz="2800" dirty="0">
                <a:latin typeface="標楷體" panose="03000509000000000000" pitchFamily="65" charset="-120"/>
                <a:ea typeface="標楷體" panose="03000509000000000000" pitchFamily="65" charset="-120"/>
              </a:rPr>
              <a:t>藥局得零售一定等級醫療器材之範圍及種類</a:t>
            </a:r>
            <a:br>
              <a:rPr lang="en-US" altLang="zh-TW" sz="2800" dirty="0">
                <a:latin typeface="標楷體" panose="03000509000000000000" pitchFamily="65" charset="-120"/>
                <a:ea typeface="標楷體" panose="03000509000000000000" pitchFamily="65" charset="-120"/>
              </a:rPr>
            </a:br>
            <a:r>
              <a:rPr lang="en-US" altLang="zh-TW" sz="2000" dirty="0">
                <a:latin typeface="標楷體" panose="03000509000000000000" pitchFamily="65" charset="-120"/>
                <a:ea typeface="標楷體" panose="03000509000000000000" pitchFamily="65" charset="-120"/>
              </a:rPr>
              <a:t>(102</a:t>
            </a:r>
            <a:r>
              <a:rPr lang="zh-TW" altLang="en-US" sz="2000" dirty="0">
                <a:latin typeface="標楷體" panose="03000509000000000000" pitchFamily="65" charset="-120"/>
                <a:ea typeface="標楷體" panose="03000509000000000000" pitchFamily="65" charset="-120"/>
              </a:rPr>
              <a:t>年</a:t>
            </a:r>
            <a:r>
              <a:rPr lang="en-US" altLang="zh-TW" sz="2000" dirty="0">
                <a:latin typeface="標楷體" panose="03000509000000000000" pitchFamily="65" charset="-120"/>
                <a:ea typeface="標楷體" panose="03000509000000000000" pitchFamily="65" charset="-120"/>
              </a:rPr>
              <a:t>6</a:t>
            </a:r>
            <a:r>
              <a:rPr lang="zh-TW" altLang="en-US" sz="2000" dirty="0">
                <a:latin typeface="標楷體" panose="03000509000000000000" pitchFamily="65" charset="-120"/>
                <a:ea typeface="標楷體" panose="03000509000000000000" pitchFamily="65" charset="-120"/>
              </a:rPr>
              <a:t>月</a:t>
            </a:r>
            <a:r>
              <a:rPr lang="en-US" altLang="zh-TW" sz="2000" dirty="0">
                <a:latin typeface="標楷體" panose="03000509000000000000" pitchFamily="65" charset="-120"/>
                <a:ea typeface="標楷體" panose="03000509000000000000" pitchFamily="65" charset="-120"/>
              </a:rPr>
              <a:t>10</a:t>
            </a:r>
            <a:r>
              <a:rPr lang="zh-TW" altLang="en-US" sz="2000" dirty="0">
                <a:latin typeface="標楷體" panose="03000509000000000000" pitchFamily="65" charset="-120"/>
                <a:ea typeface="標楷體" panose="03000509000000000000" pitchFamily="65" charset="-120"/>
              </a:rPr>
              <a:t>日署授食字第</a:t>
            </a:r>
            <a:r>
              <a:rPr lang="en-US" altLang="zh-TW" sz="2000" dirty="0">
                <a:latin typeface="標楷體" panose="03000509000000000000" pitchFamily="65" charset="-120"/>
                <a:ea typeface="標楷體" panose="03000509000000000000" pitchFamily="65" charset="-120"/>
              </a:rPr>
              <a:t>1021603853</a:t>
            </a:r>
            <a:r>
              <a:rPr lang="zh-TW" altLang="en-US" sz="2000" dirty="0">
                <a:latin typeface="標楷體" panose="03000509000000000000" pitchFamily="65" charset="-120"/>
                <a:ea typeface="標楷體" panose="03000509000000000000" pitchFamily="65" charset="-120"/>
              </a:rPr>
              <a:t>號公告</a:t>
            </a:r>
            <a:r>
              <a:rPr lang="en-US" altLang="zh-TW" sz="2000" dirty="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5926CDD4-07CB-1AA6-765E-A48444D0A12A}"/>
              </a:ext>
            </a:extLst>
          </p:cNvPr>
          <p:cNvSpPr>
            <a:spLocks noGrp="1"/>
          </p:cNvSpPr>
          <p:nvPr>
            <p:ph idx="1"/>
          </p:nvPr>
        </p:nvSpPr>
        <p:spPr/>
        <p:txBody>
          <a:bodyPr/>
          <a:lstStyle/>
          <a:p>
            <a:pPr>
              <a:lnSpc>
                <a:spcPct val="150000"/>
              </a:lnSpc>
            </a:pPr>
            <a:r>
              <a:rPr lang="zh-TW" altLang="en-US" dirty="0">
                <a:latin typeface="標楷體" panose="03000509000000000000" pitchFamily="65" charset="-120"/>
                <a:ea typeface="標楷體" panose="03000509000000000000" pitchFamily="65" charset="-120"/>
              </a:rPr>
              <a:t>醫療器材管理辦法所定</a:t>
            </a:r>
            <a:r>
              <a:rPr lang="zh-TW" altLang="en-US" dirty="0">
                <a:solidFill>
                  <a:srgbClr val="FF0000"/>
                </a:solidFill>
                <a:latin typeface="標楷體" panose="03000509000000000000" pitchFamily="65" charset="-120"/>
                <a:ea typeface="標楷體" panose="03000509000000000000" pitchFamily="65" charset="-120"/>
              </a:rPr>
              <a:t>第一等級</a:t>
            </a:r>
            <a:r>
              <a:rPr lang="zh-TW" altLang="en-US" dirty="0">
                <a:latin typeface="標楷體" panose="03000509000000000000" pitchFamily="65" charset="-120"/>
                <a:ea typeface="標楷體" panose="03000509000000000000" pitchFamily="65" charset="-120"/>
              </a:rPr>
              <a:t>之醫療器材。</a:t>
            </a:r>
            <a:endParaRPr lang="en-US" altLang="zh-TW" dirty="0">
              <a:latin typeface="標楷體" panose="03000509000000000000" pitchFamily="65" charset="-120"/>
              <a:ea typeface="標楷體" panose="03000509000000000000" pitchFamily="65" charset="-120"/>
            </a:endParaRPr>
          </a:p>
          <a:p>
            <a:pPr>
              <a:lnSpc>
                <a:spcPct val="150000"/>
              </a:lnSpc>
            </a:pPr>
            <a:r>
              <a:rPr lang="zh-TW" altLang="en-US" dirty="0">
                <a:latin typeface="標楷體" panose="03000509000000000000" pitchFamily="65" charset="-120"/>
                <a:ea typeface="標楷體" panose="03000509000000000000" pitchFamily="65" charset="-120"/>
              </a:rPr>
              <a:t>醫療器材管理辦法所定</a:t>
            </a:r>
            <a:r>
              <a:rPr lang="zh-TW" altLang="en-US" dirty="0">
                <a:solidFill>
                  <a:srgbClr val="FF0000"/>
                </a:solidFill>
                <a:latin typeface="標楷體" panose="03000509000000000000" pitchFamily="65" charset="-120"/>
                <a:ea typeface="標楷體" panose="03000509000000000000" pitchFamily="65" charset="-120"/>
              </a:rPr>
              <a:t>非植入性第二等級及第三等級</a:t>
            </a:r>
            <a:r>
              <a:rPr lang="zh-TW" altLang="en-US" dirty="0">
                <a:latin typeface="標楷體" panose="03000509000000000000" pitchFamily="65" charset="-120"/>
                <a:ea typeface="標楷體" panose="03000509000000000000" pitchFamily="65" charset="-120"/>
              </a:rPr>
              <a:t>之醫療器材。</a:t>
            </a:r>
          </a:p>
          <a:p>
            <a:endParaRPr lang="en-US" altLang="zh-TW"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2DED73CE-7708-DDAC-D256-BF249C231903}"/>
              </a:ext>
            </a:extLst>
          </p:cNvPr>
          <p:cNvSpPr>
            <a:spLocks noGrp="1"/>
          </p:cNvSpPr>
          <p:nvPr>
            <p:ph type="sldNum" sz="quarter" idx="12"/>
          </p:nvPr>
        </p:nvSpPr>
        <p:spPr/>
        <p:txBody>
          <a:bodyPr/>
          <a:lstStyle/>
          <a:p>
            <a:fld id="{2C400DA9-3692-411A-A70D-CB3CE30BC0DB}" type="slidenum">
              <a:rPr lang="zh-TW" altLang="en-US" smtClean="0"/>
              <a:t>21</a:t>
            </a:fld>
            <a:endParaRPr lang="zh-TW" altLang="en-US"/>
          </a:p>
        </p:txBody>
      </p:sp>
    </p:spTree>
    <p:extLst>
      <p:ext uri="{BB962C8B-B14F-4D97-AF65-F5344CB8AC3E}">
        <p14:creationId xmlns:p14="http://schemas.microsoft.com/office/powerpoint/2010/main" val="2535167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476672"/>
            <a:ext cx="7930128" cy="1872208"/>
          </a:xfrm>
        </p:spPr>
        <p:txBody>
          <a:bodyPr>
            <a:normAutofit/>
          </a:bodyPr>
          <a:lstStyle/>
          <a:p>
            <a:pPr algn="ctr">
              <a:lnSpc>
                <a:spcPct val="150000"/>
              </a:lnSpc>
            </a:pPr>
            <a:r>
              <a:rPr lang="zh-TW" altLang="en-US" sz="28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藥局通訊交易通路販賣醫療器材之範圍及種類</a:t>
            </a:r>
            <a:br>
              <a:rPr lang="en-US" altLang="zh-TW" sz="36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US" sz="14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0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衛生福利部</a:t>
            </a:r>
            <a:r>
              <a:rPr lang="en-US" altLang="zh-TW" sz="20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110</a:t>
            </a:r>
            <a:r>
              <a:rPr lang="zh-TW" altLang="en-US" sz="20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20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4</a:t>
            </a:r>
            <a:r>
              <a:rPr lang="zh-TW" altLang="en-US" sz="20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20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29</a:t>
            </a:r>
            <a:r>
              <a:rPr lang="zh-TW" altLang="en-US" sz="20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日衛授食字第</a:t>
            </a:r>
            <a:r>
              <a:rPr lang="en-US" altLang="zh-TW" sz="20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1101601942</a:t>
            </a:r>
            <a:r>
              <a:rPr lang="zh-TW" altLang="en-US" sz="20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號公告）</a:t>
            </a:r>
            <a:endParaRPr lang="zh-TW" altLang="en-US" sz="20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27584" y="2348880"/>
            <a:ext cx="7930128" cy="3672408"/>
          </a:xfrm>
        </p:spPr>
        <p:txBody>
          <a:bodyPr>
            <a:normAutofit/>
          </a:bodyPr>
          <a:lstStyle/>
          <a:p>
            <a:pPr>
              <a:lnSpc>
                <a:spcPct val="150000"/>
              </a:lnSpc>
            </a:pPr>
            <a:r>
              <a:rPr lang="zh-TW" altLang="en-US" sz="2800" dirty="0">
                <a:solidFill>
                  <a:srgbClr val="0000FF"/>
                </a:solidFill>
                <a:latin typeface="標楷體" panose="03000509000000000000" pitchFamily="65" charset="-120"/>
                <a:ea typeface="標楷體" panose="03000509000000000000" pitchFamily="65" charset="-120"/>
              </a:rPr>
              <a:t>販賣醫療器材之範圍及種類</a:t>
            </a:r>
            <a:r>
              <a:rPr lang="en-US" altLang="zh-TW" sz="2800" dirty="0">
                <a:solidFill>
                  <a:srgbClr val="0000FF"/>
                </a:solidFill>
                <a:latin typeface="標楷體" panose="03000509000000000000" pitchFamily="65" charset="-120"/>
                <a:ea typeface="標楷體" panose="03000509000000000000" pitchFamily="65" charset="-120"/>
              </a:rPr>
              <a:t>:</a:t>
            </a:r>
          </a:p>
          <a:p>
            <a:pPr lvl="1">
              <a:lnSpc>
                <a:spcPct val="150000"/>
              </a:lnSpc>
            </a:pPr>
            <a:r>
              <a:rPr lang="zh-TW" altLang="en-US" sz="2400" dirty="0">
                <a:solidFill>
                  <a:srgbClr val="0000FF"/>
                </a:solidFill>
                <a:latin typeface="標楷體" panose="03000509000000000000" pitchFamily="65" charset="-120"/>
                <a:ea typeface="標楷體" panose="03000509000000000000" pitchFamily="65" charset="-120"/>
              </a:rPr>
              <a:t>第一等級之醫療器材</a:t>
            </a:r>
            <a:endParaRPr lang="en-US" altLang="zh-TW" sz="2400" dirty="0">
              <a:solidFill>
                <a:srgbClr val="0000FF"/>
              </a:solidFill>
              <a:latin typeface="標楷體" panose="03000509000000000000" pitchFamily="65" charset="-120"/>
              <a:ea typeface="標楷體" panose="03000509000000000000" pitchFamily="65" charset="-120"/>
            </a:endParaRPr>
          </a:p>
          <a:p>
            <a:pPr lvl="1">
              <a:lnSpc>
                <a:spcPct val="150000"/>
              </a:lnSpc>
            </a:pPr>
            <a:r>
              <a:rPr lang="zh-TW" altLang="en-US" sz="2400" dirty="0">
                <a:solidFill>
                  <a:srgbClr val="0000FF"/>
                </a:solidFill>
                <a:latin typeface="標楷體" panose="03000509000000000000" pitchFamily="65" charset="-120"/>
                <a:ea typeface="標楷體" panose="03000509000000000000" pitchFamily="65" charset="-120"/>
              </a:rPr>
              <a:t>醫療器材商及藥局得於通訊交易通路販售之第二等級醫療器材品項</a:t>
            </a:r>
            <a:endParaRPr lang="en-US" altLang="zh-TW" sz="2400" dirty="0">
              <a:solidFill>
                <a:srgbClr val="0000FF"/>
              </a:solidFill>
              <a:latin typeface="標楷體" panose="03000509000000000000" pitchFamily="65" charset="-120"/>
              <a:ea typeface="標楷體" panose="03000509000000000000" pitchFamily="65" charset="-120"/>
            </a:endParaRPr>
          </a:p>
          <a:p>
            <a:pPr>
              <a:lnSpc>
                <a:spcPct val="150000"/>
              </a:lnSpc>
            </a:pPr>
            <a:r>
              <a:rPr lang="zh-TW" altLang="en-US" sz="2800" dirty="0">
                <a:solidFill>
                  <a:srgbClr val="FF0000"/>
                </a:solidFill>
                <a:latin typeface="標楷體" panose="03000509000000000000" pitchFamily="65" charset="-120"/>
                <a:ea typeface="標楷體" panose="03000509000000000000" pitchFamily="65" charset="-120"/>
              </a:rPr>
              <a:t>應符合該公告之揭露事項</a:t>
            </a:r>
            <a:endParaRPr lang="en-US" altLang="zh-TW" sz="2800" dirty="0">
              <a:solidFill>
                <a:srgbClr val="FF0000"/>
              </a:solidFill>
              <a:latin typeface="標楷體" panose="03000509000000000000" pitchFamily="65" charset="-120"/>
              <a:ea typeface="標楷體" panose="03000509000000000000" pitchFamily="65" charset="-120"/>
            </a:endParaRPr>
          </a:p>
        </p:txBody>
      </p:sp>
      <p:sp>
        <p:nvSpPr>
          <p:cNvPr id="6" name="投影片編號版面配置區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400DA9-3692-411A-A70D-CB3CE30BC0DB}" type="slidenum">
              <a:rPr kumimoji="0" lang="zh-TW" altLang="en-US" sz="1200" b="0" i="0" u="none" strike="noStrike" kern="1200" cap="none" spc="0" normalizeH="0" baseline="0" noProof="0" smtClean="0">
                <a:ln>
                  <a:noFill/>
                </a:ln>
                <a:solidFill>
                  <a:srgbClr val="E7DEC9">
                    <a:shade val="50000"/>
                    <a:satMod val="200000"/>
                  </a:srgbClr>
                </a:solidFill>
                <a:effectLst/>
                <a:uLnTx/>
                <a:uFillTx/>
                <a:latin typeface="Gill Sans MT"/>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zh-TW" altLang="en-US" sz="1200" b="0" i="0" u="none" strike="noStrike" kern="1200" cap="none" spc="0" normalizeH="0" baseline="0" noProof="0">
              <a:ln>
                <a:noFill/>
              </a:ln>
              <a:solidFill>
                <a:srgbClr val="E7DEC9">
                  <a:shade val="50000"/>
                  <a:satMod val="200000"/>
                </a:srgbClr>
              </a:solidFill>
              <a:effectLst/>
              <a:uLnTx/>
              <a:uFillTx/>
              <a:latin typeface="Gill Sans MT"/>
              <a:ea typeface="微軟正黑體" panose="020B0604030504040204" pitchFamily="34" charset="-120"/>
              <a:cs typeface="+mn-cs"/>
            </a:endParaRPr>
          </a:p>
        </p:txBody>
      </p:sp>
      <p:pic>
        <p:nvPicPr>
          <p:cNvPr id="4" name="圖片 3">
            <a:extLst>
              <a:ext uri="{FF2B5EF4-FFF2-40B4-BE49-F238E27FC236}">
                <a16:creationId xmlns:a16="http://schemas.microsoft.com/office/drawing/2014/main" id="{3B252900-2258-F003-0CC0-4223A0104530}"/>
              </a:ext>
            </a:extLst>
          </p:cNvPr>
          <p:cNvPicPr>
            <a:picLocks noChangeAspect="1"/>
          </p:cNvPicPr>
          <p:nvPr/>
        </p:nvPicPr>
        <p:blipFill>
          <a:blip r:embed="rId2"/>
          <a:stretch>
            <a:fillRect/>
          </a:stretch>
        </p:blipFill>
        <p:spPr>
          <a:xfrm>
            <a:off x="1" y="370327"/>
            <a:ext cx="683568" cy="661937"/>
          </a:xfrm>
          <a:prstGeom prst="rect">
            <a:avLst/>
          </a:prstGeom>
        </p:spPr>
      </p:pic>
    </p:spTree>
    <p:extLst>
      <p:ext uri="{BB962C8B-B14F-4D97-AF65-F5344CB8AC3E}">
        <p14:creationId xmlns:p14="http://schemas.microsoft.com/office/powerpoint/2010/main" val="2434268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692696"/>
            <a:ext cx="7992888" cy="1584176"/>
          </a:xfrm>
        </p:spPr>
        <p:txBody>
          <a:bodyPr>
            <a:normAutofit/>
          </a:bodyPr>
          <a:lstStyle/>
          <a:p>
            <a:pPr algn="ctr"/>
            <a:r>
              <a:rPr lang="zh-TW" altLang="en-US" sz="4800" dirty="0">
                <a:solidFill>
                  <a:schemeClr val="accent5">
                    <a:lumMod val="75000"/>
                  </a:schemeClr>
                </a:solidFill>
                <a:latin typeface="標楷體" panose="03000509000000000000" pitchFamily="65" charset="-120"/>
                <a:ea typeface="標楷體" panose="03000509000000000000" pitchFamily="65" charset="-120"/>
              </a:rPr>
              <a:t>網路零售乙類成藥</a:t>
            </a:r>
            <a:r>
              <a:rPr lang="en-US" altLang="zh-TW" sz="4800" dirty="0">
                <a:solidFill>
                  <a:schemeClr val="accent5">
                    <a:lumMod val="75000"/>
                  </a:schemeClr>
                </a:solidFill>
                <a:latin typeface="標楷體" panose="03000509000000000000" pitchFamily="65" charset="-120"/>
                <a:ea typeface="標楷體" panose="03000509000000000000" pitchFamily="65" charset="-120"/>
              </a:rPr>
              <a:t>-</a:t>
            </a:r>
            <a:r>
              <a:rPr lang="zh-TW" altLang="en-US" sz="4800" dirty="0">
                <a:solidFill>
                  <a:schemeClr val="accent5">
                    <a:lumMod val="75000"/>
                  </a:schemeClr>
                </a:solidFill>
                <a:latin typeface="標楷體" panose="03000509000000000000" pitchFamily="65" charset="-120"/>
                <a:ea typeface="標楷體" panose="03000509000000000000" pitchFamily="65" charset="-120"/>
              </a:rPr>
              <a:t>資格</a:t>
            </a:r>
            <a:br>
              <a:rPr lang="en-US" altLang="zh-TW" sz="4800" dirty="0">
                <a:solidFill>
                  <a:schemeClr val="accent5">
                    <a:lumMod val="75000"/>
                  </a:schemeClr>
                </a:solidFill>
                <a:latin typeface="標楷體" panose="03000509000000000000" pitchFamily="65" charset="-120"/>
                <a:ea typeface="標楷體" panose="03000509000000000000" pitchFamily="65" charset="-120"/>
              </a:rPr>
            </a:br>
            <a:r>
              <a:rPr lang="en-US" altLang="zh-TW" sz="2000" dirty="0">
                <a:solidFill>
                  <a:schemeClr val="accent5">
                    <a:lumMod val="75000"/>
                  </a:schemeClr>
                </a:solidFill>
                <a:latin typeface="標楷體" panose="03000509000000000000" pitchFamily="65" charset="-120"/>
                <a:ea typeface="標楷體" panose="03000509000000000000" pitchFamily="65" charset="-120"/>
              </a:rPr>
              <a:t>(</a:t>
            </a:r>
            <a:r>
              <a:rPr lang="zh-TW" altLang="en-US" sz="2000" dirty="0">
                <a:solidFill>
                  <a:schemeClr val="accent5">
                    <a:lumMod val="75000"/>
                  </a:schemeClr>
                </a:solidFill>
                <a:latin typeface="標楷體" panose="03000509000000000000" pitchFamily="65" charset="-120"/>
                <a:ea typeface="標楷體" panose="03000509000000000000" pitchFamily="65" charset="-120"/>
              </a:rPr>
              <a:t>衛生福利部</a:t>
            </a:r>
            <a:r>
              <a:rPr lang="en-US" altLang="zh-TW" sz="2000" dirty="0">
                <a:solidFill>
                  <a:schemeClr val="accent5">
                    <a:lumMod val="75000"/>
                  </a:schemeClr>
                </a:solidFill>
                <a:latin typeface="標楷體" panose="03000509000000000000" pitchFamily="65" charset="-120"/>
                <a:ea typeface="標楷體" panose="03000509000000000000" pitchFamily="65" charset="-120"/>
              </a:rPr>
              <a:t>104</a:t>
            </a:r>
            <a:r>
              <a:rPr lang="zh-TW" altLang="en-US" sz="2000" dirty="0">
                <a:solidFill>
                  <a:schemeClr val="accent5">
                    <a:lumMod val="75000"/>
                  </a:schemeClr>
                </a:solidFill>
                <a:latin typeface="標楷體" panose="03000509000000000000" pitchFamily="65" charset="-120"/>
                <a:ea typeface="標楷體" panose="03000509000000000000" pitchFamily="65" charset="-120"/>
              </a:rPr>
              <a:t>年</a:t>
            </a:r>
            <a:r>
              <a:rPr lang="en-US" altLang="zh-TW" sz="2000" dirty="0">
                <a:solidFill>
                  <a:schemeClr val="accent5">
                    <a:lumMod val="75000"/>
                  </a:schemeClr>
                </a:solidFill>
                <a:latin typeface="標楷體" panose="03000509000000000000" pitchFamily="65" charset="-120"/>
                <a:ea typeface="標楷體" panose="03000509000000000000" pitchFamily="65" charset="-120"/>
              </a:rPr>
              <a:t>6</a:t>
            </a:r>
            <a:r>
              <a:rPr lang="zh-TW" altLang="en-US" sz="2000" dirty="0">
                <a:solidFill>
                  <a:schemeClr val="accent5">
                    <a:lumMod val="75000"/>
                  </a:schemeClr>
                </a:solidFill>
                <a:latin typeface="標楷體" panose="03000509000000000000" pitchFamily="65" charset="-120"/>
                <a:ea typeface="標楷體" panose="03000509000000000000" pitchFamily="65" charset="-120"/>
              </a:rPr>
              <a:t>月</a:t>
            </a:r>
            <a:r>
              <a:rPr lang="en-US" altLang="zh-TW" sz="2000" dirty="0">
                <a:solidFill>
                  <a:schemeClr val="accent5">
                    <a:lumMod val="75000"/>
                  </a:schemeClr>
                </a:solidFill>
                <a:latin typeface="標楷體" panose="03000509000000000000" pitchFamily="65" charset="-120"/>
                <a:ea typeface="標楷體" panose="03000509000000000000" pitchFamily="65" charset="-120"/>
              </a:rPr>
              <a:t>30</a:t>
            </a:r>
            <a:r>
              <a:rPr lang="zh-TW" altLang="en-US" sz="2000" dirty="0">
                <a:solidFill>
                  <a:schemeClr val="accent5">
                    <a:lumMod val="75000"/>
                  </a:schemeClr>
                </a:solidFill>
                <a:latin typeface="標楷體" panose="03000509000000000000" pitchFamily="65" charset="-120"/>
                <a:ea typeface="標楷體" panose="03000509000000000000" pitchFamily="65" charset="-120"/>
              </a:rPr>
              <a:t>日部授食字第</a:t>
            </a:r>
            <a:r>
              <a:rPr lang="en-US" altLang="zh-TW" sz="2000" dirty="0">
                <a:solidFill>
                  <a:schemeClr val="accent5">
                    <a:lumMod val="75000"/>
                  </a:schemeClr>
                </a:solidFill>
                <a:latin typeface="標楷體" panose="03000509000000000000" pitchFamily="65" charset="-120"/>
                <a:ea typeface="標楷體" panose="03000509000000000000" pitchFamily="65" charset="-120"/>
              </a:rPr>
              <a:t>1041404064</a:t>
            </a:r>
            <a:r>
              <a:rPr lang="zh-TW" altLang="en-US" sz="2000" dirty="0">
                <a:solidFill>
                  <a:schemeClr val="accent5">
                    <a:lumMod val="75000"/>
                  </a:schemeClr>
                </a:solidFill>
                <a:latin typeface="標楷體" panose="03000509000000000000" pitchFamily="65" charset="-120"/>
                <a:ea typeface="標楷體" panose="03000509000000000000" pitchFamily="65" charset="-120"/>
              </a:rPr>
              <a:t>號</a:t>
            </a:r>
            <a:r>
              <a:rPr lang="en-US" altLang="zh-TW" sz="2000" dirty="0">
                <a:solidFill>
                  <a:schemeClr val="accent5">
                    <a:lumMod val="75000"/>
                  </a:schemeClr>
                </a:solidFill>
                <a:latin typeface="標楷體" panose="03000509000000000000" pitchFamily="65" charset="-120"/>
                <a:ea typeface="標楷體" panose="03000509000000000000" pitchFamily="65" charset="-120"/>
              </a:rPr>
              <a:t>)</a:t>
            </a:r>
            <a:br>
              <a:rPr lang="zh-TW" altLang="en-US" sz="2000" dirty="0">
                <a:solidFill>
                  <a:schemeClr val="accent5">
                    <a:lumMod val="75000"/>
                  </a:schemeClr>
                </a:solidFill>
                <a:latin typeface="標楷體" panose="03000509000000000000" pitchFamily="65" charset="-120"/>
                <a:ea typeface="標楷體" panose="03000509000000000000" pitchFamily="65" charset="-120"/>
              </a:rPr>
            </a:br>
            <a:endParaRPr lang="zh-TW" altLang="en-US" sz="2000" dirty="0">
              <a:solidFill>
                <a:schemeClr val="accent5">
                  <a:lumMod val="75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11560" y="2276872"/>
            <a:ext cx="7848872" cy="4104456"/>
          </a:xfrm>
        </p:spPr>
        <p:txBody>
          <a:bodyPr>
            <a:normAutofit fontScale="92500"/>
          </a:bodyPr>
          <a:lstStyle/>
          <a:p>
            <a:pPr marL="273050" lvl="0" indent="-273050" eaLnBrk="0" fontAlgn="base" hangingPunct="0">
              <a:lnSpc>
                <a:spcPct val="150000"/>
              </a:lnSpc>
              <a:spcBef>
                <a:spcPct val="20000"/>
              </a:spcBef>
              <a:spcAft>
                <a:spcPct val="0"/>
              </a:spcAft>
              <a:buClr>
                <a:srgbClr val="0BD0D9"/>
              </a:buClr>
              <a:buSzPct val="95000"/>
              <a:buFont typeface="Wingdings 2" pitchFamily="18" charset="2"/>
              <a:buChar char=""/>
              <a:defRPr/>
            </a:pPr>
            <a:r>
              <a:rPr lang="zh-TW" altLang="en-US" sz="2600" dirty="0">
                <a:solidFill>
                  <a:prstClr val="black"/>
                </a:solidFill>
                <a:latin typeface="標楷體" pitchFamily="65" charset="-120"/>
                <a:ea typeface="標楷體" pitchFamily="65" charset="-120"/>
              </a:rPr>
              <a:t>符合下列資格之一者，得於網路經營乙類成藥零售業務</a:t>
            </a:r>
            <a:endParaRPr lang="en-US" altLang="zh-TW" sz="2600" dirty="0">
              <a:solidFill>
                <a:prstClr val="black"/>
              </a:solidFill>
              <a:latin typeface="標楷體" pitchFamily="65" charset="-120"/>
              <a:ea typeface="標楷體" pitchFamily="65" charset="-120"/>
            </a:endParaRPr>
          </a:p>
          <a:p>
            <a:pPr marL="0" lvl="0" indent="0" eaLnBrk="0" fontAlgn="base" hangingPunct="0">
              <a:lnSpc>
                <a:spcPct val="150000"/>
              </a:lnSpc>
              <a:spcBef>
                <a:spcPct val="20000"/>
              </a:spcBef>
              <a:spcAft>
                <a:spcPct val="0"/>
              </a:spcAft>
              <a:buClr>
                <a:srgbClr val="0BD0D9"/>
              </a:buClr>
              <a:buSzPct val="95000"/>
              <a:buNone/>
              <a:defRPr/>
            </a:pPr>
            <a:r>
              <a:rPr lang="en-US" altLang="zh-TW" sz="2600" dirty="0">
                <a:solidFill>
                  <a:prstClr val="black"/>
                </a:solidFill>
                <a:latin typeface="標楷體" pitchFamily="65" charset="-120"/>
                <a:ea typeface="標楷體" pitchFamily="65" charset="-120"/>
              </a:rPr>
              <a:t>  (</a:t>
            </a:r>
            <a:r>
              <a:rPr lang="zh-TW" altLang="en-US" sz="2600" dirty="0">
                <a:solidFill>
                  <a:prstClr val="black"/>
                </a:solidFill>
                <a:latin typeface="標楷體" pitchFamily="65" charset="-120"/>
                <a:ea typeface="標楷體" pitchFamily="65" charset="-120"/>
              </a:rPr>
              <a:t>一</a:t>
            </a:r>
            <a:r>
              <a:rPr lang="en-US" altLang="zh-TW" sz="2600" dirty="0">
                <a:solidFill>
                  <a:prstClr val="black"/>
                </a:solidFill>
                <a:latin typeface="標楷體" pitchFamily="65" charset="-120"/>
                <a:ea typeface="標楷體" pitchFamily="65" charset="-120"/>
              </a:rPr>
              <a:t>)</a:t>
            </a:r>
            <a:r>
              <a:rPr lang="zh-TW" altLang="en-US" sz="2600" dirty="0">
                <a:solidFill>
                  <a:prstClr val="black"/>
                </a:solidFill>
                <a:latin typeface="標楷體" pitchFamily="65" charset="-120"/>
                <a:ea typeface="標楷體" pitchFamily="65" charset="-120"/>
              </a:rPr>
              <a:t>依藥事法第</a:t>
            </a:r>
            <a:r>
              <a:rPr lang="en-US" altLang="zh-TW" sz="2600" dirty="0">
                <a:solidFill>
                  <a:prstClr val="black"/>
                </a:solidFill>
                <a:latin typeface="標楷體" pitchFamily="65" charset="-120"/>
                <a:ea typeface="標楷體" pitchFamily="65" charset="-120"/>
              </a:rPr>
              <a:t>27</a:t>
            </a:r>
            <a:r>
              <a:rPr lang="zh-TW" altLang="en-US" sz="2600" dirty="0">
                <a:solidFill>
                  <a:prstClr val="black"/>
                </a:solidFill>
                <a:latin typeface="標楷體" pitchFamily="65" charset="-120"/>
                <a:ea typeface="標楷體" pitchFamily="65" charset="-120"/>
              </a:rPr>
              <a:t>條、第</a:t>
            </a:r>
            <a:r>
              <a:rPr lang="en-US" altLang="zh-TW" sz="2600" dirty="0">
                <a:solidFill>
                  <a:prstClr val="black"/>
                </a:solidFill>
                <a:latin typeface="標楷體" pitchFamily="65" charset="-120"/>
                <a:ea typeface="標楷體" pitchFamily="65" charset="-120"/>
              </a:rPr>
              <a:t>34</a:t>
            </a:r>
            <a:r>
              <a:rPr lang="zh-TW" altLang="en-US" sz="2600" dirty="0">
                <a:solidFill>
                  <a:prstClr val="black"/>
                </a:solidFill>
                <a:latin typeface="標楷體" pitchFamily="65" charset="-120"/>
                <a:ea typeface="標楷體" pitchFamily="65" charset="-120"/>
              </a:rPr>
              <a:t>條規定核准登記之</a:t>
            </a:r>
            <a:endParaRPr lang="en-US" altLang="zh-TW" sz="2600" dirty="0">
              <a:solidFill>
                <a:prstClr val="black"/>
              </a:solidFill>
              <a:latin typeface="標楷體" pitchFamily="65" charset="-120"/>
              <a:ea typeface="標楷體" pitchFamily="65" charset="-120"/>
            </a:endParaRPr>
          </a:p>
          <a:p>
            <a:pPr marL="0" lvl="0" indent="0" eaLnBrk="0" fontAlgn="base" hangingPunct="0">
              <a:lnSpc>
                <a:spcPct val="150000"/>
              </a:lnSpc>
              <a:spcBef>
                <a:spcPct val="20000"/>
              </a:spcBef>
              <a:spcAft>
                <a:spcPct val="0"/>
              </a:spcAft>
              <a:buClr>
                <a:srgbClr val="0BD0D9"/>
              </a:buClr>
              <a:buSzPct val="95000"/>
              <a:buNone/>
              <a:defRPr/>
            </a:pPr>
            <a:r>
              <a:rPr lang="zh-TW" altLang="en-US" sz="2600" dirty="0">
                <a:solidFill>
                  <a:prstClr val="black"/>
                </a:solidFill>
                <a:latin typeface="標楷體" pitchFamily="65" charset="-120"/>
                <a:ea typeface="標楷體" pitchFamily="65" charset="-120"/>
              </a:rPr>
              <a:t>      </a:t>
            </a:r>
            <a:r>
              <a:rPr lang="zh-TW" altLang="en-US" sz="2600" dirty="0">
                <a:solidFill>
                  <a:srgbClr val="FF0000"/>
                </a:solidFill>
                <a:latin typeface="標楷體" pitchFamily="65" charset="-120"/>
                <a:ea typeface="標楷體" pitchFamily="65" charset="-120"/>
              </a:rPr>
              <a:t>藥商</a:t>
            </a:r>
            <a:r>
              <a:rPr lang="zh-TW" altLang="en-US" sz="2600" dirty="0">
                <a:solidFill>
                  <a:prstClr val="black"/>
                </a:solidFill>
                <a:latin typeface="標楷體" pitchFamily="65" charset="-120"/>
                <a:ea typeface="標楷體" pitchFamily="65" charset="-120"/>
              </a:rPr>
              <a:t>、</a:t>
            </a:r>
            <a:r>
              <a:rPr lang="zh-TW" altLang="en-US" sz="2600" dirty="0">
                <a:solidFill>
                  <a:srgbClr val="FF0000"/>
                </a:solidFill>
                <a:latin typeface="標楷體" pitchFamily="65" charset="-120"/>
                <a:ea typeface="標楷體" pitchFamily="65" charset="-120"/>
              </a:rPr>
              <a:t>藥局</a:t>
            </a:r>
            <a:r>
              <a:rPr lang="zh-TW" altLang="en-US" sz="2600" dirty="0">
                <a:solidFill>
                  <a:prstClr val="black"/>
                </a:solidFill>
                <a:latin typeface="標楷體" pitchFamily="65" charset="-120"/>
                <a:ea typeface="標楷體" pitchFamily="65" charset="-120"/>
              </a:rPr>
              <a:t>。</a:t>
            </a:r>
            <a:endParaRPr lang="en-US" altLang="zh-TW" sz="2600" dirty="0">
              <a:solidFill>
                <a:prstClr val="black"/>
              </a:solidFill>
              <a:latin typeface="標楷體" pitchFamily="65" charset="-120"/>
              <a:ea typeface="標楷體" pitchFamily="65" charset="-120"/>
            </a:endParaRPr>
          </a:p>
          <a:p>
            <a:pPr marL="0" lvl="0" indent="0" eaLnBrk="0" fontAlgn="base" hangingPunct="0">
              <a:lnSpc>
                <a:spcPct val="150000"/>
              </a:lnSpc>
              <a:spcBef>
                <a:spcPct val="20000"/>
              </a:spcBef>
              <a:spcAft>
                <a:spcPct val="0"/>
              </a:spcAft>
              <a:buClr>
                <a:srgbClr val="0BD0D9"/>
              </a:buClr>
              <a:buSzPct val="95000"/>
              <a:buNone/>
              <a:defRPr/>
            </a:pPr>
            <a:r>
              <a:rPr lang="en-US" altLang="zh-TW" sz="2600" dirty="0">
                <a:solidFill>
                  <a:prstClr val="black"/>
                </a:solidFill>
                <a:latin typeface="標楷體" pitchFamily="65" charset="-120"/>
                <a:ea typeface="標楷體" pitchFamily="65" charset="-120"/>
              </a:rPr>
              <a:t>  (</a:t>
            </a:r>
            <a:r>
              <a:rPr lang="zh-TW" altLang="en-US" sz="2600" dirty="0">
                <a:solidFill>
                  <a:prstClr val="black"/>
                </a:solidFill>
                <a:latin typeface="標楷體" pitchFamily="65" charset="-120"/>
                <a:ea typeface="標楷體" pitchFamily="65" charset="-120"/>
              </a:rPr>
              <a:t>二</a:t>
            </a:r>
            <a:r>
              <a:rPr lang="en-US" altLang="zh-TW" sz="2600" dirty="0">
                <a:solidFill>
                  <a:prstClr val="black"/>
                </a:solidFill>
                <a:latin typeface="標楷體" pitchFamily="65" charset="-120"/>
                <a:ea typeface="標楷體" pitchFamily="65" charset="-120"/>
              </a:rPr>
              <a:t>)</a:t>
            </a:r>
            <a:r>
              <a:rPr lang="zh-TW" altLang="en-US" sz="2600" dirty="0">
                <a:solidFill>
                  <a:prstClr val="black"/>
                </a:solidFill>
                <a:latin typeface="標楷體" pitchFamily="65" charset="-120"/>
                <a:ea typeface="標楷體" pitchFamily="65" charset="-120"/>
              </a:rPr>
              <a:t>依成藥及固有成方製劑管理辦法第</a:t>
            </a:r>
            <a:r>
              <a:rPr lang="en-US" altLang="zh-TW" sz="2600" dirty="0">
                <a:solidFill>
                  <a:prstClr val="black"/>
                </a:solidFill>
                <a:latin typeface="標楷體" pitchFamily="65" charset="-120"/>
                <a:ea typeface="標楷體" pitchFamily="65" charset="-120"/>
              </a:rPr>
              <a:t>16</a:t>
            </a:r>
            <a:r>
              <a:rPr lang="zh-TW" altLang="en-US" sz="2600" dirty="0">
                <a:solidFill>
                  <a:prstClr val="black"/>
                </a:solidFill>
                <a:latin typeface="標楷體" pitchFamily="65" charset="-120"/>
                <a:ea typeface="標楷體" pitchFamily="65" charset="-120"/>
              </a:rPr>
              <a:t>條規定</a:t>
            </a:r>
            <a:r>
              <a:rPr lang="zh-TW" altLang="en-US" sz="2600" dirty="0">
                <a:solidFill>
                  <a:srgbClr val="FF0000"/>
                </a:solidFill>
                <a:latin typeface="標楷體" pitchFamily="65" charset="-120"/>
                <a:ea typeface="標楷體" pitchFamily="65" charset="-120"/>
              </a:rPr>
              <a:t>得</a:t>
            </a:r>
            <a:endParaRPr lang="en-US" altLang="zh-TW" sz="2600" dirty="0">
              <a:solidFill>
                <a:srgbClr val="FF0000"/>
              </a:solidFill>
              <a:latin typeface="標楷體" pitchFamily="65" charset="-120"/>
              <a:ea typeface="標楷體" pitchFamily="65" charset="-120"/>
            </a:endParaRPr>
          </a:p>
          <a:p>
            <a:pPr marL="0" lvl="0" indent="0" eaLnBrk="0" fontAlgn="base" hangingPunct="0">
              <a:lnSpc>
                <a:spcPct val="150000"/>
              </a:lnSpc>
              <a:spcBef>
                <a:spcPct val="20000"/>
              </a:spcBef>
              <a:spcAft>
                <a:spcPct val="0"/>
              </a:spcAft>
              <a:buClr>
                <a:srgbClr val="0BD0D9"/>
              </a:buClr>
              <a:buSzPct val="95000"/>
              <a:buNone/>
              <a:defRPr/>
            </a:pPr>
            <a:r>
              <a:rPr lang="zh-TW" altLang="en-US" sz="2600" dirty="0">
                <a:solidFill>
                  <a:srgbClr val="FF0000"/>
                </a:solidFill>
                <a:latin typeface="標楷體" pitchFamily="65" charset="-120"/>
                <a:ea typeface="標楷體" pitchFamily="65" charset="-120"/>
              </a:rPr>
              <a:t>      兼營零售乙類成藥之百貨店、雜貨店及餐旅服</a:t>
            </a:r>
            <a:endParaRPr lang="en-US" altLang="zh-TW" sz="2600" dirty="0">
              <a:solidFill>
                <a:srgbClr val="FF0000"/>
              </a:solidFill>
              <a:latin typeface="標楷體" pitchFamily="65" charset="-120"/>
              <a:ea typeface="標楷體" pitchFamily="65" charset="-120"/>
            </a:endParaRPr>
          </a:p>
          <a:p>
            <a:pPr marL="0" lvl="0" indent="0" eaLnBrk="0" fontAlgn="base" hangingPunct="0">
              <a:lnSpc>
                <a:spcPct val="150000"/>
              </a:lnSpc>
              <a:spcBef>
                <a:spcPct val="20000"/>
              </a:spcBef>
              <a:spcAft>
                <a:spcPct val="0"/>
              </a:spcAft>
              <a:buClr>
                <a:srgbClr val="0BD0D9"/>
              </a:buClr>
              <a:buSzPct val="95000"/>
              <a:buNone/>
              <a:defRPr/>
            </a:pPr>
            <a:r>
              <a:rPr lang="zh-TW" altLang="en-US" sz="2600" dirty="0">
                <a:solidFill>
                  <a:srgbClr val="FF0000"/>
                </a:solidFill>
                <a:latin typeface="標楷體" pitchFamily="65" charset="-120"/>
                <a:ea typeface="標楷體" pitchFamily="65" charset="-120"/>
              </a:rPr>
              <a:t>      務商。 </a:t>
            </a:r>
          </a:p>
          <a:p>
            <a:endParaRPr lang="zh-TW" altLang="en-US" dirty="0"/>
          </a:p>
        </p:txBody>
      </p:sp>
      <p:sp>
        <p:nvSpPr>
          <p:cNvPr id="6" name="投影片編號版面配置區 5"/>
          <p:cNvSpPr>
            <a:spLocks noGrp="1"/>
          </p:cNvSpPr>
          <p:nvPr>
            <p:ph type="sldNum" sz="quarter" idx="12"/>
          </p:nvPr>
        </p:nvSpPr>
        <p:spPr/>
        <p:txBody>
          <a:bodyPr/>
          <a:lstStyle/>
          <a:p>
            <a:fld id="{2C400DA9-3692-411A-A70D-CB3CE30BC0DB}" type="slidenum">
              <a:rPr lang="zh-TW" altLang="en-US" smtClean="0"/>
              <a:t>23</a:t>
            </a:fld>
            <a:endParaRPr lang="zh-TW" altLang="en-US"/>
          </a:p>
        </p:txBody>
      </p:sp>
      <p:pic>
        <p:nvPicPr>
          <p:cNvPr id="4" name="圖片 3">
            <a:extLst>
              <a:ext uri="{FF2B5EF4-FFF2-40B4-BE49-F238E27FC236}">
                <a16:creationId xmlns:a16="http://schemas.microsoft.com/office/drawing/2014/main" id="{94D083B3-E893-652F-AD93-9A9AAE34651D}"/>
              </a:ext>
            </a:extLst>
          </p:cNvPr>
          <p:cNvPicPr>
            <a:picLocks noChangeAspect="1"/>
          </p:cNvPicPr>
          <p:nvPr/>
        </p:nvPicPr>
        <p:blipFill>
          <a:blip r:embed="rId2"/>
          <a:stretch>
            <a:fillRect/>
          </a:stretch>
        </p:blipFill>
        <p:spPr>
          <a:xfrm>
            <a:off x="57927" y="458280"/>
            <a:ext cx="841666" cy="815032"/>
          </a:xfrm>
          <a:prstGeom prst="rect">
            <a:avLst/>
          </a:prstGeom>
        </p:spPr>
      </p:pic>
    </p:spTree>
    <p:extLst>
      <p:ext uri="{BB962C8B-B14F-4D97-AF65-F5344CB8AC3E}">
        <p14:creationId xmlns:p14="http://schemas.microsoft.com/office/powerpoint/2010/main" val="832031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915337"/>
            <a:ext cx="7920880" cy="1303867"/>
          </a:xfrm>
        </p:spPr>
        <p:txBody>
          <a:bodyPr>
            <a:normAutofit/>
          </a:bodyPr>
          <a:lstStyle/>
          <a:p>
            <a:pPr algn="ctr"/>
            <a:r>
              <a:rPr lang="zh-TW" altLang="en-US" dirty="0">
                <a:solidFill>
                  <a:schemeClr val="accent5">
                    <a:lumMod val="75000"/>
                  </a:schemeClr>
                </a:solidFill>
                <a:latin typeface="標楷體" panose="03000509000000000000" pitchFamily="65" charset="-120"/>
                <a:ea typeface="標楷體" panose="03000509000000000000" pitchFamily="65" charset="-120"/>
              </a:rPr>
              <a:t>網路零售乙類成藥</a:t>
            </a:r>
            <a:r>
              <a:rPr lang="en-US" altLang="zh-TW" dirty="0">
                <a:solidFill>
                  <a:schemeClr val="accent5">
                    <a:lumMod val="75000"/>
                  </a:schemeClr>
                </a:solidFill>
                <a:latin typeface="標楷體" panose="03000509000000000000" pitchFamily="65" charset="-120"/>
                <a:ea typeface="標楷體" panose="03000509000000000000" pitchFamily="65" charset="-120"/>
              </a:rPr>
              <a:t>-</a:t>
            </a:r>
            <a:r>
              <a:rPr lang="zh-TW" altLang="en-US" dirty="0">
                <a:solidFill>
                  <a:schemeClr val="accent5">
                    <a:lumMod val="75000"/>
                  </a:schemeClr>
                </a:solidFill>
                <a:latin typeface="標楷體" panose="03000509000000000000" pitchFamily="65" charset="-120"/>
                <a:ea typeface="標楷體" panose="03000509000000000000" pitchFamily="65" charset="-120"/>
              </a:rPr>
              <a:t>揭露事項</a:t>
            </a:r>
            <a:br>
              <a:rPr lang="en-US" altLang="zh-TW" dirty="0">
                <a:solidFill>
                  <a:schemeClr val="accent5">
                    <a:lumMod val="75000"/>
                  </a:schemeClr>
                </a:solidFill>
                <a:latin typeface="標楷體" panose="03000509000000000000" pitchFamily="65" charset="-120"/>
                <a:ea typeface="標楷體" panose="03000509000000000000" pitchFamily="65" charset="-120"/>
              </a:rPr>
            </a:br>
            <a:r>
              <a:rPr lang="en-US" altLang="zh-TW" sz="2000" dirty="0">
                <a:solidFill>
                  <a:schemeClr val="accent5">
                    <a:lumMod val="75000"/>
                  </a:schemeClr>
                </a:solidFill>
                <a:latin typeface="標楷體" panose="03000509000000000000" pitchFamily="65" charset="-120"/>
                <a:ea typeface="標楷體" panose="03000509000000000000" pitchFamily="65" charset="-120"/>
              </a:rPr>
              <a:t>(</a:t>
            </a:r>
            <a:r>
              <a:rPr lang="zh-TW" altLang="en-US" sz="2000" dirty="0">
                <a:solidFill>
                  <a:schemeClr val="accent5">
                    <a:lumMod val="75000"/>
                  </a:schemeClr>
                </a:solidFill>
                <a:latin typeface="標楷體" panose="03000509000000000000" pitchFamily="65" charset="-120"/>
                <a:ea typeface="標楷體" panose="03000509000000000000" pitchFamily="65" charset="-120"/>
              </a:rPr>
              <a:t>衛生福利部</a:t>
            </a:r>
            <a:r>
              <a:rPr lang="en-US" altLang="zh-TW" sz="2000" dirty="0">
                <a:solidFill>
                  <a:schemeClr val="accent5">
                    <a:lumMod val="75000"/>
                  </a:schemeClr>
                </a:solidFill>
                <a:latin typeface="標楷體" panose="03000509000000000000" pitchFamily="65" charset="-120"/>
                <a:ea typeface="標楷體" panose="03000509000000000000" pitchFamily="65" charset="-120"/>
              </a:rPr>
              <a:t>104</a:t>
            </a:r>
            <a:r>
              <a:rPr lang="zh-TW" altLang="en-US" sz="2000" dirty="0">
                <a:solidFill>
                  <a:schemeClr val="accent5">
                    <a:lumMod val="75000"/>
                  </a:schemeClr>
                </a:solidFill>
                <a:latin typeface="標楷體" panose="03000509000000000000" pitchFamily="65" charset="-120"/>
                <a:ea typeface="標楷體" panose="03000509000000000000" pitchFamily="65" charset="-120"/>
              </a:rPr>
              <a:t>年</a:t>
            </a:r>
            <a:r>
              <a:rPr lang="en-US" altLang="zh-TW" sz="2000" dirty="0">
                <a:solidFill>
                  <a:schemeClr val="accent5">
                    <a:lumMod val="75000"/>
                  </a:schemeClr>
                </a:solidFill>
                <a:latin typeface="標楷體" panose="03000509000000000000" pitchFamily="65" charset="-120"/>
                <a:ea typeface="標楷體" panose="03000509000000000000" pitchFamily="65" charset="-120"/>
              </a:rPr>
              <a:t>6</a:t>
            </a:r>
            <a:r>
              <a:rPr lang="zh-TW" altLang="en-US" sz="2000" dirty="0">
                <a:solidFill>
                  <a:schemeClr val="accent5">
                    <a:lumMod val="75000"/>
                  </a:schemeClr>
                </a:solidFill>
                <a:latin typeface="標楷體" panose="03000509000000000000" pitchFamily="65" charset="-120"/>
                <a:ea typeface="標楷體" panose="03000509000000000000" pitchFamily="65" charset="-120"/>
              </a:rPr>
              <a:t>月</a:t>
            </a:r>
            <a:r>
              <a:rPr lang="en-US" altLang="zh-TW" sz="2000" dirty="0">
                <a:solidFill>
                  <a:schemeClr val="accent5">
                    <a:lumMod val="75000"/>
                  </a:schemeClr>
                </a:solidFill>
                <a:latin typeface="標楷體" panose="03000509000000000000" pitchFamily="65" charset="-120"/>
                <a:ea typeface="標楷體" panose="03000509000000000000" pitchFamily="65" charset="-120"/>
              </a:rPr>
              <a:t>30</a:t>
            </a:r>
            <a:r>
              <a:rPr lang="zh-TW" altLang="en-US" sz="2000" dirty="0">
                <a:solidFill>
                  <a:schemeClr val="accent5">
                    <a:lumMod val="75000"/>
                  </a:schemeClr>
                </a:solidFill>
                <a:latin typeface="標楷體" panose="03000509000000000000" pitchFamily="65" charset="-120"/>
                <a:ea typeface="標楷體" panose="03000509000000000000" pitchFamily="65" charset="-120"/>
              </a:rPr>
              <a:t>日部授食字第</a:t>
            </a:r>
            <a:r>
              <a:rPr lang="en-US" altLang="zh-TW" sz="2000" dirty="0">
                <a:solidFill>
                  <a:schemeClr val="accent5">
                    <a:lumMod val="75000"/>
                  </a:schemeClr>
                </a:solidFill>
                <a:latin typeface="標楷體" panose="03000509000000000000" pitchFamily="65" charset="-120"/>
                <a:ea typeface="標楷體" panose="03000509000000000000" pitchFamily="65" charset="-120"/>
              </a:rPr>
              <a:t>1041404064</a:t>
            </a:r>
            <a:r>
              <a:rPr lang="zh-TW" altLang="en-US" sz="2000" dirty="0">
                <a:solidFill>
                  <a:schemeClr val="accent5">
                    <a:lumMod val="75000"/>
                  </a:schemeClr>
                </a:solidFill>
                <a:latin typeface="標楷體" panose="03000509000000000000" pitchFamily="65" charset="-120"/>
                <a:ea typeface="標楷體" panose="03000509000000000000" pitchFamily="65" charset="-120"/>
              </a:rPr>
              <a:t>號</a:t>
            </a:r>
            <a:r>
              <a:rPr lang="en-US" altLang="zh-TW" sz="2000" dirty="0">
                <a:solidFill>
                  <a:schemeClr val="accent5">
                    <a:lumMod val="75000"/>
                  </a:schemeClr>
                </a:solidFill>
                <a:latin typeface="標楷體" panose="03000509000000000000" pitchFamily="65" charset="-120"/>
                <a:ea typeface="標楷體" panose="03000509000000000000" pitchFamily="65" charset="-120"/>
              </a:rPr>
              <a:t>)</a:t>
            </a:r>
            <a:endParaRPr lang="zh-TW" altLang="en-US" sz="2000" dirty="0">
              <a:solidFill>
                <a:schemeClr val="accent5">
                  <a:lumMod val="75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755576" y="2348880"/>
            <a:ext cx="7560840" cy="3891053"/>
          </a:xfrm>
        </p:spPr>
        <p:txBody>
          <a:bodyPr>
            <a:noAutofit/>
          </a:bodyPr>
          <a:lstStyle/>
          <a:p>
            <a:pPr marL="273050" lvl="0" indent="-273050" eaLnBrk="0" fontAlgn="base" hangingPunct="0">
              <a:lnSpc>
                <a:spcPct val="150000"/>
              </a:lnSpc>
              <a:spcBef>
                <a:spcPct val="20000"/>
              </a:spcBef>
              <a:spcAft>
                <a:spcPct val="0"/>
              </a:spcAft>
              <a:buClr>
                <a:srgbClr val="0BD0D9"/>
              </a:buClr>
              <a:buSzPct val="95000"/>
              <a:buFont typeface="Wingdings 2" pitchFamily="18" charset="2"/>
              <a:buChar char=""/>
              <a:defRPr/>
            </a:pPr>
            <a:r>
              <a:rPr lang="zh-TW" altLang="en-US" sz="1800" dirty="0">
                <a:solidFill>
                  <a:prstClr val="black"/>
                </a:solidFill>
                <a:latin typeface="標楷體" pitchFamily="65" charset="-120"/>
                <a:ea typeface="標楷體" pitchFamily="65" charset="-120"/>
              </a:rPr>
              <a:t>網頁明顯可見之處，以消費者得清楚辨識之方式</a:t>
            </a:r>
            <a:r>
              <a:rPr lang="zh-TW" altLang="en-US" sz="1800" dirty="0">
                <a:solidFill>
                  <a:srgbClr val="FF0000"/>
                </a:solidFill>
                <a:latin typeface="標楷體" pitchFamily="65" charset="-120"/>
                <a:ea typeface="標楷體" pitchFamily="65" charset="-120"/>
              </a:rPr>
              <a:t>揭露下列事項：</a:t>
            </a:r>
            <a:endParaRPr lang="en-US" altLang="zh-TW" sz="1800" dirty="0">
              <a:solidFill>
                <a:srgbClr val="FF0000"/>
              </a:solidFill>
              <a:latin typeface="標楷體" pitchFamily="65" charset="-120"/>
              <a:ea typeface="標楷體" pitchFamily="65" charset="-120"/>
            </a:endParaRPr>
          </a:p>
          <a:p>
            <a:pPr marL="0" lvl="0" indent="0" eaLnBrk="0" fontAlgn="base" hangingPunct="0">
              <a:lnSpc>
                <a:spcPct val="150000"/>
              </a:lnSpc>
              <a:spcBef>
                <a:spcPct val="20000"/>
              </a:spcBef>
              <a:spcAft>
                <a:spcPct val="0"/>
              </a:spcAft>
              <a:buClr>
                <a:srgbClr val="0BD0D9"/>
              </a:buClr>
              <a:buSzPct val="95000"/>
              <a:buNone/>
              <a:defRPr/>
            </a:pPr>
            <a:r>
              <a:rPr lang="en-US" altLang="zh-TW" sz="1800" dirty="0">
                <a:solidFill>
                  <a:prstClr val="black"/>
                </a:solidFill>
                <a:latin typeface="標楷體" pitchFamily="65" charset="-120"/>
                <a:ea typeface="標楷體" pitchFamily="65" charset="-120"/>
              </a:rPr>
              <a:t> (</a:t>
            </a:r>
            <a:r>
              <a:rPr lang="zh-TW" altLang="en-US" sz="1800" dirty="0">
                <a:solidFill>
                  <a:prstClr val="black"/>
                </a:solidFill>
                <a:latin typeface="標楷體" pitchFamily="65" charset="-120"/>
                <a:ea typeface="標楷體" pitchFamily="65" charset="-120"/>
              </a:rPr>
              <a:t>一</a:t>
            </a:r>
            <a:r>
              <a:rPr lang="en-US" altLang="zh-TW" sz="1800" dirty="0">
                <a:solidFill>
                  <a:prstClr val="black"/>
                </a:solidFill>
                <a:latin typeface="標楷體" pitchFamily="65" charset="-120"/>
                <a:ea typeface="標楷體" pitchFamily="65" charset="-120"/>
              </a:rPr>
              <a:t>)</a:t>
            </a:r>
            <a:r>
              <a:rPr lang="zh-TW" altLang="en-US" sz="1800" dirty="0">
                <a:solidFill>
                  <a:srgbClr val="FF0000"/>
                </a:solidFill>
                <a:latin typeface="標楷體" pitchFamily="65" charset="-120"/>
                <a:ea typeface="標楷體" pitchFamily="65" charset="-120"/>
              </a:rPr>
              <a:t>機構業者之名稱、地址、諮詢專線電話及服務時間</a:t>
            </a:r>
            <a:r>
              <a:rPr lang="zh-TW" altLang="en-US" sz="1800" dirty="0">
                <a:solidFill>
                  <a:prstClr val="black"/>
                </a:solidFill>
                <a:latin typeface="標楷體" pitchFamily="65" charset="-120"/>
                <a:ea typeface="標楷體" pitchFamily="65" charset="-120"/>
              </a:rPr>
              <a:t>。</a:t>
            </a:r>
            <a:endParaRPr lang="en-US" altLang="zh-TW" sz="1800" dirty="0">
              <a:solidFill>
                <a:prstClr val="black"/>
              </a:solidFill>
              <a:latin typeface="標楷體" pitchFamily="65" charset="-120"/>
              <a:ea typeface="標楷體" pitchFamily="65" charset="-120"/>
            </a:endParaRPr>
          </a:p>
          <a:p>
            <a:pPr marL="0" lvl="0" indent="0" eaLnBrk="0" fontAlgn="base" hangingPunct="0">
              <a:lnSpc>
                <a:spcPct val="150000"/>
              </a:lnSpc>
              <a:spcBef>
                <a:spcPct val="20000"/>
              </a:spcBef>
              <a:spcAft>
                <a:spcPct val="0"/>
              </a:spcAft>
              <a:buClr>
                <a:srgbClr val="0BD0D9"/>
              </a:buClr>
              <a:buSzPct val="95000"/>
              <a:buNone/>
              <a:defRPr/>
            </a:pPr>
            <a:r>
              <a:rPr lang="en-US" altLang="zh-TW" sz="1800" dirty="0">
                <a:solidFill>
                  <a:prstClr val="black"/>
                </a:solidFill>
                <a:latin typeface="標楷體" pitchFamily="65" charset="-120"/>
                <a:ea typeface="標楷體" pitchFamily="65" charset="-120"/>
              </a:rPr>
              <a:t> (</a:t>
            </a:r>
            <a:r>
              <a:rPr lang="zh-TW" altLang="en-US" sz="1800" dirty="0">
                <a:solidFill>
                  <a:prstClr val="black"/>
                </a:solidFill>
                <a:latin typeface="標楷體" pitchFamily="65" charset="-120"/>
                <a:ea typeface="標楷體" pitchFamily="65" charset="-120"/>
              </a:rPr>
              <a:t>二</a:t>
            </a:r>
            <a:r>
              <a:rPr lang="en-US" altLang="zh-TW" sz="1800" dirty="0">
                <a:solidFill>
                  <a:prstClr val="black"/>
                </a:solidFill>
                <a:latin typeface="標楷體" pitchFamily="65" charset="-120"/>
                <a:ea typeface="標楷體" pitchFamily="65" charset="-120"/>
              </a:rPr>
              <a:t>)</a:t>
            </a:r>
            <a:r>
              <a:rPr lang="zh-TW" altLang="en-US" sz="1800" dirty="0">
                <a:solidFill>
                  <a:prstClr val="black"/>
                </a:solidFill>
                <a:latin typeface="標楷體" pitchFamily="65" charset="-120"/>
                <a:ea typeface="標楷體" pitchFamily="65" charset="-120"/>
              </a:rPr>
              <a:t>本注意事項第</a:t>
            </a:r>
            <a:r>
              <a:rPr lang="en-US" altLang="zh-TW" sz="1800" dirty="0">
                <a:solidFill>
                  <a:prstClr val="black"/>
                </a:solidFill>
                <a:latin typeface="標楷體" pitchFamily="65" charset="-120"/>
                <a:ea typeface="標楷體" pitchFamily="65" charset="-120"/>
              </a:rPr>
              <a:t>1</a:t>
            </a:r>
            <a:r>
              <a:rPr lang="zh-TW" altLang="en-US" sz="1800" dirty="0">
                <a:solidFill>
                  <a:prstClr val="black"/>
                </a:solidFill>
                <a:latin typeface="標楷體" pitchFamily="65" charset="-120"/>
                <a:ea typeface="標楷體" pitchFamily="65" charset="-120"/>
              </a:rPr>
              <a:t>點第</a:t>
            </a:r>
            <a:r>
              <a:rPr lang="en-US" altLang="zh-TW" sz="1800" dirty="0">
                <a:solidFill>
                  <a:prstClr val="black"/>
                </a:solidFill>
                <a:latin typeface="標楷體" pitchFamily="65" charset="-120"/>
                <a:ea typeface="標楷體" pitchFamily="65" charset="-120"/>
              </a:rPr>
              <a:t>1</a:t>
            </a:r>
            <a:r>
              <a:rPr lang="zh-TW" altLang="en-US" sz="1800" dirty="0">
                <a:solidFill>
                  <a:prstClr val="black"/>
                </a:solidFill>
                <a:latin typeface="標楷體" pitchFamily="65" charset="-120"/>
                <a:ea typeface="標楷體" pitchFamily="65" charset="-120"/>
              </a:rPr>
              <a:t>款之機構業者，務請張貼</a:t>
            </a:r>
            <a:r>
              <a:rPr lang="zh-TW" altLang="en-US" sz="1800" dirty="0">
                <a:solidFill>
                  <a:srgbClr val="FF0000"/>
                </a:solidFill>
                <a:latin typeface="標楷體" pitchFamily="65" charset="-120"/>
                <a:ea typeface="標楷體" pitchFamily="65" charset="-120"/>
              </a:rPr>
              <a:t>設立許可證明</a:t>
            </a:r>
            <a:r>
              <a:rPr lang="zh-TW" altLang="en-US" sz="1800" dirty="0">
                <a:solidFill>
                  <a:prstClr val="black"/>
                </a:solidFill>
                <a:latin typeface="標楷體" pitchFamily="65" charset="-120"/>
                <a:ea typeface="標楷體" pitchFamily="65" charset="-120"/>
              </a:rPr>
              <a:t>文件</a:t>
            </a:r>
            <a:endParaRPr lang="en-US" altLang="zh-TW" sz="1800" dirty="0">
              <a:solidFill>
                <a:prstClr val="black"/>
              </a:solidFill>
              <a:latin typeface="標楷體" pitchFamily="65" charset="-120"/>
              <a:ea typeface="標楷體" pitchFamily="65" charset="-120"/>
            </a:endParaRPr>
          </a:p>
          <a:p>
            <a:pPr marL="0" lvl="0" indent="0" eaLnBrk="0" fontAlgn="base" hangingPunct="0">
              <a:lnSpc>
                <a:spcPct val="150000"/>
              </a:lnSpc>
              <a:spcBef>
                <a:spcPct val="20000"/>
              </a:spcBef>
              <a:spcAft>
                <a:spcPct val="0"/>
              </a:spcAft>
              <a:buClr>
                <a:srgbClr val="0BD0D9"/>
              </a:buClr>
              <a:buSzPct val="95000"/>
              <a:buNone/>
              <a:defRPr/>
            </a:pPr>
            <a:r>
              <a:rPr lang="en-US" altLang="zh-TW" sz="1800" dirty="0">
                <a:solidFill>
                  <a:prstClr val="black"/>
                </a:solidFill>
                <a:latin typeface="標楷體" pitchFamily="65" charset="-120"/>
                <a:ea typeface="標楷體" pitchFamily="65" charset="-120"/>
              </a:rPr>
              <a:t>     </a:t>
            </a:r>
            <a:r>
              <a:rPr lang="zh-TW" altLang="en-US" sz="1800" dirty="0">
                <a:solidFill>
                  <a:prstClr val="black"/>
                </a:solidFill>
                <a:latin typeface="標楷體" pitchFamily="65" charset="-120"/>
                <a:ea typeface="標楷體" pitchFamily="65" charset="-120"/>
              </a:rPr>
              <a:t>及</a:t>
            </a:r>
            <a:r>
              <a:rPr lang="zh-TW" altLang="en-US" sz="1800" dirty="0">
                <a:solidFill>
                  <a:srgbClr val="FF0000"/>
                </a:solidFill>
                <a:latin typeface="標楷體" pitchFamily="65" charset="-120"/>
                <a:ea typeface="標楷體" pitchFamily="65" charset="-120"/>
              </a:rPr>
              <a:t>可供查詢之連結</a:t>
            </a:r>
            <a:r>
              <a:rPr lang="zh-TW" altLang="en-US" sz="1800" dirty="0">
                <a:solidFill>
                  <a:prstClr val="black"/>
                </a:solidFill>
                <a:latin typeface="標楷體" pitchFamily="65" charset="-120"/>
                <a:ea typeface="標楷體" pitchFamily="65" charset="-120"/>
              </a:rPr>
              <a:t>：衛生福利部首頁（</a:t>
            </a:r>
            <a:r>
              <a:rPr lang="en-US" altLang="zh-TW" sz="1800" dirty="0">
                <a:solidFill>
                  <a:prstClr val="black"/>
                </a:solidFill>
                <a:latin typeface="標楷體" pitchFamily="65" charset="-120"/>
                <a:ea typeface="標楷體" pitchFamily="65" charset="-120"/>
              </a:rPr>
              <a:t>www.mohw.gov.tw</a:t>
            </a:r>
            <a:r>
              <a:rPr lang="zh-TW" altLang="en-US" sz="1800" dirty="0">
                <a:solidFill>
                  <a:prstClr val="black"/>
                </a:solidFill>
                <a:latin typeface="標楷體" pitchFamily="65" charset="-120"/>
                <a:ea typeface="標楷體" pitchFamily="65" charset="-120"/>
              </a:rPr>
              <a:t>）</a:t>
            </a:r>
            <a:r>
              <a:rPr lang="en-US" altLang="zh-TW" sz="1800" dirty="0">
                <a:solidFill>
                  <a:prstClr val="black"/>
                </a:solidFill>
                <a:latin typeface="標楷體" pitchFamily="65" charset="-120"/>
                <a:ea typeface="標楷體" pitchFamily="65" charset="-120"/>
              </a:rPr>
              <a:t>/</a:t>
            </a:r>
            <a:r>
              <a:rPr lang="zh-TW" altLang="en-US" sz="1800" dirty="0">
                <a:solidFill>
                  <a:prstClr val="black"/>
                </a:solidFill>
                <a:latin typeface="標楷體" pitchFamily="65" charset="-120"/>
                <a:ea typeface="標楷體" pitchFamily="65" charset="-120"/>
              </a:rPr>
              <a:t>醫事</a:t>
            </a:r>
            <a:endParaRPr lang="en-US" altLang="zh-TW" sz="1800" dirty="0">
              <a:solidFill>
                <a:prstClr val="black"/>
              </a:solidFill>
              <a:latin typeface="標楷體" pitchFamily="65" charset="-120"/>
              <a:ea typeface="標楷體" pitchFamily="65" charset="-120"/>
            </a:endParaRPr>
          </a:p>
          <a:p>
            <a:pPr marL="0" lvl="0" indent="0" eaLnBrk="0" fontAlgn="base" hangingPunct="0">
              <a:lnSpc>
                <a:spcPct val="150000"/>
              </a:lnSpc>
              <a:spcBef>
                <a:spcPct val="20000"/>
              </a:spcBef>
              <a:spcAft>
                <a:spcPct val="0"/>
              </a:spcAft>
              <a:buClr>
                <a:srgbClr val="0BD0D9"/>
              </a:buClr>
              <a:buSzPct val="95000"/>
              <a:buNone/>
              <a:defRPr/>
            </a:pPr>
            <a:r>
              <a:rPr lang="en-US" altLang="zh-TW" sz="1800" dirty="0">
                <a:solidFill>
                  <a:prstClr val="black"/>
                </a:solidFill>
                <a:latin typeface="標楷體" pitchFamily="65" charset="-120"/>
                <a:ea typeface="標楷體" pitchFamily="65" charset="-120"/>
              </a:rPr>
              <a:t>     </a:t>
            </a:r>
            <a:r>
              <a:rPr lang="zh-TW" altLang="en-US" sz="1800" dirty="0">
                <a:solidFill>
                  <a:prstClr val="black"/>
                </a:solidFill>
                <a:latin typeface="標楷體" pitchFamily="65" charset="-120"/>
                <a:ea typeface="標楷體" pitchFamily="65" charset="-120"/>
              </a:rPr>
              <a:t>機構查詢及醫事人員查詢。</a:t>
            </a:r>
          </a:p>
          <a:p>
            <a:pPr marL="0" lvl="0" indent="0" eaLnBrk="0" fontAlgn="base" hangingPunct="0">
              <a:lnSpc>
                <a:spcPct val="150000"/>
              </a:lnSpc>
              <a:spcBef>
                <a:spcPct val="20000"/>
              </a:spcBef>
              <a:spcAft>
                <a:spcPct val="0"/>
              </a:spcAft>
              <a:buClr>
                <a:srgbClr val="0BD0D9"/>
              </a:buClr>
              <a:buSzPct val="95000"/>
              <a:buNone/>
              <a:defRPr/>
            </a:pPr>
            <a:r>
              <a:rPr lang="en-US" altLang="zh-TW" sz="1800" dirty="0">
                <a:solidFill>
                  <a:prstClr val="black"/>
                </a:solidFill>
                <a:latin typeface="標楷體" pitchFamily="65" charset="-120"/>
                <a:ea typeface="標楷體" pitchFamily="65" charset="-120"/>
              </a:rPr>
              <a:t> (</a:t>
            </a:r>
            <a:r>
              <a:rPr lang="zh-TW" altLang="en-US" sz="1800" dirty="0">
                <a:solidFill>
                  <a:prstClr val="black"/>
                </a:solidFill>
                <a:latin typeface="標楷體" pitchFamily="65" charset="-120"/>
                <a:ea typeface="標楷體" pitchFamily="65" charset="-120"/>
              </a:rPr>
              <a:t>三</a:t>
            </a:r>
            <a:r>
              <a:rPr lang="en-US" altLang="zh-TW" sz="1800" dirty="0">
                <a:solidFill>
                  <a:prstClr val="black"/>
                </a:solidFill>
                <a:latin typeface="標楷體" pitchFamily="65" charset="-120"/>
                <a:ea typeface="標楷體" pitchFamily="65" charset="-120"/>
              </a:rPr>
              <a:t>)</a:t>
            </a:r>
            <a:r>
              <a:rPr lang="zh-TW" altLang="en-US" sz="1800" dirty="0">
                <a:solidFill>
                  <a:prstClr val="black"/>
                </a:solidFill>
                <a:latin typeface="標楷體" pitchFamily="65" charset="-120"/>
                <a:ea typeface="標楷體" pitchFamily="65" charset="-120"/>
              </a:rPr>
              <a:t>本注意事項第</a:t>
            </a:r>
            <a:r>
              <a:rPr lang="en-US" altLang="zh-TW" sz="1800" dirty="0">
                <a:solidFill>
                  <a:prstClr val="black"/>
                </a:solidFill>
                <a:latin typeface="標楷體" pitchFamily="65" charset="-120"/>
                <a:ea typeface="標楷體" pitchFamily="65" charset="-120"/>
              </a:rPr>
              <a:t>1</a:t>
            </a:r>
            <a:r>
              <a:rPr lang="zh-TW" altLang="en-US" sz="1800" dirty="0">
                <a:solidFill>
                  <a:prstClr val="black"/>
                </a:solidFill>
                <a:latin typeface="標楷體" pitchFamily="65" charset="-120"/>
                <a:ea typeface="標楷體" pitchFamily="65" charset="-120"/>
              </a:rPr>
              <a:t>點第</a:t>
            </a:r>
            <a:r>
              <a:rPr lang="en-US" altLang="zh-TW" sz="1800" dirty="0">
                <a:solidFill>
                  <a:prstClr val="black"/>
                </a:solidFill>
                <a:latin typeface="標楷體" pitchFamily="65" charset="-120"/>
                <a:ea typeface="標楷體" pitchFamily="65" charset="-120"/>
              </a:rPr>
              <a:t>2</a:t>
            </a:r>
            <a:r>
              <a:rPr lang="zh-TW" altLang="en-US" sz="1800" dirty="0">
                <a:solidFill>
                  <a:prstClr val="black"/>
                </a:solidFill>
                <a:latin typeface="標楷體" pitchFamily="65" charset="-120"/>
                <a:ea typeface="標楷體" pitchFamily="65" charset="-120"/>
              </a:rPr>
              <a:t>款之機構業者，務請張貼登記證明文件及</a:t>
            </a:r>
            <a:r>
              <a:rPr lang="zh-TW" altLang="en-US" sz="1800" dirty="0">
                <a:solidFill>
                  <a:srgbClr val="FF0000"/>
                </a:solidFill>
                <a:latin typeface="標楷體" pitchFamily="65" charset="-120"/>
                <a:ea typeface="標楷體" pitchFamily="65" charset="-120"/>
              </a:rPr>
              <a:t>可</a:t>
            </a:r>
            <a:endParaRPr lang="en-US" altLang="zh-TW" sz="1800" dirty="0">
              <a:solidFill>
                <a:srgbClr val="FF0000"/>
              </a:solidFill>
              <a:latin typeface="標楷體" pitchFamily="65" charset="-120"/>
              <a:ea typeface="標楷體" pitchFamily="65" charset="-120"/>
            </a:endParaRPr>
          </a:p>
          <a:p>
            <a:pPr marL="0" lvl="0" indent="0" eaLnBrk="0" fontAlgn="base" hangingPunct="0">
              <a:lnSpc>
                <a:spcPct val="150000"/>
              </a:lnSpc>
              <a:spcBef>
                <a:spcPct val="20000"/>
              </a:spcBef>
              <a:spcAft>
                <a:spcPct val="0"/>
              </a:spcAft>
              <a:buClr>
                <a:srgbClr val="0BD0D9"/>
              </a:buClr>
              <a:buSzPct val="95000"/>
              <a:buNone/>
              <a:defRPr/>
            </a:pPr>
            <a:r>
              <a:rPr lang="en-US" altLang="zh-TW" sz="1800" dirty="0">
                <a:solidFill>
                  <a:srgbClr val="FF0000"/>
                </a:solidFill>
                <a:latin typeface="標楷體" pitchFamily="65" charset="-120"/>
                <a:ea typeface="標楷體" pitchFamily="65" charset="-120"/>
              </a:rPr>
              <a:t>     </a:t>
            </a:r>
            <a:r>
              <a:rPr lang="zh-TW" altLang="en-US" sz="1800" dirty="0">
                <a:solidFill>
                  <a:srgbClr val="FF0000"/>
                </a:solidFill>
                <a:latin typeface="標楷體" pitchFamily="65" charset="-120"/>
                <a:ea typeface="標楷體" pitchFamily="65" charset="-120"/>
              </a:rPr>
              <a:t>供查詢之連結</a:t>
            </a:r>
            <a:r>
              <a:rPr lang="zh-TW" altLang="en-US" sz="1800" dirty="0">
                <a:solidFill>
                  <a:prstClr val="black"/>
                </a:solidFill>
                <a:latin typeface="標楷體" pitchFamily="65" charset="-120"/>
                <a:ea typeface="標楷體" pitchFamily="65" charset="-120"/>
              </a:rPr>
              <a:t>：全國商工行政服務入口網首頁（</a:t>
            </a:r>
            <a:r>
              <a:rPr lang="en-US" altLang="zh-TW" sz="1800" dirty="0">
                <a:solidFill>
                  <a:prstClr val="black"/>
                </a:solidFill>
                <a:latin typeface="標楷體" pitchFamily="65" charset="-120"/>
                <a:ea typeface="標楷體" pitchFamily="65" charset="-120"/>
              </a:rPr>
              <a:t>http</a:t>
            </a:r>
          </a:p>
          <a:p>
            <a:pPr marL="0" lvl="0" indent="0" eaLnBrk="0" fontAlgn="base" hangingPunct="0">
              <a:lnSpc>
                <a:spcPct val="150000"/>
              </a:lnSpc>
              <a:spcBef>
                <a:spcPct val="20000"/>
              </a:spcBef>
              <a:spcAft>
                <a:spcPct val="0"/>
              </a:spcAft>
              <a:buClr>
                <a:srgbClr val="0BD0D9"/>
              </a:buClr>
              <a:buSzPct val="95000"/>
              <a:buNone/>
              <a:defRPr/>
            </a:pPr>
            <a:r>
              <a:rPr lang="en-US" altLang="zh-TW" sz="1800" dirty="0">
                <a:solidFill>
                  <a:prstClr val="black"/>
                </a:solidFill>
                <a:latin typeface="標楷體" pitchFamily="65" charset="-120"/>
                <a:ea typeface="標楷體" pitchFamily="65" charset="-120"/>
              </a:rPr>
              <a:t>    </a:t>
            </a:r>
            <a:r>
              <a:rPr lang="zh-TW" altLang="en-US" sz="1800" dirty="0">
                <a:solidFill>
                  <a:prstClr val="black"/>
                </a:solidFill>
                <a:latin typeface="標楷體" pitchFamily="65" charset="-120"/>
                <a:ea typeface="標楷體" pitchFamily="65" charset="-120"/>
              </a:rPr>
              <a:t>：</a:t>
            </a:r>
            <a:r>
              <a:rPr lang="en-US" altLang="zh-TW" sz="1800" dirty="0">
                <a:solidFill>
                  <a:prstClr val="black"/>
                </a:solidFill>
                <a:latin typeface="標楷體" pitchFamily="65" charset="-120"/>
                <a:ea typeface="標楷體" pitchFamily="65" charset="-120"/>
              </a:rPr>
              <a:t>//gcis.nat.gov.tw</a:t>
            </a:r>
            <a:r>
              <a:rPr lang="zh-TW" altLang="en-US" sz="1800" dirty="0">
                <a:solidFill>
                  <a:prstClr val="black"/>
                </a:solidFill>
                <a:latin typeface="標楷體" pitchFamily="65" charset="-120"/>
                <a:ea typeface="標楷體" pitchFamily="65" charset="-120"/>
              </a:rPr>
              <a:t>）</a:t>
            </a:r>
            <a:r>
              <a:rPr lang="en-US" altLang="zh-TW" sz="1800" dirty="0">
                <a:solidFill>
                  <a:prstClr val="black"/>
                </a:solidFill>
                <a:latin typeface="標楷體" pitchFamily="65" charset="-120"/>
                <a:ea typeface="標楷體" pitchFamily="65" charset="-120"/>
              </a:rPr>
              <a:t>/</a:t>
            </a:r>
            <a:r>
              <a:rPr lang="zh-TW" altLang="en-US" sz="1800" dirty="0">
                <a:solidFill>
                  <a:prstClr val="black"/>
                </a:solidFill>
                <a:latin typeface="標楷體" pitchFamily="65" charset="-120"/>
                <a:ea typeface="標楷體" pitchFamily="65" charset="-120"/>
              </a:rPr>
              <a:t>商工查詢服務。 </a:t>
            </a:r>
          </a:p>
        </p:txBody>
      </p:sp>
      <p:sp>
        <p:nvSpPr>
          <p:cNvPr id="6" name="投影片編號版面配置區 5"/>
          <p:cNvSpPr>
            <a:spLocks noGrp="1"/>
          </p:cNvSpPr>
          <p:nvPr>
            <p:ph type="sldNum" sz="quarter" idx="12"/>
          </p:nvPr>
        </p:nvSpPr>
        <p:spPr/>
        <p:txBody>
          <a:bodyPr/>
          <a:lstStyle/>
          <a:p>
            <a:fld id="{2C400DA9-3692-411A-A70D-CB3CE30BC0DB}" type="slidenum">
              <a:rPr lang="zh-TW" altLang="en-US" smtClean="0"/>
              <a:t>24</a:t>
            </a:fld>
            <a:endParaRPr lang="zh-TW" altLang="en-US"/>
          </a:p>
        </p:txBody>
      </p:sp>
      <p:pic>
        <p:nvPicPr>
          <p:cNvPr id="4" name="圖片 3">
            <a:extLst>
              <a:ext uri="{FF2B5EF4-FFF2-40B4-BE49-F238E27FC236}">
                <a16:creationId xmlns:a16="http://schemas.microsoft.com/office/drawing/2014/main" id="{52E70B6A-647C-B749-C9F4-094AA621E99D}"/>
              </a:ext>
            </a:extLst>
          </p:cNvPr>
          <p:cNvPicPr>
            <a:picLocks noChangeAspect="1"/>
          </p:cNvPicPr>
          <p:nvPr/>
        </p:nvPicPr>
        <p:blipFill>
          <a:blip r:embed="rId2"/>
          <a:stretch>
            <a:fillRect/>
          </a:stretch>
        </p:blipFill>
        <p:spPr>
          <a:xfrm>
            <a:off x="395536" y="319276"/>
            <a:ext cx="963251" cy="932769"/>
          </a:xfrm>
          <a:prstGeom prst="rect">
            <a:avLst/>
          </a:prstGeom>
        </p:spPr>
      </p:pic>
    </p:spTree>
    <p:extLst>
      <p:ext uri="{BB962C8B-B14F-4D97-AF65-F5344CB8AC3E}">
        <p14:creationId xmlns:p14="http://schemas.microsoft.com/office/powerpoint/2010/main" val="3929631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915337"/>
            <a:ext cx="8136904" cy="1303867"/>
          </a:xfrm>
        </p:spPr>
        <p:txBody>
          <a:bodyPr>
            <a:normAutofit/>
          </a:bodyPr>
          <a:lstStyle/>
          <a:p>
            <a:pPr algn="ctr"/>
            <a:r>
              <a:rPr lang="zh-TW" altLang="en-US" dirty="0">
                <a:solidFill>
                  <a:schemeClr val="accent5">
                    <a:lumMod val="75000"/>
                  </a:schemeClr>
                </a:solidFill>
                <a:latin typeface="標楷體" panose="03000509000000000000" pitchFamily="65" charset="-120"/>
                <a:ea typeface="標楷體" panose="03000509000000000000" pitchFamily="65" charset="-120"/>
              </a:rPr>
              <a:t>網路零售乙類成</a:t>
            </a:r>
            <a:r>
              <a:rPr lang="en-US" altLang="zh-TW" dirty="0">
                <a:solidFill>
                  <a:schemeClr val="accent5">
                    <a:lumMod val="75000"/>
                  </a:schemeClr>
                </a:solidFill>
                <a:latin typeface="標楷體" panose="03000509000000000000" pitchFamily="65" charset="-120"/>
                <a:ea typeface="標楷體" panose="03000509000000000000" pitchFamily="65" charset="-120"/>
              </a:rPr>
              <a:t>-</a:t>
            </a:r>
            <a:r>
              <a:rPr lang="zh-TW" altLang="en-US" dirty="0">
                <a:solidFill>
                  <a:schemeClr val="accent5">
                    <a:lumMod val="75000"/>
                  </a:schemeClr>
                </a:solidFill>
                <a:latin typeface="標楷體" panose="03000509000000000000" pitchFamily="65" charset="-120"/>
                <a:ea typeface="標楷體" panose="03000509000000000000" pitchFamily="65" charset="-120"/>
              </a:rPr>
              <a:t>揭露事項</a:t>
            </a:r>
            <a:br>
              <a:rPr lang="en-US" altLang="zh-TW" dirty="0">
                <a:solidFill>
                  <a:schemeClr val="accent5">
                    <a:lumMod val="75000"/>
                  </a:schemeClr>
                </a:solidFill>
                <a:latin typeface="標楷體" panose="03000509000000000000" pitchFamily="65" charset="-120"/>
                <a:ea typeface="標楷體" panose="03000509000000000000" pitchFamily="65" charset="-120"/>
              </a:rPr>
            </a:br>
            <a:r>
              <a:rPr lang="en-US" altLang="zh-TW" sz="1400" dirty="0">
                <a:solidFill>
                  <a:schemeClr val="accent5">
                    <a:lumMod val="75000"/>
                  </a:schemeClr>
                </a:solidFill>
                <a:latin typeface="標楷體" panose="03000509000000000000" pitchFamily="65" charset="-120"/>
                <a:ea typeface="標楷體" panose="03000509000000000000" pitchFamily="65" charset="-120"/>
              </a:rPr>
              <a:t>(</a:t>
            </a:r>
            <a:r>
              <a:rPr lang="zh-TW" altLang="en-US" sz="1400" dirty="0">
                <a:solidFill>
                  <a:schemeClr val="accent5">
                    <a:lumMod val="75000"/>
                  </a:schemeClr>
                </a:solidFill>
                <a:latin typeface="標楷體" panose="03000509000000000000" pitchFamily="65" charset="-120"/>
                <a:ea typeface="標楷體" panose="03000509000000000000" pitchFamily="65" charset="-120"/>
              </a:rPr>
              <a:t>衛生福利部</a:t>
            </a:r>
            <a:r>
              <a:rPr lang="en-US" altLang="zh-TW" sz="1400" dirty="0">
                <a:solidFill>
                  <a:schemeClr val="accent5">
                    <a:lumMod val="75000"/>
                  </a:schemeClr>
                </a:solidFill>
                <a:latin typeface="標楷體" panose="03000509000000000000" pitchFamily="65" charset="-120"/>
                <a:ea typeface="標楷體" panose="03000509000000000000" pitchFamily="65" charset="-120"/>
              </a:rPr>
              <a:t>104</a:t>
            </a:r>
            <a:r>
              <a:rPr lang="zh-TW" altLang="en-US" sz="1400" dirty="0">
                <a:solidFill>
                  <a:schemeClr val="accent5">
                    <a:lumMod val="75000"/>
                  </a:schemeClr>
                </a:solidFill>
                <a:latin typeface="標楷體" panose="03000509000000000000" pitchFamily="65" charset="-120"/>
                <a:ea typeface="標楷體" panose="03000509000000000000" pitchFamily="65" charset="-120"/>
              </a:rPr>
              <a:t>年</a:t>
            </a:r>
            <a:r>
              <a:rPr lang="en-US" altLang="zh-TW" sz="1400" dirty="0">
                <a:solidFill>
                  <a:schemeClr val="accent5">
                    <a:lumMod val="75000"/>
                  </a:schemeClr>
                </a:solidFill>
                <a:latin typeface="標楷體" panose="03000509000000000000" pitchFamily="65" charset="-120"/>
                <a:ea typeface="標楷體" panose="03000509000000000000" pitchFamily="65" charset="-120"/>
              </a:rPr>
              <a:t>6</a:t>
            </a:r>
            <a:r>
              <a:rPr lang="zh-TW" altLang="en-US" sz="1400" dirty="0">
                <a:solidFill>
                  <a:schemeClr val="accent5">
                    <a:lumMod val="75000"/>
                  </a:schemeClr>
                </a:solidFill>
                <a:latin typeface="標楷體" panose="03000509000000000000" pitchFamily="65" charset="-120"/>
                <a:ea typeface="標楷體" panose="03000509000000000000" pitchFamily="65" charset="-120"/>
              </a:rPr>
              <a:t>月</a:t>
            </a:r>
            <a:r>
              <a:rPr lang="en-US" altLang="zh-TW" sz="1400" dirty="0">
                <a:solidFill>
                  <a:schemeClr val="accent5">
                    <a:lumMod val="75000"/>
                  </a:schemeClr>
                </a:solidFill>
                <a:latin typeface="標楷體" panose="03000509000000000000" pitchFamily="65" charset="-120"/>
                <a:ea typeface="標楷體" panose="03000509000000000000" pitchFamily="65" charset="-120"/>
              </a:rPr>
              <a:t>30</a:t>
            </a:r>
            <a:r>
              <a:rPr lang="zh-TW" altLang="en-US" sz="1400" dirty="0">
                <a:solidFill>
                  <a:schemeClr val="accent5">
                    <a:lumMod val="75000"/>
                  </a:schemeClr>
                </a:solidFill>
                <a:latin typeface="標楷體" panose="03000509000000000000" pitchFamily="65" charset="-120"/>
                <a:ea typeface="標楷體" panose="03000509000000000000" pitchFamily="65" charset="-120"/>
              </a:rPr>
              <a:t>日部授食字第</a:t>
            </a:r>
            <a:r>
              <a:rPr lang="en-US" altLang="zh-TW" sz="1400" dirty="0">
                <a:solidFill>
                  <a:schemeClr val="accent5">
                    <a:lumMod val="75000"/>
                  </a:schemeClr>
                </a:solidFill>
                <a:latin typeface="標楷體" panose="03000509000000000000" pitchFamily="65" charset="-120"/>
                <a:ea typeface="標楷體" panose="03000509000000000000" pitchFamily="65" charset="-120"/>
              </a:rPr>
              <a:t>1041404064</a:t>
            </a:r>
            <a:r>
              <a:rPr lang="zh-TW" altLang="en-US" sz="1400" dirty="0">
                <a:solidFill>
                  <a:schemeClr val="accent5">
                    <a:lumMod val="75000"/>
                  </a:schemeClr>
                </a:solidFill>
                <a:latin typeface="標楷體" panose="03000509000000000000" pitchFamily="65" charset="-120"/>
                <a:ea typeface="標楷體" panose="03000509000000000000" pitchFamily="65" charset="-120"/>
              </a:rPr>
              <a:t>號</a:t>
            </a:r>
            <a:r>
              <a:rPr lang="en-US" altLang="zh-TW" sz="1400" dirty="0">
                <a:solidFill>
                  <a:schemeClr val="accent5">
                    <a:lumMod val="75000"/>
                  </a:schemeClr>
                </a:solidFill>
                <a:latin typeface="標楷體" panose="03000509000000000000" pitchFamily="65" charset="-120"/>
                <a:ea typeface="標楷體" panose="03000509000000000000" pitchFamily="65" charset="-120"/>
              </a:rPr>
              <a:t>)</a:t>
            </a:r>
            <a:endParaRPr lang="zh-TW" altLang="en-US" dirty="0">
              <a:solidFill>
                <a:schemeClr val="accent5">
                  <a:lumMod val="75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83568" y="2420888"/>
            <a:ext cx="7776864" cy="3819045"/>
          </a:xfrm>
        </p:spPr>
        <p:txBody>
          <a:bodyPr>
            <a:normAutofit fontScale="92500" lnSpcReduction="20000"/>
          </a:bodyPr>
          <a:lstStyle/>
          <a:p>
            <a:pPr marL="0" lvl="0" indent="0" eaLnBrk="0" fontAlgn="base" hangingPunct="0">
              <a:spcBef>
                <a:spcPct val="20000"/>
              </a:spcBef>
              <a:spcAft>
                <a:spcPct val="0"/>
              </a:spcAft>
              <a:buClr>
                <a:srgbClr val="0BD0D9"/>
              </a:buClr>
              <a:buSzPct val="95000"/>
              <a:buNone/>
              <a:defRPr/>
            </a:pPr>
            <a:r>
              <a:rPr lang="en-US" altLang="zh-TW" sz="2100" dirty="0">
                <a:solidFill>
                  <a:prstClr val="black"/>
                </a:solidFill>
                <a:latin typeface="標楷體" pitchFamily="65" charset="-120"/>
                <a:ea typeface="標楷體"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四</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藥品許可證</a:t>
            </a:r>
            <a:r>
              <a:rPr lang="zh-TW" altLang="en-US" sz="2400" dirty="0">
                <a:solidFill>
                  <a:prstClr val="black"/>
                </a:solidFill>
                <a:latin typeface="標楷體" panose="03000509000000000000" pitchFamily="65" charset="-120"/>
                <a:ea typeface="標楷體" panose="03000509000000000000" pitchFamily="65" charset="-120"/>
              </a:rPr>
              <a:t>所載核准字號、品名、適應症、藥商名稱</a:t>
            </a:r>
            <a:br>
              <a:rPr lang="en-US" altLang="zh-TW" sz="2400" dirty="0">
                <a:solidFill>
                  <a:prstClr val="black"/>
                </a:solidFill>
                <a:latin typeface="標楷體" panose="03000509000000000000" pitchFamily="65" charset="-120"/>
                <a:ea typeface="標楷體" panose="03000509000000000000" pitchFamily="65" charset="-120"/>
              </a:rPr>
            </a:br>
            <a:r>
              <a:rPr lang="en-US" altLang="zh-TW" sz="2400" dirty="0">
                <a:solidFill>
                  <a:prstClr val="black"/>
                </a:solidFill>
                <a:latin typeface="標楷體" panose="03000509000000000000" pitchFamily="65" charset="-120"/>
                <a:ea typeface="標楷體" panose="03000509000000000000" pitchFamily="65" charset="-120"/>
              </a:rPr>
              <a:t>    </a:t>
            </a:r>
            <a:r>
              <a:rPr lang="zh-TW" altLang="en-US" sz="2400" dirty="0">
                <a:solidFill>
                  <a:prstClr val="black"/>
                </a:solidFill>
                <a:latin typeface="標楷體" panose="03000509000000000000" pitchFamily="65" charset="-120"/>
                <a:ea typeface="標楷體" panose="03000509000000000000" pitchFamily="65" charset="-120"/>
              </a:rPr>
              <a:t>、製造廠名稱與製造廠地址及</a:t>
            </a:r>
            <a:r>
              <a:rPr lang="zh-TW" altLang="en-US" sz="2400" dirty="0">
                <a:solidFill>
                  <a:srgbClr val="FF0000"/>
                </a:solidFill>
                <a:latin typeface="標楷體" panose="03000509000000000000" pitchFamily="65" charset="-120"/>
                <a:ea typeface="標楷體" panose="03000509000000000000" pitchFamily="65" charset="-120"/>
              </a:rPr>
              <a:t>可供查詢之連結</a:t>
            </a:r>
            <a:r>
              <a:rPr lang="zh-TW" altLang="en-US" sz="2400" dirty="0">
                <a:solidFill>
                  <a:prstClr val="black"/>
                </a:solidFill>
                <a:latin typeface="標楷體" panose="03000509000000000000" pitchFamily="65" charset="-120"/>
                <a:ea typeface="標楷體" panose="03000509000000000000" pitchFamily="65" charset="-120"/>
              </a:rPr>
              <a:t>：</a:t>
            </a:r>
            <a:endParaRPr lang="en-US" altLang="zh-TW" sz="2400" dirty="0">
              <a:solidFill>
                <a:prstClr val="black"/>
              </a:solidFill>
              <a:latin typeface="標楷體" panose="03000509000000000000" pitchFamily="65" charset="-120"/>
              <a:ea typeface="標楷體" panose="03000509000000000000" pitchFamily="65" charset="-120"/>
            </a:endParaRPr>
          </a:p>
          <a:p>
            <a:pPr marL="0" lvl="0" indent="0" eaLnBrk="0" fontAlgn="base" hangingPunct="0">
              <a:spcBef>
                <a:spcPct val="20000"/>
              </a:spcBef>
              <a:spcAft>
                <a:spcPct val="0"/>
              </a:spcAft>
              <a:buClr>
                <a:srgbClr val="0BD0D9"/>
              </a:buClr>
              <a:buSzPct val="95000"/>
              <a:buNone/>
              <a:defRPr/>
            </a:pPr>
            <a:r>
              <a:rPr lang="zh-TW" altLang="en-US" sz="2400" dirty="0">
                <a:solidFill>
                  <a:prstClr val="black"/>
                </a:solidFill>
                <a:latin typeface="標楷體" panose="03000509000000000000" pitchFamily="65" charset="-120"/>
                <a:ea typeface="標楷體" panose="03000509000000000000" pitchFamily="65" charset="-120"/>
              </a:rPr>
              <a:t>１</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「西藥、醫療器材、含藥化粧品許可證查詢」：衛生</a:t>
            </a:r>
            <a:br>
              <a:rPr lang="en-US" altLang="zh-TW" sz="2400" dirty="0">
                <a:solidFill>
                  <a:prstClr val="black"/>
                </a:solidFill>
                <a:latin typeface="標楷體" panose="03000509000000000000" pitchFamily="65" charset="-120"/>
                <a:ea typeface="標楷體" panose="03000509000000000000" pitchFamily="65" charset="-120"/>
              </a:rPr>
            </a:br>
            <a:r>
              <a:rPr lang="en-US" altLang="zh-TW" sz="2400" dirty="0">
                <a:solidFill>
                  <a:prstClr val="black"/>
                </a:solidFill>
                <a:latin typeface="標楷體" panose="03000509000000000000" pitchFamily="65" charset="-120"/>
                <a:ea typeface="標楷體" panose="03000509000000000000" pitchFamily="65" charset="-120"/>
              </a:rPr>
              <a:t>    </a:t>
            </a:r>
            <a:r>
              <a:rPr lang="zh-TW" altLang="en-US" sz="2400" dirty="0">
                <a:solidFill>
                  <a:prstClr val="black"/>
                </a:solidFill>
                <a:latin typeface="標楷體" panose="03000509000000000000" pitchFamily="65" charset="-120"/>
                <a:ea typeface="標楷體" panose="03000509000000000000" pitchFamily="65" charset="-120"/>
              </a:rPr>
              <a:t>福利部食品藥物管理署（</a:t>
            </a:r>
            <a:r>
              <a:rPr lang="en-US" altLang="zh-TW" sz="2400" dirty="0">
                <a:solidFill>
                  <a:prstClr val="black"/>
                </a:solidFill>
                <a:latin typeface="標楷體" panose="03000509000000000000" pitchFamily="65" charset="-120"/>
                <a:ea typeface="標楷體" panose="03000509000000000000" pitchFamily="65" charset="-120"/>
              </a:rPr>
              <a:t>www.fda.gov.tw</a:t>
            </a:r>
            <a:r>
              <a:rPr lang="zh-TW" altLang="en-US" sz="2400" dirty="0">
                <a:solidFill>
                  <a:prstClr val="black"/>
                </a:solidFill>
                <a:latin typeface="標楷體" panose="03000509000000000000" pitchFamily="65" charset="-120"/>
                <a:ea typeface="標楷體" panose="03000509000000000000" pitchFamily="65" charset="-120"/>
              </a:rPr>
              <a:t>）</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業務專</a:t>
            </a:r>
            <a:br>
              <a:rPr lang="en-US" altLang="zh-TW" sz="2400" dirty="0">
                <a:solidFill>
                  <a:prstClr val="black"/>
                </a:solidFill>
                <a:latin typeface="標楷體" panose="03000509000000000000" pitchFamily="65" charset="-120"/>
                <a:ea typeface="標楷體" panose="03000509000000000000" pitchFamily="65" charset="-120"/>
              </a:rPr>
            </a:br>
            <a:r>
              <a:rPr lang="en-US" altLang="zh-TW" sz="2400" dirty="0">
                <a:solidFill>
                  <a:prstClr val="black"/>
                </a:solidFill>
                <a:latin typeface="標楷體" panose="03000509000000000000" pitchFamily="65" charset="-120"/>
                <a:ea typeface="標楷體" panose="03000509000000000000" pitchFamily="65" charset="-120"/>
              </a:rPr>
              <a:t>    </a:t>
            </a:r>
            <a:r>
              <a:rPr lang="zh-TW" altLang="en-US" sz="2400" dirty="0">
                <a:solidFill>
                  <a:prstClr val="black"/>
                </a:solidFill>
                <a:latin typeface="標楷體" panose="03000509000000000000" pitchFamily="65" charset="-120"/>
                <a:ea typeface="標楷體" panose="03000509000000000000" pitchFamily="65" charset="-120"/>
              </a:rPr>
              <a:t>區</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藥品</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資訊查詢</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藥物許可證暨相關資料查詢作業</a:t>
            </a:r>
            <a:r>
              <a:rPr lang="en-US" altLang="zh-TW" sz="2400" dirty="0">
                <a:solidFill>
                  <a:prstClr val="black"/>
                </a:solidFill>
                <a:latin typeface="標楷體" panose="03000509000000000000" pitchFamily="65" charset="-120"/>
                <a:ea typeface="標楷體" panose="03000509000000000000" pitchFamily="65" charset="-120"/>
              </a:rPr>
              <a:t>\</a:t>
            </a:r>
            <a:br>
              <a:rPr lang="en-US" altLang="zh-TW" sz="2400" dirty="0">
                <a:solidFill>
                  <a:prstClr val="black"/>
                </a:solidFill>
                <a:latin typeface="標楷體" panose="03000509000000000000" pitchFamily="65" charset="-120"/>
                <a:ea typeface="標楷體" panose="03000509000000000000" pitchFamily="65" charset="-120"/>
              </a:rPr>
            </a:br>
            <a:r>
              <a:rPr lang="en-US" altLang="zh-TW" sz="2400" dirty="0">
                <a:solidFill>
                  <a:prstClr val="black"/>
                </a:solidFill>
                <a:latin typeface="標楷體" panose="03000509000000000000" pitchFamily="65" charset="-120"/>
                <a:ea typeface="標楷體" panose="03000509000000000000" pitchFamily="65" charset="-120"/>
              </a:rPr>
              <a:t>    </a:t>
            </a:r>
            <a:r>
              <a:rPr lang="zh-TW" altLang="en-US" sz="2400" dirty="0">
                <a:solidFill>
                  <a:prstClr val="black"/>
                </a:solidFill>
                <a:latin typeface="標楷體" panose="03000509000000000000" pitchFamily="65" charset="-120"/>
                <a:ea typeface="標楷體" panose="03000509000000000000" pitchFamily="65" charset="-120"/>
              </a:rPr>
              <a:t>西藥、醫療器材、含藥化</a:t>
            </a:r>
            <a:r>
              <a:rPr lang="en-US" altLang="zh-TW" sz="2400" dirty="0">
                <a:solidFill>
                  <a:prstClr val="black"/>
                </a:solidFill>
                <a:latin typeface="標楷體" panose="03000509000000000000" pitchFamily="65" charset="-120"/>
                <a:ea typeface="標楷體" panose="03000509000000000000" pitchFamily="65" charset="-120"/>
              </a:rPr>
              <a:t> </a:t>
            </a:r>
            <a:r>
              <a:rPr lang="zh-TW" altLang="en-US" sz="2400" dirty="0">
                <a:solidFill>
                  <a:prstClr val="black"/>
                </a:solidFill>
                <a:latin typeface="標楷體" panose="03000509000000000000" pitchFamily="65" charset="-120"/>
                <a:ea typeface="標楷體" panose="03000509000000000000" pitchFamily="65" charset="-120"/>
              </a:rPr>
              <a:t>粧品許可證。</a:t>
            </a:r>
            <a:endParaRPr lang="en-US" altLang="zh-TW" sz="2400" dirty="0">
              <a:solidFill>
                <a:prstClr val="black"/>
              </a:solidFill>
              <a:latin typeface="標楷體" panose="03000509000000000000" pitchFamily="65" charset="-120"/>
              <a:ea typeface="標楷體" panose="03000509000000000000" pitchFamily="65" charset="-120"/>
            </a:endParaRPr>
          </a:p>
          <a:p>
            <a:pPr marL="0" lvl="0" indent="0" eaLnBrk="0" fontAlgn="base" hangingPunct="0">
              <a:spcBef>
                <a:spcPct val="20000"/>
              </a:spcBef>
              <a:spcAft>
                <a:spcPct val="0"/>
              </a:spcAft>
              <a:buClr>
                <a:srgbClr val="0BD0D9"/>
              </a:buClr>
              <a:buSzPct val="95000"/>
              <a:buNone/>
              <a:defRPr/>
            </a:pPr>
            <a:r>
              <a:rPr lang="zh-TW" altLang="en-US" sz="2400" dirty="0">
                <a:solidFill>
                  <a:prstClr val="black"/>
                </a:solidFill>
                <a:latin typeface="標楷體" panose="03000509000000000000" pitchFamily="65" charset="-120"/>
                <a:ea typeface="標楷體" panose="03000509000000000000" pitchFamily="65" charset="-120"/>
              </a:rPr>
              <a:t>２</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「中藥許可證查詢」：衛生福利部中醫藥司（</a:t>
            </a:r>
            <a:r>
              <a:rPr lang="en-US" altLang="zh-TW" sz="2400" dirty="0">
                <a:solidFill>
                  <a:prstClr val="black"/>
                </a:solidFill>
                <a:latin typeface="標楷體" panose="03000509000000000000" pitchFamily="65" charset="-120"/>
                <a:ea typeface="標楷體" panose="03000509000000000000" pitchFamily="65" charset="-120"/>
              </a:rPr>
              <a:t>www. </a:t>
            </a:r>
            <a:br>
              <a:rPr lang="en-US" altLang="zh-TW" sz="2400" dirty="0">
                <a:solidFill>
                  <a:prstClr val="black"/>
                </a:solidFill>
                <a:latin typeface="標楷體" panose="03000509000000000000" pitchFamily="65" charset="-120"/>
                <a:ea typeface="標楷體" panose="03000509000000000000" pitchFamily="65" charset="-120"/>
              </a:rPr>
            </a:br>
            <a:r>
              <a:rPr lang="en-US" altLang="zh-TW" sz="2400" dirty="0">
                <a:solidFill>
                  <a:prstClr val="black"/>
                </a:solidFill>
                <a:latin typeface="標楷體" panose="03000509000000000000" pitchFamily="65" charset="-120"/>
                <a:ea typeface="標楷體" panose="03000509000000000000" pitchFamily="65" charset="-120"/>
              </a:rPr>
              <a:t>    </a:t>
            </a:r>
            <a:r>
              <a:rPr lang="en-US" altLang="zh-TW" sz="2400" dirty="0" err="1">
                <a:solidFill>
                  <a:prstClr val="black"/>
                </a:solidFill>
                <a:latin typeface="標楷體" panose="03000509000000000000" pitchFamily="65" charset="-120"/>
                <a:ea typeface="標楷體" panose="03000509000000000000" pitchFamily="65" charset="-120"/>
              </a:rPr>
              <a:t>mohw</a:t>
            </a:r>
            <a:r>
              <a:rPr lang="en-US" altLang="zh-TW" sz="2400" dirty="0">
                <a:solidFill>
                  <a:prstClr val="black"/>
                </a:solidFill>
                <a:latin typeface="標楷體" panose="03000509000000000000" pitchFamily="65" charset="-120"/>
                <a:ea typeface="標楷體" panose="03000509000000000000" pitchFamily="65" charset="-120"/>
              </a:rPr>
              <a:t>. gov.</a:t>
            </a:r>
            <a:r>
              <a:rPr lang="zh-TW" altLang="en-US" sz="2400" dirty="0">
                <a:solidFill>
                  <a:prstClr val="black"/>
                </a:solidFill>
                <a:latin typeface="標楷體" panose="03000509000000000000" pitchFamily="65" charset="-120"/>
                <a:ea typeface="標楷體" panose="03000509000000000000" pitchFamily="65" charset="-120"/>
              </a:rPr>
              <a:t> </a:t>
            </a:r>
            <a:r>
              <a:rPr lang="en-US" altLang="zh-TW" sz="2400" dirty="0" err="1">
                <a:solidFill>
                  <a:prstClr val="black"/>
                </a:solidFill>
                <a:latin typeface="標楷體" panose="03000509000000000000" pitchFamily="65" charset="-120"/>
                <a:ea typeface="標楷體" panose="03000509000000000000" pitchFamily="65" charset="-120"/>
              </a:rPr>
              <a:t>tw</a:t>
            </a:r>
            <a:r>
              <a:rPr lang="zh-TW" altLang="en-US" sz="2400" dirty="0">
                <a:solidFill>
                  <a:prstClr val="black"/>
                </a:solidFill>
                <a:latin typeface="標楷體" panose="03000509000000000000" pitchFamily="65" charset="-120"/>
                <a:ea typeface="標楷體" panose="03000509000000000000" pitchFamily="65" charset="-120"/>
              </a:rPr>
              <a:t> </a:t>
            </a:r>
            <a:r>
              <a:rPr lang="en-US" altLang="zh-TW" sz="2400" dirty="0">
                <a:solidFill>
                  <a:prstClr val="black"/>
                </a:solidFill>
                <a:latin typeface="標楷體" panose="03000509000000000000" pitchFamily="65" charset="-120"/>
                <a:ea typeface="標楷體" panose="03000509000000000000" pitchFamily="65" charset="-120"/>
              </a:rPr>
              <a:t>/CHT/DOCMAP</a:t>
            </a:r>
            <a:r>
              <a:rPr lang="zh-TW" altLang="en-US" sz="2400" dirty="0">
                <a:solidFill>
                  <a:prstClr val="black"/>
                </a:solidFill>
                <a:latin typeface="標楷體" panose="03000509000000000000" pitchFamily="65" charset="-120"/>
                <a:ea typeface="標楷體" panose="03000509000000000000" pitchFamily="65" charset="-120"/>
              </a:rPr>
              <a:t>）</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中藥藥品許可證查詢</a:t>
            </a:r>
            <a:endParaRPr lang="en-US" altLang="zh-TW" sz="2400" dirty="0">
              <a:solidFill>
                <a:prstClr val="black"/>
              </a:solidFill>
              <a:latin typeface="標楷體" panose="03000509000000000000" pitchFamily="65" charset="-120"/>
              <a:ea typeface="標楷體" panose="03000509000000000000" pitchFamily="65" charset="-120"/>
            </a:endParaRPr>
          </a:p>
          <a:p>
            <a:pPr marL="0" lvl="0" indent="0" eaLnBrk="0" fontAlgn="base" hangingPunct="0">
              <a:spcBef>
                <a:spcPct val="20000"/>
              </a:spcBef>
              <a:spcAft>
                <a:spcPct val="0"/>
              </a:spcAft>
              <a:buClr>
                <a:srgbClr val="0BD0D9"/>
              </a:buClr>
              <a:buSzPct val="95000"/>
              <a:buNone/>
              <a:defRPr/>
            </a:pP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五</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藥品標籤、仿單或包裝上所刊載之副作用、禁忌及其</a:t>
            </a:r>
            <a:br>
              <a:rPr lang="en-US" altLang="zh-TW" sz="2400" dirty="0">
                <a:solidFill>
                  <a:srgbClr val="FF0000"/>
                </a:solidFill>
                <a:latin typeface="標楷體" panose="03000509000000000000" pitchFamily="65" charset="-120"/>
                <a:ea typeface="標楷體" panose="03000509000000000000" pitchFamily="65" charset="-120"/>
              </a:rPr>
            </a:br>
            <a:r>
              <a:rPr lang="en-US" altLang="zh-TW" sz="2400" dirty="0">
                <a:solidFill>
                  <a:srgbClr val="FF0000"/>
                </a:solidFill>
                <a:latin typeface="標楷體" panose="03000509000000000000" pitchFamily="65" charset="-120"/>
                <a:ea typeface="標楷體" panose="03000509000000000000" pitchFamily="65" charset="-120"/>
              </a:rPr>
              <a:t>    </a:t>
            </a:r>
            <a:r>
              <a:rPr lang="zh-TW" altLang="en-US" sz="2400" dirty="0">
                <a:solidFill>
                  <a:srgbClr val="FF0000"/>
                </a:solidFill>
                <a:latin typeface="標楷體" panose="03000509000000000000" pitchFamily="65" charset="-120"/>
                <a:ea typeface="標楷體" panose="03000509000000000000" pitchFamily="65" charset="-120"/>
              </a:rPr>
              <a:t>他注意事項</a:t>
            </a:r>
            <a:r>
              <a:rPr lang="zh-TW" altLang="en-US" sz="2400" dirty="0">
                <a:solidFill>
                  <a:prstClr val="black"/>
                </a:solidFill>
                <a:latin typeface="標楷體" panose="03000509000000000000" pitchFamily="65" charset="-120"/>
                <a:ea typeface="標楷體" panose="03000509000000000000" pitchFamily="65" charset="-120"/>
              </a:rPr>
              <a:t>。</a:t>
            </a:r>
            <a:endParaRPr lang="en-US" altLang="zh-TW" sz="2400" dirty="0">
              <a:solidFill>
                <a:prstClr val="black"/>
              </a:solidFill>
              <a:latin typeface="標楷體" panose="03000509000000000000" pitchFamily="65" charset="-120"/>
              <a:ea typeface="標楷體" panose="03000509000000000000" pitchFamily="65" charset="-120"/>
            </a:endParaRPr>
          </a:p>
          <a:p>
            <a:pPr marL="0" lvl="0" indent="0" eaLnBrk="0" fontAlgn="base" hangingPunct="0">
              <a:spcBef>
                <a:spcPct val="20000"/>
              </a:spcBef>
              <a:spcAft>
                <a:spcPct val="0"/>
              </a:spcAft>
              <a:buClr>
                <a:srgbClr val="0BD0D9"/>
              </a:buClr>
              <a:buSzPct val="95000"/>
              <a:buNone/>
              <a:defRPr/>
            </a:pP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六</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衛生福利部核定之藥品</a:t>
            </a:r>
            <a:r>
              <a:rPr lang="zh-TW" altLang="en-US" sz="2400" dirty="0">
                <a:solidFill>
                  <a:srgbClr val="FF0000"/>
                </a:solidFill>
                <a:latin typeface="標楷體" panose="03000509000000000000" pitchFamily="65" charset="-120"/>
                <a:ea typeface="標楷體" panose="03000509000000000000" pitchFamily="65" charset="-120"/>
              </a:rPr>
              <a:t>包裝及仿單（說明書）圖</a:t>
            </a:r>
            <a:r>
              <a:rPr lang="zh-TW" altLang="en-US" sz="2400" dirty="0">
                <a:solidFill>
                  <a:prstClr val="black"/>
                </a:solidFill>
                <a:latin typeface="標楷體" panose="03000509000000000000" pitchFamily="65" charset="-120"/>
                <a:ea typeface="標楷體" panose="03000509000000000000" pitchFamily="65" charset="-120"/>
              </a:rPr>
              <a:t>片。</a:t>
            </a:r>
            <a:endParaRPr lang="en-US" altLang="zh-TW" sz="2400" dirty="0">
              <a:solidFill>
                <a:prstClr val="black"/>
              </a:solidFill>
              <a:latin typeface="標楷體" panose="03000509000000000000" pitchFamily="65" charset="-120"/>
              <a:ea typeface="標楷體" panose="03000509000000000000" pitchFamily="65" charset="-120"/>
            </a:endParaRPr>
          </a:p>
          <a:p>
            <a:pPr marL="0" lvl="0" indent="0" eaLnBrk="0" fontAlgn="base" hangingPunct="0">
              <a:spcBef>
                <a:spcPct val="20000"/>
              </a:spcBef>
              <a:spcAft>
                <a:spcPct val="0"/>
              </a:spcAft>
              <a:buClr>
                <a:srgbClr val="0BD0D9"/>
              </a:buClr>
              <a:buSzPct val="95000"/>
              <a:buNone/>
              <a:defRPr/>
            </a:pP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七</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加註「</a:t>
            </a:r>
            <a:r>
              <a:rPr lang="zh-TW" altLang="en-US" sz="2400" dirty="0">
                <a:solidFill>
                  <a:srgbClr val="FF0000"/>
                </a:solidFill>
                <a:latin typeface="標楷體" panose="03000509000000000000" pitchFamily="65" charset="-120"/>
                <a:ea typeface="標楷體" panose="03000509000000000000" pitchFamily="65" charset="-120"/>
              </a:rPr>
              <a:t>消費者使用前應詳閱藥品仿單（說明書</a:t>
            </a:r>
            <a:r>
              <a:rPr lang="zh-TW" altLang="en-US" sz="2400" dirty="0">
                <a:solidFill>
                  <a:prstClr val="black"/>
                </a:solidFill>
                <a:latin typeface="標楷體" panose="03000509000000000000" pitchFamily="65" charset="-120"/>
                <a:ea typeface="標楷體" panose="03000509000000000000" pitchFamily="65" charset="-120"/>
              </a:rPr>
              <a:t>）」。</a:t>
            </a:r>
          </a:p>
          <a:p>
            <a:endParaRPr lang="zh-TW" altLang="en-US" dirty="0"/>
          </a:p>
        </p:txBody>
      </p:sp>
      <p:sp>
        <p:nvSpPr>
          <p:cNvPr id="6" name="投影片編號版面配置區 5"/>
          <p:cNvSpPr>
            <a:spLocks noGrp="1"/>
          </p:cNvSpPr>
          <p:nvPr>
            <p:ph type="sldNum" sz="quarter" idx="12"/>
          </p:nvPr>
        </p:nvSpPr>
        <p:spPr/>
        <p:txBody>
          <a:bodyPr/>
          <a:lstStyle/>
          <a:p>
            <a:fld id="{2C400DA9-3692-411A-A70D-CB3CE30BC0DB}" type="slidenum">
              <a:rPr lang="zh-TW" altLang="en-US" smtClean="0"/>
              <a:t>25</a:t>
            </a:fld>
            <a:endParaRPr lang="zh-TW" altLang="en-US"/>
          </a:p>
        </p:txBody>
      </p:sp>
      <p:pic>
        <p:nvPicPr>
          <p:cNvPr id="4" name="圖片 3">
            <a:extLst>
              <a:ext uri="{FF2B5EF4-FFF2-40B4-BE49-F238E27FC236}">
                <a16:creationId xmlns:a16="http://schemas.microsoft.com/office/drawing/2014/main" id="{8E3FDD9E-65AE-EE5D-BF1C-05BF78BDD2CC}"/>
              </a:ext>
            </a:extLst>
          </p:cNvPr>
          <p:cNvPicPr>
            <a:picLocks noChangeAspect="1"/>
          </p:cNvPicPr>
          <p:nvPr/>
        </p:nvPicPr>
        <p:blipFill>
          <a:blip r:embed="rId2"/>
          <a:stretch>
            <a:fillRect/>
          </a:stretch>
        </p:blipFill>
        <p:spPr>
          <a:xfrm>
            <a:off x="520096" y="348111"/>
            <a:ext cx="802013" cy="776633"/>
          </a:xfrm>
          <a:prstGeom prst="rect">
            <a:avLst/>
          </a:prstGeom>
        </p:spPr>
      </p:pic>
    </p:spTree>
    <p:extLst>
      <p:ext uri="{BB962C8B-B14F-4D97-AF65-F5344CB8AC3E}">
        <p14:creationId xmlns:p14="http://schemas.microsoft.com/office/powerpoint/2010/main" val="907169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915337"/>
            <a:ext cx="7920880" cy="1303867"/>
          </a:xfrm>
        </p:spPr>
        <p:txBody>
          <a:bodyPr>
            <a:normAutofit/>
          </a:bodyPr>
          <a:lstStyle/>
          <a:p>
            <a:pPr algn="ctr"/>
            <a:r>
              <a:rPr lang="zh-TW" altLang="en-US" sz="48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藥商之藥品倉儲管理</a:t>
            </a:r>
            <a:br>
              <a:rPr lang="en-US" altLang="zh-TW" sz="48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TW" sz="16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16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衛生福利部</a:t>
            </a:r>
            <a:r>
              <a:rPr lang="en-US" altLang="zh-TW" sz="16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105</a:t>
            </a:r>
            <a:r>
              <a:rPr lang="zh-TW" altLang="en-US" sz="16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16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5</a:t>
            </a:r>
            <a:r>
              <a:rPr lang="zh-TW" altLang="en-US" sz="16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16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25</a:t>
            </a:r>
            <a:r>
              <a:rPr lang="zh-TW" altLang="en-US" sz="16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en-US" altLang="zh-TW" sz="16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FDA</a:t>
            </a:r>
            <a:r>
              <a:rPr lang="zh-TW" altLang="en-US" sz="16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藥字第</a:t>
            </a:r>
            <a:r>
              <a:rPr lang="en-US" altLang="zh-TW" sz="16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1051411197</a:t>
            </a:r>
            <a:r>
              <a:rPr lang="zh-TW" altLang="en-US" sz="16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號函）</a:t>
            </a:r>
            <a:r>
              <a:rPr lang="zh-TW" altLang="en-US" sz="16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p>
        </p:txBody>
      </p:sp>
      <p:sp>
        <p:nvSpPr>
          <p:cNvPr id="3" name="內容版面配置區 2"/>
          <p:cNvSpPr>
            <a:spLocks noGrp="1"/>
          </p:cNvSpPr>
          <p:nvPr>
            <p:ph idx="1"/>
          </p:nvPr>
        </p:nvSpPr>
        <p:spPr>
          <a:xfrm>
            <a:off x="755576" y="2348880"/>
            <a:ext cx="7704856" cy="3891053"/>
          </a:xfrm>
        </p:spPr>
        <p:txBody>
          <a:bodyPr>
            <a:noAutofit/>
          </a:bodyPr>
          <a:lstStyle/>
          <a:p>
            <a:r>
              <a:rPr lang="zh-TW" altLang="en-US" sz="2000" dirty="0">
                <a:latin typeface="標楷體" panose="03000509000000000000" pitchFamily="65" charset="-120"/>
                <a:ea typeface="標楷體" panose="03000509000000000000" pitchFamily="65" charset="-120"/>
              </a:rPr>
              <a:t>藥品製造業藥商設置原料、物料、半製品及最終產品之倉庫，應符合藥品藥物製造工廠設廠標準之相關規定。另按藥事法施行細則第</a:t>
            </a:r>
            <a:r>
              <a:rPr lang="en-US" altLang="zh-TW" sz="2000" dirty="0">
                <a:latin typeface="標楷體" panose="03000509000000000000" pitchFamily="65" charset="-120"/>
                <a:ea typeface="標楷體" panose="03000509000000000000" pitchFamily="65" charset="-120"/>
              </a:rPr>
              <a:t>10</a:t>
            </a:r>
            <a:r>
              <a:rPr lang="zh-TW" altLang="en-US" sz="2000" dirty="0">
                <a:latin typeface="標楷體" panose="03000509000000000000" pitchFamily="65" charset="-120"/>
                <a:ea typeface="標楷體" panose="03000509000000000000" pitchFamily="65" charset="-120"/>
              </a:rPr>
              <a:t>條之規定，</a:t>
            </a:r>
            <a:r>
              <a:rPr lang="zh-TW" altLang="en-US" sz="2000" dirty="0">
                <a:solidFill>
                  <a:srgbClr val="0000FF"/>
                </a:solidFill>
                <a:latin typeface="標楷體" panose="03000509000000000000" pitchFamily="65" charset="-120"/>
                <a:ea typeface="標楷體" panose="03000509000000000000" pitchFamily="65" charset="-120"/>
              </a:rPr>
              <a:t>藥品販賣業藥商貯存藥品倉庫之平面略圖係申請藥商登記之必要文件之一</a:t>
            </a:r>
            <a:r>
              <a:rPr lang="zh-TW" altLang="en-US" sz="2000" dirty="0">
                <a:latin typeface="標楷體" panose="03000509000000000000" pitchFamily="65" charset="-120"/>
                <a:ea typeface="標楷體" panose="03000509000000000000" pitchFamily="65" charset="-120"/>
              </a:rPr>
              <a:t>，並由直轄市或縣</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市</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衛生主管機關本於專業依個案狀況權責審核之。</a:t>
            </a:r>
          </a:p>
          <a:p>
            <a:r>
              <a:rPr lang="zh-TW" altLang="en-US" sz="2000" dirty="0">
                <a:latin typeface="標楷體" panose="03000509000000000000" pitchFamily="65" charset="-120"/>
                <a:ea typeface="標楷體" panose="03000509000000000000" pitchFamily="65" charset="-120"/>
              </a:rPr>
              <a:t>復按藥事法第</a:t>
            </a:r>
            <a:r>
              <a:rPr lang="en-US" altLang="zh-TW" sz="2000" dirty="0">
                <a:latin typeface="標楷體" panose="03000509000000000000" pitchFamily="65" charset="-120"/>
                <a:ea typeface="標楷體" panose="03000509000000000000" pitchFamily="65" charset="-120"/>
              </a:rPr>
              <a:t>27</a:t>
            </a:r>
            <a:r>
              <a:rPr lang="zh-TW" altLang="en-US" sz="2000" dirty="0">
                <a:latin typeface="標楷體" panose="03000509000000000000" pitchFamily="65" charset="-120"/>
                <a:ea typeface="標楷體" panose="03000509000000000000" pitchFamily="65" charset="-120"/>
              </a:rPr>
              <a:t>條第</a:t>
            </a:r>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項後段之規定，登記事項變更時應辦理變更登記，藥品販賣業藥商之貯存藥品倉庫自屬登記事項之一，故應檢附平面略圖向藥商登記地之衛生主管機關申請變更登記後，始得變更貯存藥品倉庫。</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另按藥師法第</a:t>
            </a:r>
            <a:r>
              <a:rPr lang="en-US" altLang="zh-TW" sz="2000" dirty="0">
                <a:latin typeface="標楷體" panose="03000509000000000000" pitchFamily="65" charset="-120"/>
                <a:ea typeface="標楷體" panose="03000509000000000000" pitchFamily="65" charset="-120"/>
              </a:rPr>
              <a:t>15</a:t>
            </a:r>
            <a:r>
              <a:rPr lang="zh-TW" altLang="en-US" sz="2000" dirty="0">
                <a:latin typeface="標楷體" panose="03000509000000000000" pitchFamily="65" charset="-120"/>
                <a:ea typeface="標楷體" panose="03000509000000000000" pitchFamily="65" charset="-120"/>
              </a:rPr>
              <a:t>條第</a:t>
            </a:r>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項第</a:t>
            </a:r>
            <a:r>
              <a:rPr lang="en-US" altLang="zh-TW" sz="2000" dirty="0">
                <a:latin typeface="標楷體" panose="03000509000000000000" pitchFamily="65" charset="-120"/>
                <a:ea typeface="標楷體" panose="03000509000000000000" pitchFamily="65" charset="-120"/>
              </a:rPr>
              <a:t>5</a:t>
            </a:r>
            <a:r>
              <a:rPr lang="zh-TW" altLang="en-US" sz="2000" dirty="0">
                <a:latin typeface="標楷體" panose="03000509000000000000" pitchFamily="65" charset="-120"/>
                <a:ea typeface="標楷體" panose="03000509000000000000" pitchFamily="65" charset="-120"/>
              </a:rPr>
              <a:t>款之規定，</a:t>
            </a:r>
            <a:r>
              <a:rPr lang="zh-TW" altLang="en-US" sz="2000" dirty="0">
                <a:solidFill>
                  <a:srgbClr val="0000FF"/>
                </a:solidFill>
                <a:latin typeface="標楷體" panose="03000509000000000000" pitchFamily="65" charset="-120"/>
                <a:ea typeface="標楷體" panose="03000509000000000000" pitchFamily="65" charset="-120"/>
              </a:rPr>
              <a:t>藥品儲備之監督係藥師之法定業務</a:t>
            </a:r>
            <a:r>
              <a:rPr lang="zh-TW" altLang="en-US" sz="2000" dirty="0">
                <a:latin typeface="標楷體" panose="03000509000000000000" pitchFamily="65" charset="-120"/>
                <a:ea typeface="標楷體" panose="03000509000000000000" pitchFamily="65" charset="-120"/>
              </a:rPr>
              <a:t>，非藥師不得為之，併此敘明。</a:t>
            </a:r>
          </a:p>
        </p:txBody>
      </p:sp>
      <p:sp>
        <p:nvSpPr>
          <p:cNvPr id="6" name="投影片編號版面配置區 5"/>
          <p:cNvSpPr>
            <a:spLocks noGrp="1"/>
          </p:cNvSpPr>
          <p:nvPr>
            <p:ph type="sldNum" sz="quarter" idx="12"/>
          </p:nvPr>
        </p:nvSpPr>
        <p:spPr/>
        <p:txBody>
          <a:bodyPr/>
          <a:lstStyle/>
          <a:p>
            <a:fld id="{2C400DA9-3692-411A-A70D-CB3CE30BC0DB}" type="slidenum">
              <a:rPr lang="zh-TW" altLang="en-US" smtClean="0"/>
              <a:t>26</a:t>
            </a:fld>
            <a:endParaRPr lang="zh-TW" altLang="en-US"/>
          </a:p>
        </p:txBody>
      </p:sp>
      <p:pic>
        <p:nvPicPr>
          <p:cNvPr id="4" name="圖片 3">
            <a:extLst>
              <a:ext uri="{FF2B5EF4-FFF2-40B4-BE49-F238E27FC236}">
                <a16:creationId xmlns:a16="http://schemas.microsoft.com/office/drawing/2014/main" id="{96E96285-6B7B-0B4E-E7F8-979ECBE76AD6}"/>
              </a:ext>
            </a:extLst>
          </p:cNvPr>
          <p:cNvPicPr>
            <a:picLocks noChangeAspect="1"/>
          </p:cNvPicPr>
          <p:nvPr/>
        </p:nvPicPr>
        <p:blipFill>
          <a:blip r:embed="rId2"/>
          <a:stretch>
            <a:fillRect/>
          </a:stretch>
        </p:blipFill>
        <p:spPr>
          <a:xfrm>
            <a:off x="539552" y="634501"/>
            <a:ext cx="963251" cy="932769"/>
          </a:xfrm>
          <a:prstGeom prst="rect">
            <a:avLst/>
          </a:prstGeom>
        </p:spPr>
      </p:pic>
    </p:spTree>
    <p:extLst>
      <p:ext uri="{BB962C8B-B14F-4D97-AF65-F5344CB8AC3E}">
        <p14:creationId xmlns:p14="http://schemas.microsoft.com/office/powerpoint/2010/main" val="231134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915337"/>
            <a:ext cx="7920880" cy="1303867"/>
          </a:xfrm>
        </p:spPr>
        <p:txBody>
          <a:bodyPr/>
          <a:lstStyle/>
          <a:p>
            <a:pPr algn="ctr"/>
            <a:r>
              <a:rPr lang="zh-TW" altLang="en-US" sz="4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販賣業藥商申請增設倉庫</a:t>
            </a:r>
            <a:br>
              <a:rPr lang="en-US" altLang="zh-TW" sz="4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US" sz="1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（衛生福利部</a:t>
            </a:r>
            <a:r>
              <a:rPr lang="en-US" altLang="zh-TW" sz="1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105</a:t>
            </a:r>
            <a:r>
              <a:rPr lang="zh-TW" altLang="en-US" sz="1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1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6</a:t>
            </a:r>
            <a:r>
              <a:rPr lang="zh-TW" altLang="en-US" sz="1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1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27</a:t>
            </a:r>
            <a:r>
              <a:rPr lang="zh-TW" altLang="en-US" sz="1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日衛部中字第</a:t>
            </a:r>
            <a:r>
              <a:rPr lang="en-US" altLang="zh-TW" sz="1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1050117656</a:t>
            </a:r>
            <a:r>
              <a:rPr lang="zh-TW" altLang="en-US" sz="1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號函）</a:t>
            </a:r>
          </a:p>
        </p:txBody>
      </p:sp>
      <p:sp>
        <p:nvSpPr>
          <p:cNvPr id="3" name="內容版面配置區 2"/>
          <p:cNvSpPr>
            <a:spLocks noGrp="1"/>
          </p:cNvSpPr>
          <p:nvPr>
            <p:ph idx="1"/>
          </p:nvPr>
        </p:nvSpPr>
        <p:spPr>
          <a:xfrm>
            <a:off x="683568" y="2490135"/>
            <a:ext cx="7848872" cy="3444997"/>
          </a:xfrm>
        </p:spPr>
        <p:txBody>
          <a:bodyPr>
            <a:normAutofit fontScale="92500" lnSpcReduction="20000"/>
          </a:bodyPr>
          <a:lstStyle/>
          <a:p>
            <a:r>
              <a:rPr lang="zh-TW" altLang="en-US" dirty="0">
                <a:latin typeface="標楷體" panose="03000509000000000000" pitchFamily="65" charset="-120"/>
                <a:ea typeface="標楷體" panose="03000509000000000000" pitchFamily="65" charset="-120"/>
              </a:rPr>
              <a:t>按藥事法施行細則第</a:t>
            </a:r>
            <a:r>
              <a:rPr lang="en-US" altLang="zh-TW" dirty="0">
                <a:latin typeface="標楷體" panose="03000509000000000000" pitchFamily="65" charset="-120"/>
                <a:ea typeface="標楷體" panose="03000509000000000000" pitchFamily="65" charset="-120"/>
              </a:rPr>
              <a:t>10</a:t>
            </a:r>
            <a:r>
              <a:rPr lang="zh-TW" altLang="en-US" dirty="0">
                <a:latin typeface="標楷體" panose="03000509000000000000" pitchFamily="65" charset="-120"/>
                <a:ea typeface="標楷體" panose="03000509000000000000" pitchFamily="65" charset="-120"/>
              </a:rPr>
              <a:t>條第</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項第</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款規定，販賣業藥商貯存藥品倉庫之平面略圖係申請藥商登記之必要文件之一，並由藥商登記地之衛生主管機關本於專業依個案狀況權責審核之。</a:t>
            </a:r>
          </a:p>
          <a:p>
            <a:r>
              <a:rPr lang="zh-TW" altLang="en-US" dirty="0">
                <a:latin typeface="標楷體" panose="03000509000000000000" pitchFamily="65" charset="-120"/>
                <a:ea typeface="標楷體" panose="03000509000000000000" pitchFamily="65" charset="-120"/>
              </a:rPr>
              <a:t>復按藥事法第</a:t>
            </a:r>
            <a:r>
              <a:rPr lang="en-US" altLang="zh-TW" dirty="0">
                <a:latin typeface="標楷體" panose="03000509000000000000" pitchFamily="65" charset="-120"/>
                <a:ea typeface="標楷體" panose="03000509000000000000" pitchFamily="65" charset="-120"/>
              </a:rPr>
              <a:t>27</a:t>
            </a:r>
            <a:r>
              <a:rPr lang="zh-TW" altLang="en-US" dirty="0">
                <a:latin typeface="標楷體" panose="03000509000000000000" pitchFamily="65" charset="-120"/>
                <a:ea typeface="標楷體" panose="03000509000000000000" pitchFamily="65" charset="-120"/>
              </a:rPr>
              <a:t>條第</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項規定，藥商登記事項變更時應辦理變更登記。販賣業藥商之貯存藥品倉庫自屬登記事項之一，故應檢附平面略圖向藥商登記地之衛生主管機關申請變更登記後，始得變更貯存藥品倉庫。</a:t>
            </a:r>
          </a:p>
          <a:p>
            <a:r>
              <a:rPr lang="zh-TW" altLang="en-US" dirty="0">
                <a:latin typeface="標楷體" panose="03000509000000000000" pitchFamily="65" charset="-120"/>
                <a:ea typeface="標楷體" panose="03000509000000000000" pitchFamily="65" charset="-120"/>
              </a:rPr>
              <a:t>販賣業藥商</a:t>
            </a:r>
            <a:r>
              <a:rPr lang="zh-TW" altLang="en-US" dirty="0">
                <a:solidFill>
                  <a:srgbClr val="FF0000"/>
                </a:solidFill>
                <a:latin typeface="標楷體" panose="03000509000000000000" pitchFamily="65" charset="-120"/>
                <a:ea typeface="標楷體" panose="03000509000000000000" pitchFamily="65" charset="-120"/>
              </a:rPr>
              <a:t>申請貯存藥品倉庫之場所</a:t>
            </a:r>
            <a:r>
              <a:rPr lang="zh-TW" altLang="en-US" dirty="0">
                <a:latin typeface="標楷體" panose="03000509000000000000" pitchFamily="65" charset="-120"/>
                <a:ea typeface="標楷體" panose="03000509000000000000" pitchFamily="65" charset="-120"/>
              </a:rPr>
              <a:t>，如</a:t>
            </a:r>
            <a:r>
              <a:rPr lang="zh-TW" altLang="en-US" dirty="0">
                <a:solidFill>
                  <a:srgbClr val="FF0000"/>
                </a:solidFill>
                <a:latin typeface="標楷體" panose="03000509000000000000" pitchFamily="65" charset="-120"/>
                <a:ea typeface="標楷體" panose="03000509000000000000" pitchFamily="65" charset="-120"/>
              </a:rPr>
              <a:t>僅供倉儲存放使用</a:t>
            </a:r>
            <a:r>
              <a:rPr lang="zh-TW" altLang="en-US" dirty="0">
                <a:latin typeface="標楷體" panose="03000509000000000000" pitchFamily="65" charset="-120"/>
                <a:ea typeface="標楷體" panose="03000509000000000000" pitchFamily="65" charset="-120"/>
              </a:rPr>
              <a:t>，應依前揭規定</a:t>
            </a:r>
            <a:r>
              <a:rPr lang="zh-TW" altLang="en-US" dirty="0">
                <a:solidFill>
                  <a:srgbClr val="FF0000"/>
                </a:solidFill>
                <a:latin typeface="標楷體" panose="03000509000000000000" pitchFamily="65" charset="-120"/>
                <a:ea typeface="標楷體" panose="03000509000000000000" pitchFamily="65" charset="-120"/>
              </a:rPr>
              <a:t>辦理倉儲場所登記</a:t>
            </a:r>
            <a:r>
              <a:rPr lang="zh-TW" altLang="en-US" dirty="0">
                <a:latin typeface="標楷體" panose="03000509000000000000" pitchFamily="65" charset="-120"/>
                <a:ea typeface="標楷體" panose="03000509000000000000" pitchFamily="65" charset="-120"/>
              </a:rPr>
              <a:t>；該場所如擬經營藥商業務，則應依藥事法第</a:t>
            </a:r>
            <a:r>
              <a:rPr lang="en-US" altLang="zh-TW" dirty="0">
                <a:latin typeface="標楷體" panose="03000509000000000000" pitchFamily="65" charset="-120"/>
                <a:ea typeface="標楷體" panose="03000509000000000000" pitchFamily="65" charset="-120"/>
              </a:rPr>
              <a:t>27</a:t>
            </a:r>
            <a:r>
              <a:rPr lang="zh-TW" altLang="en-US" dirty="0">
                <a:latin typeface="標楷體" panose="03000509000000000000" pitchFamily="65" charset="-120"/>
                <a:ea typeface="標楷體" panose="03000509000000000000" pitchFamily="65" charset="-120"/>
              </a:rPr>
              <a:t>條第</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項有關藥商分設營業處所之規定，</a:t>
            </a:r>
            <a:r>
              <a:rPr lang="zh-TW" altLang="en-US" dirty="0">
                <a:solidFill>
                  <a:srgbClr val="FF0000"/>
                </a:solidFill>
                <a:latin typeface="標楷體" panose="03000509000000000000" pitchFamily="65" charset="-120"/>
                <a:ea typeface="標楷體" panose="03000509000000000000" pitchFamily="65" charset="-120"/>
              </a:rPr>
              <a:t>辦理藥商登記</a:t>
            </a:r>
            <a:r>
              <a:rPr lang="zh-TW" altLang="en-US" dirty="0">
                <a:latin typeface="標楷體" panose="03000509000000000000" pitchFamily="65" charset="-120"/>
                <a:ea typeface="標楷體" panose="03000509000000000000" pitchFamily="65" charset="-120"/>
              </a:rPr>
              <a:t>。</a:t>
            </a:r>
          </a:p>
          <a:p>
            <a:endParaRPr lang="zh-TW" altLang="en-US" dirty="0"/>
          </a:p>
        </p:txBody>
      </p:sp>
      <p:sp>
        <p:nvSpPr>
          <p:cNvPr id="6" name="投影片編號版面配置區 5"/>
          <p:cNvSpPr>
            <a:spLocks noGrp="1"/>
          </p:cNvSpPr>
          <p:nvPr>
            <p:ph type="sldNum" sz="quarter" idx="12"/>
          </p:nvPr>
        </p:nvSpPr>
        <p:spPr/>
        <p:txBody>
          <a:bodyPr/>
          <a:lstStyle/>
          <a:p>
            <a:fld id="{2C400DA9-3692-411A-A70D-CB3CE30BC0DB}" type="slidenum">
              <a:rPr lang="zh-TW" altLang="en-US" smtClean="0"/>
              <a:t>27</a:t>
            </a:fld>
            <a:endParaRPr lang="zh-TW" altLang="en-US"/>
          </a:p>
        </p:txBody>
      </p:sp>
      <p:pic>
        <p:nvPicPr>
          <p:cNvPr id="4" name="圖片 3">
            <a:extLst>
              <a:ext uri="{FF2B5EF4-FFF2-40B4-BE49-F238E27FC236}">
                <a16:creationId xmlns:a16="http://schemas.microsoft.com/office/drawing/2014/main" id="{534C3EC2-3EBD-5A44-97E0-F0A4CBD9E3AC}"/>
              </a:ext>
            </a:extLst>
          </p:cNvPr>
          <p:cNvPicPr>
            <a:picLocks noChangeAspect="1"/>
          </p:cNvPicPr>
          <p:nvPr/>
        </p:nvPicPr>
        <p:blipFill>
          <a:blip r:embed="rId3"/>
          <a:stretch>
            <a:fillRect/>
          </a:stretch>
        </p:blipFill>
        <p:spPr>
          <a:xfrm>
            <a:off x="548498" y="644406"/>
            <a:ext cx="963251" cy="932769"/>
          </a:xfrm>
          <a:prstGeom prst="rect">
            <a:avLst/>
          </a:prstGeom>
        </p:spPr>
      </p:pic>
    </p:spTree>
    <p:extLst>
      <p:ext uri="{BB962C8B-B14F-4D97-AF65-F5344CB8AC3E}">
        <p14:creationId xmlns:p14="http://schemas.microsoft.com/office/powerpoint/2010/main" val="398100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8AF612-DF11-0D01-0D3B-18007D20019B}"/>
              </a:ext>
            </a:extLst>
          </p:cNvPr>
          <p:cNvSpPr>
            <a:spLocks noGrp="1"/>
          </p:cNvSpPr>
          <p:nvPr>
            <p:ph type="title"/>
          </p:nvPr>
        </p:nvSpPr>
        <p:spPr>
          <a:xfrm>
            <a:off x="1176866" y="915337"/>
            <a:ext cx="6798734" cy="857479"/>
          </a:xfrm>
        </p:spPr>
        <p:txBody>
          <a:bodyPr>
            <a:normAutofit fontScale="90000"/>
          </a:bodyPr>
          <a:lstStyle/>
          <a:p>
            <a:r>
              <a:rPr lang="zh-TW" altLang="en-US" dirty="0">
                <a:solidFill>
                  <a:schemeClr val="accent5">
                    <a:lumMod val="75000"/>
                  </a:schemeClr>
                </a:solidFill>
                <a:latin typeface="標楷體" panose="03000509000000000000" pitchFamily="65" charset="-120"/>
                <a:ea typeface="標楷體" panose="03000509000000000000" pitchFamily="65" charset="-120"/>
              </a:rPr>
              <a:t>藥商專任藥師之駐廠監製及駐店管理相關規定</a:t>
            </a:r>
          </a:p>
        </p:txBody>
      </p:sp>
      <p:pic>
        <p:nvPicPr>
          <p:cNvPr id="6" name="內容版面配置區 5">
            <a:extLst>
              <a:ext uri="{FF2B5EF4-FFF2-40B4-BE49-F238E27FC236}">
                <a16:creationId xmlns:a16="http://schemas.microsoft.com/office/drawing/2014/main" id="{0E89B654-4ECC-842F-EF0D-CD5DF5AB477F}"/>
              </a:ext>
            </a:extLst>
          </p:cNvPr>
          <p:cNvPicPr>
            <a:picLocks noGrp="1" noChangeAspect="1"/>
          </p:cNvPicPr>
          <p:nvPr>
            <p:ph idx="1"/>
          </p:nvPr>
        </p:nvPicPr>
        <p:blipFill>
          <a:blip r:embed="rId3"/>
          <a:stretch>
            <a:fillRect/>
          </a:stretch>
        </p:blipFill>
        <p:spPr>
          <a:xfrm>
            <a:off x="755576" y="1916832"/>
            <a:ext cx="7704856" cy="4323101"/>
          </a:xfrm>
        </p:spPr>
      </p:pic>
      <p:sp>
        <p:nvSpPr>
          <p:cNvPr id="4" name="投影片編號版面配置區 3">
            <a:extLst>
              <a:ext uri="{FF2B5EF4-FFF2-40B4-BE49-F238E27FC236}">
                <a16:creationId xmlns:a16="http://schemas.microsoft.com/office/drawing/2014/main" id="{38F3430E-F95C-D784-9DB6-D8401BF310DA}"/>
              </a:ext>
            </a:extLst>
          </p:cNvPr>
          <p:cNvSpPr>
            <a:spLocks noGrp="1"/>
          </p:cNvSpPr>
          <p:nvPr>
            <p:ph type="sldNum" sz="quarter" idx="12"/>
          </p:nvPr>
        </p:nvSpPr>
        <p:spPr/>
        <p:txBody>
          <a:bodyPr/>
          <a:lstStyle/>
          <a:p>
            <a:fld id="{2C400DA9-3692-411A-A70D-CB3CE30BC0DB}" type="slidenum">
              <a:rPr lang="zh-TW" altLang="en-US" smtClean="0"/>
              <a:t>28</a:t>
            </a:fld>
            <a:endParaRPr lang="zh-TW" altLang="en-US"/>
          </a:p>
        </p:txBody>
      </p:sp>
      <mc:AlternateContent xmlns:mc="http://schemas.openxmlformats.org/markup-compatibility/2006" xmlns:p14="http://schemas.microsoft.com/office/powerpoint/2010/main">
        <mc:Choice Requires="p14">
          <p:contentPart p14:bwMode="auto" r:id="rId4">
            <p14:nvContentPartPr>
              <p14:cNvPr id="10" name="筆跡 9">
                <a:extLst>
                  <a:ext uri="{FF2B5EF4-FFF2-40B4-BE49-F238E27FC236}">
                    <a16:creationId xmlns:a16="http://schemas.microsoft.com/office/drawing/2014/main" id="{B94D084C-219E-937D-7FC6-4A1621620D9F}"/>
                  </a:ext>
                </a:extLst>
              </p14:cNvPr>
              <p14:cNvContentPartPr/>
              <p14:nvPr/>
            </p14:nvContentPartPr>
            <p14:xfrm>
              <a:off x="3899388" y="4939655"/>
              <a:ext cx="408960" cy="360"/>
            </p14:xfrm>
          </p:contentPart>
        </mc:Choice>
        <mc:Fallback xmlns="">
          <p:pic>
            <p:nvPicPr>
              <p:cNvPr id="10" name="筆跡 9">
                <a:extLst>
                  <a:ext uri="{FF2B5EF4-FFF2-40B4-BE49-F238E27FC236}">
                    <a16:creationId xmlns:a16="http://schemas.microsoft.com/office/drawing/2014/main" id="{B94D084C-219E-937D-7FC6-4A1621620D9F}"/>
                  </a:ext>
                </a:extLst>
              </p:cNvPr>
              <p:cNvPicPr/>
              <p:nvPr/>
            </p:nvPicPr>
            <p:blipFill>
              <a:blip r:embed="rId5"/>
              <a:stretch>
                <a:fillRect/>
              </a:stretch>
            </p:blipFill>
            <p:spPr>
              <a:xfrm>
                <a:off x="3845388" y="4831655"/>
                <a:ext cx="516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筆跡 10">
                <a:extLst>
                  <a:ext uri="{FF2B5EF4-FFF2-40B4-BE49-F238E27FC236}">
                    <a16:creationId xmlns:a16="http://schemas.microsoft.com/office/drawing/2014/main" id="{4DCD0B57-AED1-1E27-CCA6-4C8E30591EA5}"/>
                  </a:ext>
                </a:extLst>
              </p14:cNvPr>
              <p14:cNvContentPartPr/>
              <p14:nvPr/>
            </p14:nvContentPartPr>
            <p14:xfrm>
              <a:off x="4350828" y="4939655"/>
              <a:ext cx="966240" cy="11160"/>
            </p14:xfrm>
          </p:contentPart>
        </mc:Choice>
        <mc:Fallback xmlns="">
          <p:pic>
            <p:nvPicPr>
              <p:cNvPr id="11" name="筆跡 10">
                <a:extLst>
                  <a:ext uri="{FF2B5EF4-FFF2-40B4-BE49-F238E27FC236}">
                    <a16:creationId xmlns:a16="http://schemas.microsoft.com/office/drawing/2014/main" id="{4DCD0B57-AED1-1E27-CCA6-4C8E30591EA5}"/>
                  </a:ext>
                </a:extLst>
              </p:cNvPr>
              <p:cNvPicPr/>
              <p:nvPr/>
            </p:nvPicPr>
            <p:blipFill>
              <a:blip r:embed="rId7"/>
              <a:stretch>
                <a:fillRect/>
              </a:stretch>
            </p:blipFill>
            <p:spPr>
              <a:xfrm>
                <a:off x="4297188" y="4831655"/>
                <a:ext cx="10738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筆跡 11">
                <a:extLst>
                  <a:ext uri="{FF2B5EF4-FFF2-40B4-BE49-F238E27FC236}">
                    <a16:creationId xmlns:a16="http://schemas.microsoft.com/office/drawing/2014/main" id="{4A2F293E-34DB-E9DE-92B0-FD6A9D25A29D}"/>
                  </a:ext>
                </a:extLst>
              </p14:cNvPr>
              <p14:cNvContentPartPr/>
              <p14:nvPr/>
            </p14:nvContentPartPr>
            <p14:xfrm>
              <a:off x="5780388" y="4928135"/>
              <a:ext cx="2248200" cy="43920"/>
            </p14:xfrm>
          </p:contentPart>
        </mc:Choice>
        <mc:Fallback xmlns="">
          <p:pic>
            <p:nvPicPr>
              <p:cNvPr id="12" name="筆跡 11">
                <a:extLst>
                  <a:ext uri="{FF2B5EF4-FFF2-40B4-BE49-F238E27FC236}">
                    <a16:creationId xmlns:a16="http://schemas.microsoft.com/office/drawing/2014/main" id="{4A2F293E-34DB-E9DE-92B0-FD6A9D25A29D}"/>
                  </a:ext>
                </a:extLst>
              </p:cNvPr>
              <p:cNvPicPr/>
              <p:nvPr/>
            </p:nvPicPr>
            <p:blipFill>
              <a:blip r:embed="rId9"/>
              <a:stretch>
                <a:fillRect/>
              </a:stretch>
            </p:blipFill>
            <p:spPr>
              <a:xfrm>
                <a:off x="5726748" y="4820495"/>
                <a:ext cx="23558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筆跡 12">
                <a:extLst>
                  <a:ext uri="{FF2B5EF4-FFF2-40B4-BE49-F238E27FC236}">
                    <a16:creationId xmlns:a16="http://schemas.microsoft.com/office/drawing/2014/main" id="{312C5094-8152-7BC7-E83A-53EAECB21D76}"/>
                  </a:ext>
                </a:extLst>
              </p14:cNvPr>
              <p14:cNvContentPartPr/>
              <p14:nvPr/>
            </p14:nvContentPartPr>
            <p14:xfrm>
              <a:off x="1670628" y="5212535"/>
              <a:ext cx="251640" cy="360"/>
            </p14:xfrm>
          </p:contentPart>
        </mc:Choice>
        <mc:Fallback xmlns="">
          <p:pic>
            <p:nvPicPr>
              <p:cNvPr id="13" name="筆跡 12">
                <a:extLst>
                  <a:ext uri="{FF2B5EF4-FFF2-40B4-BE49-F238E27FC236}">
                    <a16:creationId xmlns:a16="http://schemas.microsoft.com/office/drawing/2014/main" id="{312C5094-8152-7BC7-E83A-53EAECB21D76}"/>
                  </a:ext>
                </a:extLst>
              </p:cNvPr>
              <p:cNvPicPr/>
              <p:nvPr/>
            </p:nvPicPr>
            <p:blipFill>
              <a:blip r:embed="rId11"/>
              <a:stretch>
                <a:fillRect/>
              </a:stretch>
            </p:blipFill>
            <p:spPr>
              <a:xfrm>
                <a:off x="1616988" y="5104535"/>
                <a:ext cx="359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 name="筆跡 2">
                <a:extLst>
                  <a:ext uri="{FF2B5EF4-FFF2-40B4-BE49-F238E27FC236}">
                    <a16:creationId xmlns:a16="http://schemas.microsoft.com/office/drawing/2014/main" id="{032518E3-18EB-F820-E732-DA8ED2217486}"/>
                  </a:ext>
                </a:extLst>
              </p14:cNvPr>
              <p14:cNvContentPartPr/>
              <p14:nvPr/>
            </p14:nvContentPartPr>
            <p14:xfrm>
              <a:off x="5791188" y="4161335"/>
              <a:ext cx="1581840" cy="74880"/>
            </p14:xfrm>
          </p:contentPart>
        </mc:Choice>
        <mc:Fallback xmlns="">
          <p:pic>
            <p:nvPicPr>
              <p:cNvPr id="3" name="筆跡 2">
                <a:extLst>
                  <a:ext uri="{FF2B5EF4-FFF2-40B4-BE49-F238E27FC236}">
                    <a16:creationId xmlns:a16="http://schemas.microsoft.com/office/drawing/2014/main" id="{032518E3-18EB-F820-E732-DA8ED2217486}"/>
                  </a:ext>
                </a:extLst>
              </p:cNvPr>
              <p:cNvPicPr/>
              <p:nvPr/>
            </p:nvPicPr>
            <p:blipFill>
              <a:blip r:embed="rId13"/>
              <a:stretch>
                <a:fillRect/>
              </a:stretch>
            </p:blipFill>
            <p:spPr>
              <a:xfrm>
                <a:off x="5737548" y="4053695"/>
                <a:ext cx="16894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筆跡 4">
                <a:extLst>
                  <a:ext uri="{FF2B5EF4-FFF2-40B4-BE49-F238E27FC236}">
                    <a16:creationId xmlns:a16="http://schemas.microsoft.com/office/drawing/2014/main" id="{3AEBF193-88FE-B0E9-17B9-EF8C0EED3251}"/>
                  </a:ext>
                </a:extLst>
              </p14:cNvPr>
              <p14:cNvContentPartPr/>
              <p14:nvPr/>
            </p14:nvContentPartPr>
            <p14:xfrm>
              <a:off x="3100188" y="4550495"/>
              <a:ext cx="2474640" cy="95760"/>
            </p14:xfrm>
          </p:contentPart>
        </mc:Choice>
        <mc:Fallback xmlns="">
          <p:pic>
            <p:nvPicPr>
              <p:cNvPr id="5" name="筆跡 4">
                <a:extLst>
                  <a:ext uri="{FF2B5EF4-FFF2-40B4-BE49-F238E27FC236}">
                    <a16:creationId xmlns:a16="http://schemas.microsoft.com/office/drawing/2014/main" id="{3AEBF193-88FE-B0E9-17B9-EF8C0EED3251}"/>
                  </a:ext>
                </a:extLst>
              </p:cNvPr>
              <p:cNvPicPr/>
              <p:nvPr/>
            </p:nvPicPr>
            <p:blipFill>
              <a:blip r:embed="rId15"/>
              <a:stretch>
                <a:fillRect/>
              </a:stretch>
            </p:blipFill>
            <p:spPr>
              <a:xfrm>
                <a:off x="3046548" y="4442495"/>
                <a:ext cx="2582280" cy="311400"/>
              </a:xfrm>
              <a:prstGeom prst="rect">
                <a:avLst/>
              </a:prstGeom>
            </p:spPr>
          </p:pic>
        </mc:Fallback>
      </mc:AlternateContent>
    </p:spTree>
    <p:extLst>
      <p:ext uri="{BB962C8B-B14F-4D97-AF65-F5344CB8AC3E}">
        <p14:creationId xmlns:p14="http://schemas.microsoft.com/office/powerpoint/2010/main" val="3827700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8330" y="773832"/>
            <a:ext cx="8036118" cy="1143000"/>
          </a:xfrm>
        </p:spPr>
        <p:txBody>
          <a:bodyPr/>
          <a:lstStyle/>
          <a:p>
            <a:pPr algn="ctr"/>
            <a:r>
              <a:rPr lang="zh-TW" altLang="en-US" sz="4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藥品物流業者之調劑藥品</a:t>
            </a:r>
            <a:br>
              <a:rPr lang="en-US" altLang="zh-TW" sz="4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US" sz="1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US" altLang="zh-TW" sz="1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100</a:t>
            </a:r>
            <a:r>
              <a:rPr lang="zh-TW" altLang="en-US" sz="1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1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sz="1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1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19</a:t>
            </a:r>
            <a:r>
              <a:rPr lang="zh-TW" altLang="en-US" sz="1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en-US" altLang="zh-TW" sz="1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FDA</a:t>
            </a:r>
            <a:r>
              <a:rPr lang="zh-TW" altLang="en-US" sz="1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藥字第</a:t>
            </a:r>
            <a:r>
              <a:rPr lang="en-US" altLang="zh-TW" sz="1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1001400519</a:t>
            </a:r>
            <a:r>
              <a:rPr lang="zh-TW" altLang="en-US" sz="14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號函）</a:t>
            </a:r>
          </a:p>
        </p:txBody>
      </p:sp>
      <p:sp>
        <p:nvSpPr>
          <p:cNvPr id="3" name="內容版面配置區 2"/>
          <p:cNvSpPr>
            <a:spLocks noGrp="1"/>
          </p:cNvSpPr>
          <p:nvPr>
            <p:ph idx="1"/>
          </p:nvPr>
        </p:nvSpPr>
        <p:spPr>
          <a:xfrm>
            <a:off x="755576" y="2348880"/>
            <a:ext cx="7848872" cy="3891053"/>
          </a:xfrm>
        </p:spPr>
        <p:txBody>
          <a:bodyPr>
            <a:normAutofit lnSpcReduction="10000"/>
          </a:bodyPr>
          <a:lstStyle/>
          <a:p>
            <a:r>
              <a:rPr lang="zh-TW" altLang="en-US" dirty="0">
                <a:latin typeface="標楷體" panose="03000509000000000000" pitchFamily="65" charset="-120"/>
                <a:ea typeface="標楷體" panose="03000509000000000000" pitchFamily="65" charset="-120"/>
              </a:rPr>
              <a:t>依「藥事法」第</a:t>
            </a:r>
            <a:r>
              <a:rPr lang="en-US" altLang="zh-TW" dirty="0">
                <a:latin typeface="標楷體" panose="03000509000000000000" pitchFamily="65" charset="-120"/>
                <a:ea typeface="標楷體" panose="03000509000000000000" pitchFamily="65" charset="-120"/>
              </a:rPr>
              <a:t>19</a:t>
            </a:r>
            <a:r>
              <a:rPr lang="zh-TW" altLang="en-US" dirty="0">
                <a:latin typeface="標楷體" panose="03000509000000000000" pitchFamily="65" charset="-120"/>
                <a:ea typeface="標楷體" panose="03000509000000000000" pitchFamily="65" charset="-120"/>
              </a:rPr>
              <a:t>條規定，藥局係指藥師或藥劑生（以下稱藥事人員）親自主持，依法執行藥品調劑、供應業務之場所；同法</a:t>
            </a:r>
            <a:r>
              <a:rPr lang="en-US" altLang="zh-TW" dirty="0">
                <a:latin typeface="標楷體" panose="03000509000000000000" pitchFamily="65" charset="-120"/>
                <a:ea typeface="標楷體" panose="03000509000000000000" pitchFamily="65" charset="-120"/>
              </a:rPr>
              <a:t>37</a:t>
            </a:r>
            <a:r>
              <a:rPr lang="zh-TW" altLang="en-US" dirty="0">
                <a:latin typeface="標楷體" panose="03000509000000000000" pitchFamily="65" charset="-120"/>
                <a:ea typeface="標楷體" panose="03000509000000000000" pitchFamily="65" charset="-120"/>
              </a:rPr>
              <a:t>條規定，藥品調劑應由藥事人員為之，其作業程序則應符合「優良藥品調劑作業規範」規定。</a:t>
            </a:r>
          </a:p>
          <a:p>
            <a:r>
              <a:rPr lang="zh-TW" altLang="en-US" dirty="0">
                <a:solidFill>
                  <a:srgbClr val="FF0000"/>
                </a:solidFill>
                <a:latin typeface="標楷體" panose="03000509000000000000" pitchFamily="65" charset="-120"/>
                <a:ea typeface="標楷體" panose="03000509000000000000" pitchFamily="65" charset="-120"/>
              </a:rPr>
              <a:t>藥品物流業者</a:t>
            </a:r>
            <a:r>
              <a:rPr lang="zh-TW" altLang="en-US" dirty="0">
                <a:latin typeface="標楷體" panose="03000509000000000000" pitchFamily="65" charset="-120"/>
                <a:ea typeface="標楷體" panose="03000509000000000000" pitchFamily="65" charset="-120"/>
              </a:rPr>
              <a:t>為藥商，</a:t>
            </a:r>
            <a:r>
              <a:rPr lang="zh-TW" altLang="en-US" dirty="0">
                <a:solidFill>
                  <a:srgbClr val="FF0000"/>
                </a:solidFill>
                <a:latin typeface="標楷體" panose="03000509000000000000" pitchFamily="65" charset="-120"/>
                <a:ea typeface="標楷體" panose="03000509000000000000" pitchFamily="65" charset="-120"/>
              </a:rPr>
              <a:t>如執行藥品調劑業務，依藥事法規定</a:t>
            </a:r>
            <a:r>
              <a:rPr lang="zh-TW" altLang="en-US" dirty="0">
                <a:solidFill>
                  <a:srgbClr val="0000FF"/>
                </a:solidFill>
                <a:latin typeface="標楷體" panose="03000509000000000000" pitchFamily="65" charset="-120"/>
                <a:ea typeface="標楷體" panose="03000509000000000000" pitchFamily="65" charset="-120"/>
              </a:rPr>
              <a:t>須辦理藥局登記</a:t>
            </a:r>
            <a:r>
              <a:rPr lang="zh-TW" altLang="en-US" dirty="0">
                <a:latin typeface="標楷體" panose="03000509000000000000" pitchFamily="65" charset="-120"/>
                <a:ea typeface="標楷體" panose="03000509000000000000" pitchFamily="65" charset="-120"/>
              </a:rPr>
              <a:t>，違者依違反藥事法第</a:t>
            </a:r>
            <a:r>
              <a:rPr lang="en-US" altLang="zh-TW" dirty="0">
                <a:latin typeface="標楷體" panose="03000509000000000000" pitchFamily="65" charset="-120"/>
                <a:ea typeface="標楷體" panose="03000509000000000000" pitchFamily="65" charset="-120"/>
              </a:rPr>
              <a:t>34</a:t>
            </a:r>
            <a:r>
              <a:rPr lang="zh-TW" altLang="en-US" dirty="0">
                <a:latin typeface="標楷體" panose="03000509000000000000" pitchFamily="65" charset="-120"/>
                <a:ea typeface="標楷體" panose="03000509000000000000" pitchFamily="65" charset="-120"/>
              </a:rPr>
              <a:t>條處以新臺幣 </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萬元以上</a:t>
            </a:r>
            <a:r>
              <a:rPr lang="en-US" altLang="zh-TW" dirty="0">
                <a:latin typeface="標楷體" panose="03000509000000000000" pitchFamily="65" charset="-120"/>
                <a:ea typeface="標楷體" panose="03000509000000000000" pitchFamily="65" charset="-120"/>
              </a:rPr>
              <a:t>10</a:t>
            </a:r>
            <a:r>
              <a:rPr lang="zh-TW" altLang="en-US" dirty="0">
                <a:latin typeface="標楷體" panose="03000509000000000000" pitchFamily="65" charset="-120"/>
                <a:ea typeface="標楷體" panose="03000509000000000000" pitchFamily="65" charset="-120"/>
              </a:rPr>
              <a:t>萬元以下罰鍰；且</a:t>
            </a:r>
            <a:r>
              <a:rPr lang="zh-TW" altLang="en-US" dirty="0">
                <a:solidFill>
                  <a:srgbClr val="FF0000"/>
                </a:solidFill>
                <a:latin typeface="標楷體" panose="03000509000000000000" pitchFamily="65" charset="-120"/>
                <a:ea typeface="標楷體" panose="03000509000000000000" pitchFamily="65" charset="-120"/>
              </a:rPr>
              <a:t>藥局需有藥事人員執行調劑業務</a:t>
            </a:r>
            <a:r>
              <a:rPr lang="zh-TW" altLang="en-US" dirty="0">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並應符合「優良藥品調劑作業規範」</a:t>
            </a:r>
            <a:r>
              <a:rPr lang="zh-TW" altLang="en-US" dirty="0">
                <a:latin typeface="標楷體" panose="03000509000000000000" pitchFamily="65" charset="-120"/>
                <a:ea typeface="標楷體" panose="03000509000000000000" pitchFamily="65" charset="-120"/>
              </a:rPr>
              <a:t>，以保障民 眾用藥安全，如有非藥事人員執行藥師業務，則依藥師法第</a:t>
            </a:r>
            <a:r>
              <a:rPr lang="en-US" altLang="zh-TW" dirty="0">
                <a:latin typeface="標楷體" panose="03000509000000000000" pitchFamily="65" charset="-120"/>
                <a:ea typeface="標楷體" panose="03000509000000000000" pitchFamily="65" charset="-120"/>
              </a:rPr>
              <a:t>24</a:t>
            </a:r>
            <a:r>
              <a:rPr lang="zh-TW" altLang="en-US" dirty="0">
                <a:latin typeface="標楷體" panose="03000509000000000000" pitchFamily="65" charset="-120"/>
                <a:ea typeface="標楷體" panose="03000509000000000000" pitchFamily="65" charset="-120"/>
              </a:rPr>
              <a:t>條規定處</a:t>
            </a:r>
            <a:r>
              <a:rPr lang="en-US" altLang="zh-TW" dirty="0">
                <a:latin typeface="標楷體" panose="03000509000000000000" pitchFamily="65" charset="-120"/>
                <a:ea typeface="標楷體" panose="03000509000000000000" pitchFamily="65" charset="-120"/>
              </a:rPr>
              <a:t>6</a:t>
            </a:r>
            <a:r>
              <a:rPr lang="zh-TW" altLang="en-US" dirty="0">
                <a:latin typeface="標楷體" panose="03000509000000000000" pitchFamily="65" charset="-120"/>
                <a:ea typeface="標楷體" panose="03000509000000000000" pitchFamily="65" charset="-120"/>
              </a:rPr>
              <a:t>萬元以上</a:t>
            </a:r>
            <a:r>
              <a:rPr lang="en-US" altLang="zh-TW" dirty="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萬元以下罰鍰。</a:t>
            </a:r>
          </a:p>
          <a:p>
            <a:endParaRPr lang="zh-TW" altLang="en-US" dirty="0"/>
          </a:p>
        </p:txBody>
      </p:sp>
      <p:sp>
        <p:nvSpPr>
          <p:cNvPr id="6" name="投影片編號版面配置區 5"/>
          <p:cNvSpPr>
            <a:spLocks noGrp="1"/>
          </p:cNvSpPr>
          <p:nvPr>
            <p:ph type="sldNum" sz="quarter" idx="12"/>
          </p:nvPr>
        </p:nvSpPr>
        <p:spPr/>
        <p:txBody>
          <a:bodyPr/>
          <a:lstStyle/>
          <a:p>
            <a:fld id="{2C400DA9-3692-411A-A70D-CB3CE30BC0DB}" type="slidenum">
              <a:rPr lang="zh-TW" altLang="en-US" smtClean="0"/>
              <a:t>29</a:t>
            </a:fld>
            <a:endParaRPr lang="zh-TW" altLang="en-US"/>
          </a:p>
        </p:txBody>
      </p:sp>
      <p:pic>
        <p:nvPicPr>
          <p:cNvPr id="4" name="圖片 3">
            <a:extLst>
              <a:ext uri="{FF2B5EF4-FFF2-40B4-BE49-F238E27FC236}">
                <a16:creationId xmlns:a16="http://schemas.microsoft.com/office/drawing/2014/main" id="{2ACD8E57-17C4-60B4-02F0-513163DA03A1}"/>
              </a:ext>
            </a:extLst>
          </p:cNvPr>
          <p:cNvPicPr>
            <a:picLocks noChangeAspect="1"/>
          </p:cNvPicPr>
          <p:nvPr/>
        </p:nvPicPr>
        <p:blipFill>
          <a:blip r:embed="rId2"/>
          <a:stretch>
            <a:fillRect/>
          </a:stretch>
        </p:blipFill>
        <p:spPr>
          <a:xfrm>
            <a:off x="568330" y="618067"/>
            <a:ext cx="963251" cy="932769"/>
          </a:xfrm>
          <a:prstGeom prst="rect">
            <a:avLst/>
          </a:prstGeom>
        </p:spPr>
      </p:pic>
    </p:spTree>
    <p:extLst>
      <p:ext uri="{BB962C8B-B14F-4D97-AF65-F5344CB8AC3E}">
        <p14:creationId xmlns:p14="http://schemas.microsoft.com/office/powerpoint/2010/main" val="2102586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456244"/>
            <a:ext cx="8064896" cy="1892636"/>
          </a:xfrm>
          <a:solidFill>
            <a:srgbClr val="FFC000"/>
          </a:solidFill>
        </p:spPr>
        <p:txBody>
          <a:bodyPr/>
          <a:lstStyle/>
          <a:p>
            <a:pPr algn="ctr"/>
            <a:r>
              <a:rPr lang="zh-TW" altLang="en-US" dirty="0">
                <a:solidFill>
                  <a:srgbClr val="0000FF"/>
                </a:solidFill>
                <a:latin typeface="標楷體" panose="03000509000000000000" pitchFamily="65" charset="-120"/>
                <a:ea typeface="標楷體" panose="03000509000000000000" pitchFamily="65" charset="-120"/>
              </a:rPr>
              <a:t>衛生政策概要</a:t>
            </a:r>
          </a:p>
        </p:txBody>
      </p:sp>
      <p:sp>
        <p:nvSpPr>
          <p:cNvPr id="3" name="內容版面配置區 2"/>
          <p:cNvSpPr>
            <a:spLocks noGrp="1"/>
          </p:cNvSpPr>
          <p:nvPr>
            <p:ph idx="1"/>
          </p:nvPr>
        </p:nvSpPr>
        <p:spPr>
          <a:xfrm>
            <a:off x="723616" y="2420888"/>
            <a:ext cx="7746064" cy="3024336"/>
          </a:xfrm>
        </p:spPr>
        <p:txBody>
          <a:bodyPr>
            <a:normAutofit/>
          </a:bodyPr>
          <a:lstStyle/>
          <a:p>
            <a:pPr>
              <a:spcBef>
                <a:spcPts val="2000"/>
              </a:spcBef>
            </a:pPr>
            <a:r>
              <a:rPr lang="zh-TW" altLang="en-US" dirty="0">
                <a:latin typeface="標楷體" panose="03000509000000000000" pitchFamily="65" charset="-120"/>
                <a:ea typeface="標楷體" panose="03000509000000000000" pitchFamily="65" charset="-120"/>
              </a:rPr>
              <a:t>藥政業務管理</a:t>
            </a:r>
          </a:p>
          <a:p>
            <a:pPr>
              <a:spcBef>
                <a:spcPts val="2000"/>
              </a:spcBef>
            </a:pPr>
            <a:r>
              <a:rPr lang="zh-TW" altLang="en-US" dirty="0">
                <a:latin typeface="標楷體" panose="03000509000000000000" pitchFamily="65" charset="-120"/>
                <a:ea typeface="標楷體" panose="03000509000000000000" pitchFamily="65" charset="-120"/>
              </a:rPr>
              <a:t>產品品質管理</a:t>
            </a:r>
          </a:p>
          <a:p>
            <a:pPr>
              <a:spcBef>
                <a:spcPts val="2000"/>
              </a:spcBef>
            </a:pPr>
            <a:r>
              <a:rPr lang="zh-TW" altLang="en-US" dirty="0">
                <a:latin typeface="標楷體" panose="03000509000000000000" pitchFamily="65" charset="-120"/>
                <a:ea typeface="標楷體" panose="03000509000000000000" pitchFamily="65" charset="-120"/>
              </a:rPr>
              <a:t>不良品通報及不良反應通報</a:t>
            </a:r>
            <a:endParaRPr lang="en-US" altLang="zh-TW" dirty="0">
              <a:latin typeface="標楷體" panose="03000509000000000000" pitchFamily="65" charset="-120"/>
              <a:ea typeface="標楷體" panose="03000509000000000000" pitchFamily="65" charset="-120"/>
            </a:endParaRPr>
          </a:p>
          <a:p>
            <a:pPr>
              <a:spcBef>
                <a:spcPts val="2000"/>
              </a:spcBef>
            </a:pPr>
            <a:r>
              <a:rPr lang="zh-TW" altLang="en-US" dirty="0">
                <a:latin typeface="標楷體" panose="03000509000000000000" pitchFamily="65" charset="-120"/>
                <a:ea typeface="標楷體" panose="03000509000000000000" pitchFamily="65" charset="-120"/>
              </a:rPr>
              <a:t>藥品、醫療器材及化粧品廣告管理</a:t>
            </a:r>
          </a:p>
          <a:p>
            <a:endParaRPr lang="zh-TW" altLang="en-US" dirty="0"/>
          </a:p>
        </p:txBody>
      </p:sp>
      <p:sp>
        <p:nvSpPr>
          <p:cNvPr id="6" name="投影片編號版面配置區 5"/>
          <p:cNvSpPr>
            <a:spLocks noGrp="1"/>
          </p:cNvSpPr>
          <p:nvPr>
            <p:ph type="sldNum" sz="quarter" idx="12"/>
          </p:nvPr>
        </p:nvSpPr>
        <p:spPr/>
        <p:txBody>
          <a:bodyPr/>
          <a:lstStyle/>
          <a:p>
            <a:fld id="{2C400DA9-3692-411A-A70D-CB3CE30BC0DB}" type="slidenum">
              <a:rPr lang="zh-TW" altLang="en-US" smtClean="0"/>
              <a:t>3</a:t>
            </a:fld>
            <a:endParaRPr lang="zh-TW" altLang="en-US"/>
          </a:p>
        </p:txBody>
      </p:sp>
      <p:pic>
        <p:nvPicPr>
          <p:cNvPr id="4" name="圖片 3">
            <a:extLst>
              <a:ext uri="{FF2B5EF4-FFF2-40B4-BE49-F238E27FC236}">
                <a16:creationId xmlns:a16="http://schemas.microsoft.com/office/drawing/2014/main" id="{3D3DFDFC-5CAE-7943-D9B6-7E3D96EC0D1D}"/>
              </a:ext>
            </a:extLst>
          </p:cNvPr>
          <p:cNvPicPr>
            <a:picLocks noChangeAspect="1"/>
          </p:cNvPicPr>
          <p:nvPr/>
        </p:nvPicPr>
        <p:blipFill>
          <a:blip r:embed="rId2"/>
          <a:stretch>
            <a:fillRect/>
          </a:stretch>
        </p:blipFill>
        <p:spPr>
          <a:xfrm>
            <a:off x="503839" y="332656"/>
            <a:ext cx="963251" cy="932769"/>
          </a:xfrm>
          <a:prstGeom prst="rect">
            <a:avLst/>
          </a:prstGeom>
        </p:spPr>
      </p:pic>
    </p:spTree>
    <p:extLst>
      <p:ext uri="{BB962C8B-B14F-4D97-AF65-F5344CB8AC3E}">
        <p14:creationId xmlns:p14="http://schemas.microsoft.com/office/powerpoint/2010/main" val="153564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915337"/>
            <a:ext cx="7848872" cy="1303867"/>
          </a:xfrm>
        </p:spPr>
        <p:txBody>
          <a:bodyPr/>
          <a:lstStyle/>
          <a:p>
            <a:pPr algn="ctr"/>
            <a:r>
              <a:rPr lang="zh-TW" altLang="en-US" dirty="0">
                <a:latin typeface="標楷體" panose="03000509000000000000" pitchFamily="65" charset="-120"/>
                <a:ea typeface="標楷體" panose="03000509000000000000" pitchFamily="65" charset="-120"/>
              </a:rPr>
              <a:t>藥品販賣之規範</a:t>
            </a:r>
            <a:r>
              <a:rPr lang="en-US" altLang="zh-TW" dirty="0">
                <a:latin typeface="標楷體" panose="03000509000000000000" pitchFamily="65" charset="-120"/>
                <a:ea typeface="標楷體" panose="03000509000000000000" pitchFamily="65" charset="-120"/>
              </a:rPr>
              <a:t>-1</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11560" y="2348880"/>
            <a:ext cx="7848872" cy="3720480"/>
          </a:xfrm>
        </p:spPr>
        <p:txBody>
          <a:bodyPr>
            <a:normAutofit fontScale="85000" lnSpcReduction="10000"/>
          </a:bodyPr>
          <a:lstStyle/>
          <a:p>
            <a:pPr marL="273050" lvl="0" indent="-273050" fontAlgn="base">
              <a:spcBef>
                <a:spcPct val="40000"/>
              </a:spcBef>
              <a:spcAft>
                <a:spcPct val="0"/>
              </a:spcAft>
              <a:buClr>
                <a:srgbClr val="0070C0"/>
              </a:buClr>
              <a:buSzTx/>
              <a:buFont typeface="Wingdings 2" pitchFamily="18" charset="2"/>
              <a:buChar char=""/>
            </a:pPr>
            <a:r>
              <a:rPr lang="zh-TW" altLang="en-US" sz="2400" dirty="0">
                <a:solidFill>
                  <a:prstClr val="black"/>
                </a:solidFill>
                <a:latin typeface="標楷體" panose="03000509000000000000" pitchFamily="65" charset="-120"/>
                <a:ea typeface="標楷體" panose="03000509000000000000" pitchFamily="65" charset="-120"/>
              </a:rPr>
              <a:t>不得買賣 </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藥事法第</a:t>
            </a:r>
            <a:r>
              <a:rPr lang="en-US" altLang="zh-TW" sz="2400" dirty="0">
                <a:solidFill>
                  <a:prstClr val="black"/>
                </a:solidFill>
                <a:latin typeface="標楷體" panose="03000509000000000000" pitchFamily="65" charset="-120"/>
                <a:ea typeface="標楷體" panose="03000509000000000000" pitchFamily="65" charset="-120"/>
              </a:rPr>
              <a:t>49</a:t>
            </a:r>
            <a:r>
              <a:rPr lang="zh-TW" altLang="en-US" sz="2400" dirty="0">
                <a:solidFill>
                  <a:prstClr val="black"/>
                </a:solidFill>
                <a:latin typeface="標楷體" panose="03000509000000000000" pitchFamily="65" charset="-120"/>
                <a:ea typeface="標楷體" panose="03000509000000000000" pitchFamily="65" charset="-120"/>
              </a:rPr>
              <a:t>條）</a:t>
            </a:r>
            <a:endParaRPr lang="en-US" altLang="zh-TW" sz="2400" dirty="0">
              <a:solidFill>
                <a:prstClr val="black"/>
              </a:solidFill>
              <a:latin typeface="標楷體" panose="03000509000000000000" pitchFamily="65" charset="-120"/>
              <a:ea typeface="標楷體" panose="03000509000000000000" pitchFamily="65" charset="-120"/>
            </a:endParaRPr>
          </a:p>
          <a:p>
            <a:pPr marL="273050" lvl="0" indent="-273050" fontAlgn="base">
              <a:spcBef>
                <a:spcPct val="40000"/>
              </a:spcBef>
              <a:spcAft>
                <a:spcPct val="0"/>
              </a:spcAft>
              <a:buClrTx/>
              <a:buSzTx/>
              <a:buNone/>
            </a:pPr>
            <a:r>
              <a:rPr lang="zh-TW" altLang="en-US" sz="2400" dirty="0">
                <a:solidFill>
                  <a:prstClr val="black"/>
                </a:solidFill>
                <a:latin typeface="標楷體" panose="03000509000000000000" pitchFamily="65" charset="-120"/>
                <a:ea typeface="標楷體" panose="03000509000000000000" pitchFamily="65" charset="-120"/>
                <a:cs typeface="細明體" pitchFamily="49" charset="-120"/>
              </a:rPr>
              <a:t>  藥商</a:t>
            </a:r>
            <a:r>
              <a:rPr lang="zh-TW" altLang="en-US" sz="2400" u="sng" dirty="0">
                <a:solidFill>
                  <a:srgbClr val="FF3300"/>
                </a:solidFill>
                <a:latin typeface="標楷體" panose="03000509000000000000" pitchFamily="65" charset="-120"/>
                <a:ea typeface="標楷體" panose="03000509000000000000" pitchFamily="65" charset="-120"/>
                <a:cs typeface="細明體" pitchFamily="49" charset="-120"/>
              </a:rPr>
              <a:t>不得買賣</a:t>
            </a:r>
            <a:r>
              <a:rPr lang="zh-TW" altLang="en-US" sz="2400" u="sng" dirty="0">
                <a:solidFill>
                  <a:prstClr val="black"/>
                </a:solidFill>
                <a:latin typeface="標楷體" panose="03000509000000000000" pitchFamily="65" charset="-120"/>
                <a:ea typeface="標楷體" panose="03000509000000000000" pitchFamily="65" charset="-120"/>
                <a:cs typeface="細明體" pitchFamily="49" charset="-120"/>
              </a:rPr>
              <a:t>來源不明</a:t>
            </a:r>
            <a:r>
              <a:rPr lang="zh-TW" altLang="en-US" sz="2400" dirty="0">
                <a:solidFill>
                  <a:prstClr val="black"/>
                </a:solidFill>
                <a:latin typeface="標楷體" panose="03000509000000000000" pitchFamily="65" charset="-120"/>
                <a:ea typeface="標楷體" panose="03000509000000000000" pitchFamily="65" charset="-120"/>
                <a:cs typeface="細明體" pitchFamily="49" charset="-120"/>
              </a:rPr>
              <a:t>或</a:t>
            </a:r>
            <a:r>
              <a:rPr lang="zh-TW" altLang="en-US" sz="2400" u="sng" dirty="0">
                <a:solidFill>
                  <a:prstClr val="black"/>
                </a:solidFill>
                <a:latin typeface="標楷體" panose="03000509000000000000" pitchFamily="65" charset="-120"/>
                <a:ea typeface="標楷體" panose="03000509000000000000" pitchFamily="65" charset="-120"/>
                <a:cs typeface="細明體" pitchFamily="49" charset="-120"/>
              </a:rPr>
              <a:t>無藥商許可執照者</a:t>
            </a:r>
            <a:r>
              <a:rPr lang="zh-TW" altLang="en-US" sz="2400" dirty="0">
                <a:solidFill>
                  <a:prstClr val="black"/>
                </a:solidFill>
                <a:latin typeface="標楷體" panose="03000509000000000000" pitchFamily="65" charset="-120"/>
                <a:ea typeface="標楷體" panose="03000509000000000000" pitchFamily="65" charset="-120"/>
                <a:cs typeface="細明體" pitchFamily="49" charset="-120"/>
              </a:rPr>
              <a:t>之藥品或醫療器材。 </a:t>
            </a:r>
          </a:p>
          <a:p>
            <a:pPr marL="639763" lvl="1" indent="-246063" fontAlgn="base">
              <a:spcBef>
                <a:spcPct val="40000"/>
              </a:spcBef>
              <a:spcAft>
                <a:spcPct val="0"/>
              </a:spcAft>
              <a:buClrTx/>
              <a:buFont typeface="Wingdings" pitchFamily="2" charset="2"/>
              <a:buChar char="Ø"/>
            </a:pPr>
            <a:r>
              <a:rPr lang="zh-TW" altLang="en-US" sz="2400" dirty="0">
                <a:solidFill>
                  <a:srgbClr val="FF0000"/>
                </a:solidFill>
                <a:latin typeface="標楷體" panose="03000509000000000000" pitchFamily="65" charset="-120"/>
                <a:ea typeface="標楷體" panose="03000509000000000000" pitchFamily="65" charset="-120"/>
              </a:rPr>
              <a:t>不得買賣，包括不得將藥物供應非藥局、非藥商及非醫療機構</a:t>
            </a:r>
            <a:r>
              <a:rPr lang="zh-TW" altLang="en-US" sz="2400" dirty="0">
                <a:solidFill>
                  <a:srgbClr val="000000"/>
                </a:solidFill>
                <a:latin typeface="標楷體" panose="03000509000000000000" pitchFamily="65" charset="-120"/>
                <a:ea typeface="標楷體" panose="03000509000000000000" pitchFamily="65" charset="-120"/>
              </a:rPr>
              <a:t>。</a:t>
            </a:r>
            <a:r>
              <a:rPr lang="zh-TW" altLang="en-US" sz="2400" u="sng" dirty="0">
                <a:solidFill>
                  <a:srgbClr val="D60093"/>
                </a:solidFill>
                <a:latin typeface="標楷體" panose="03000509000000000000" pitchFamily="65" charset="-120"/>
                <a:ea typeface="標楷體" panose="03000509000000000000" pitchFamily="65" charset="-120"/>
              </a:rPr>
              <a:t> </a:t>
            </a:r>
            <a:endParaRPr lang="zh-TW" altLang="en-US" sz="2400" dirty="0">
              <a:solidFill>
                <a:srgbClr val="000000"/>
              </a:solidFill>
              <a:latin typeface="標楷體" panose="03000509000000000000" pitchFamily="65" charset="-120"/>
              <a:ea typeface="標楷體" panose="03000509000000000000" pitchFamily="65" charset="-120"/>
            </a:endParaRPr>
          </a:p>
          <a:p>
            <a:pPr marL="273050" lvl="0" indent="-273050" fontAlgn="base">
              <a:spcBef>
                <a:spcPct val="40000"/>
              </a:spcBef>
              <a:spcAft>
                <a:spcPct val="0"/>
              </a:spcAft>
              <a:buClr>
                <a:srgbClr val="0070C0"/>
              </a:buClr>
              <a:buSzTx/>
              <a:buFont typeface="Wingdings 2" pitchFamily="18" charset="2"/>
              <a:buChar char=""/>
            </a:pPr>
            <a:r>
              <a:rPr lang="zh-TW" altLang="en-US" sz="2400" dirty="0">
                <a:solidFill>
                  <a:prstClr val="black"/>
                </a:solidFill>
                <a:latin typeface="標楷體" panose="03000509000000000000" pitchFamily="65" charset="-120"/>
                <a:ea typeface="標楷體" panose="03000509000000000000" pitchFamily="65" charset="-120"/>
              </a:rPr>
              <a:t>須經醫師處方藥品 </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藥事法第</a:t>
            </a:r>
            <a:r>
              <a:rPr lang="en-US" altLang="zh-TW" sz="2400" dirty="0">
                <a:solidFill>
                  <a:prstClr val="black"/>
                </a:solidFill>
                <a:latin typeface="標楷體" panose="03000509000000000000" pitchFamily="65" charset="-120"/>
                <a:ea typeface="標楷體" panose="03000509000000000000" pitchFamily="65" charset="-120"/>
              </a:rPr>
              <a:t>50</a:t>
            </a:r>
            <a:r>
              <a:rPr lang="zh-TW" altLang="en-US" sz="2400" dirty="0">
                <a:solidFill>
                  <a:prstClr val="black"/>
                </a:solidFill>
                <a:latin typeface="標楷體" panose="03000509000000000000" pitchFamily="65" charset="-120"/>
                <a:ea typeface="標楷體" panose="03000509000000000000" pitchFamily="65" charset="-120"/>
              </a:rPr>
              <a:t>條）</a:t>
            </a:r>
            <a:endParaRPr lang="en-US" altLang="zh-TW" sz="2400" dirty="0">
              <a:solidFill>
                <a:prstClr val="black"/>
              </a:solidFill>
              <a:latin typeface="標楷體" panose="03000509000000000000" pitchFamily="65" charset="-120"/>
              <a:ea typeface="標楷體" panose="03000509000000000000" pitchFamily="65" charset="-120"/>
            </a:endParaRPr>
          </a:p>
          <a:p>
            <a:pPr marL="273050" lvl="0" indent="-273050" fontAlgn="base">
              <a:spcBef>
                <a:spcPct val="40000"/>
              </a:spcBef>
              <a:spcAft>
                <a:spcPct val="0"/>
              </a:spcAft>
              <a:buClr>
                <a:prstClr val="black"/>
              </a:buClr>
              <a:buSzTx/>
              <a:buNone/>
            </a:pPr>
            <a:r>
              <a:rPr lang="zh-TW" altLang="en-US" sz="2400" dirty="0">
                <a:solidFill>
                  <a:srgbClr val="FF3300"/>
                </a:solidFill>
                <a:latin typeface="標楷體" panose="03000509000000000000" pitchFamily="65" charset="-120"/>
                <a:ea typeface="標楷體" panose="03000509000000000000" pitchFamily="65" charset="-120"/>
              </a:rPr>
              <a:t>  須由醫師處方之藥品，非經醫師處方，不得調劑供應</a:t>
            </a:r>
            <a:r>
              <a:rPr lang="zh-TW" altLang="en-US" sz="2400" dirty="0">
                <a:solidFill>
                  <a:prstClr val="black"/>
                </a:solidFill>
                <a:latin typeface="標楷體" panose="03000509000000000000" pitchFamily="65" charset="-120"/>
                <a:ea typeface="標楷體" panose="03000509000000000000" pitchFamily="65" charset="-120"/>
              </a:rPr>
              <a:t>。</a:t>
            </a:r>
            <a:endParaRPr lang="en-US" altLang="zh-TW" sz="2400" dirty="0">
              <a:solidFill>
                <a:prstClr val="black"/>
              </a:solidFill>
              <a:latin typeface="標楷體" panose="03000509000000000000" pitchFamily="65" charset="-120"/>
              <a:ea typeface="標楷體" panose="03000509000000000000" pitchFamily="65" charset="-120"/>
            </a:endParaRPr>
          </a:p>
          <a:p>
            <a:pPr marL="273050" lvl="0" indent="-273050" fontAlgn="base">
              <a:spcBef>
                <a:spcPct val="40000"/>
              </a:spcBef>
              <a:spcAft>
                <a:spcPct val="0"/>
              </a:spcAft>
              <a:buClr>
                <a:prstClr val="black"/>
              </a:buClr>
              <a:buSzTx/>
              <a:buNone/>
            </a:pPr>
            <a:r>
              <a:rPr lang="zh-TW" altLang="en-US" sz="2400" dirty="0">
                <a:solidFill>
                  <a:prstClr val="black"/>
                </a:solidFill>
                <a:latin typeface="標楷體" panose="03000509000000000000" pitchFamily="65" charset="-120"/>
                <a:ea typeface="標楷體" panose="03000509000000000000" pitchFamily="65" charset="-120"/>
              </a:rPr>
              <a:t>  但左列各款情形不在此限：</a:t>
            </a:r>
          </a:p>
          <a:p>
            <a:pPr marL="273050" lvl="0" indent="-273050" fontAlgn="base">
              <a:spcBef>
                <a:spcPct val="40000"/>
              </a:spcBef>
              <a:spcAft>
                <a:spcPct val="0"/>
              </a:spcAft>
              <a:buClrTx/>
              <a:buSzTx/>
              <a:buNone/>
            </a:pPr>
            <a:r>
              <a:rPr lang="zh-TW" altLang="en-US" sz="2400" dirty="0">
                <a:solidFill>
                  <a:prstClr val="black"/>
                </a:solidFill>
                <a:latin typeface="標楷體" panose="03000509000000000000" pitchFamily="65" charset="-120"/>
                <a:ea typeface="標楷體" panose="03000509000000000000" pitchFamily="65" charset="-120"/>
              </a:rPr>
              <a:t>   一、同業藥商之批發、販賣。</a:t>
            </a:r>
          </a:p>
          <a:p>
            <a:pPr marL="273050" lvl="0" indent="-273050" fontAlgn="base">
              <a:spcBef>
                <a:spcPct val="40000"/>
              </a:spcBef>
              <a:spcAft>
                <a:spcPct val="0"/>
              </a:spcAft>
              <a:buClrTx/>
              <a:buSzTx/>
              <a:buNone/>
            </a:pPr>
            <a:r>
              <a:rPr lang="zh-TW" altLang="en-US" sz="2400" dirty="0">
                <a:solidFill>
                  <a:prstClr val="black"/>
                </a:solidFill>
                <a:latin typeface="標楷體" panose="03000509000000000000" pitchFamily="65" charset="-120"/>
                <a:ea typeface="標楷體" panose="03000509000000000000" pitchFamily="65" charset="-120"/>
              </a:rPr>
              <a:t>   二、醫院、診所及機關、團體、學校之醫療機構或檢驗</a:t>
            </a:r>
            <a:br>
              <a:rPr lang="en-US" altLang="zh-TW" sz="2400" dirty="0">
                <a:solidFill>
                  <a:prstClr val="black"/>
                </a:solidFill>
                <a:latin typeface="標楷體" panose="03000509000000000000" pitchFamily="65" charset="-120"/>
                <a:ea typeface="標楷體" panose="03000509000000000000" pitchFamily="65" charset="-120"/>
              </a:rPr>
            </a:br>
            <a:r>
              <a:rPr lang="zh-TW" altLang="en-US" sz="2400" dirty="0">
                <a:solidFill>
                  <a:prstClr val="black"/>
                </a:solidFill>
                <a:latin typeface="標楷體" panose="03000509000000000000" pitchFamily="65" charset="-120"/>
                <a:ea typeface="標楷體" panose="03000509000000000000" pitchFamily="65" charset="-120"/>
              </a:rPr>
              <a:t>     及學術研究機構之購買。</a:t>
            </a:r>
          </a:p>
        </p:txBody>
      </p:sp>
      <p:sp>
        <p:nvSpPr>
          <p:cNvPr id="6" name="投影片編號版面配置區 5"/>
          <p:cNvSpPr>
            <a:spLocks noGrp="1"/>
          </p:cNvSpPr>
          <p:nvPr>
            <p:ph type="sldNum" sz="quarter" idx="12"/>
          </p:nvPr>
        </p:nvSpPr>
        <p:spPr/>
        <p:txBody>
          <a:bodyPr/>
          <a:lstStyle/>
          <a:p>
            <a:fld id="{2C400DA9-3692-411A-A70D-CB3CE30BC0DB}" type="slidenum">
              <a:rPr lang="zh-TW" altLang="en-US" smtClean="0"/>
              <a:t>30</a:t>
            </a:fld>
            <a:endParaRPr lang="zh-TW" altLang="en-US"/>
          </a:p>
        </p:txBody>
      </p:sp>
      <p:pic>
        <p:nvPicPr>
          <p:cNvPr id="4" name="圖片 3">
            <a:extLst>
              <a:ext uri="{FF2B5EF4-FFF2-40B4-BE49-F238E27FC236}">
                <a16:creationId xmlns:a16="http://schemas.microsoft.com/office/drawing/2014/main" id="{D6B16E2F-38C1-981B-16D8-65ED3158D2EB}"/>
              </a:ext>
            </a:extLst>
          </p:cNvPr>
          <p:cNvPicPr>
            <a:picLocks noChangeAspect="1"/>
          </p:cNvPicPr>
          <p:nvPr/>
        </p:nvPicPr>
        <p:blipFill>
          <a:blip r:embed="rId2"/>
          <a:stretch>
            <a:fillRect/>
          </a:stretch>
        </p:blipFill>
        <p:spPr>
          <a:xfrm>
            <a:off x="685132" y="634501"/>
            <a:ext cx="963251" cy="932769"/>
          </a:xfrm>
          <a:prstGeom prst="rect">
            <a:avLst/>
          </a:prstGeom>
        </p:spPr>
      </p:pic>
    </p:spTree>
    <p:extLst>
      <p:ext uri="{BB962C8B-B14F-4D97-AF65-F5344CB8AC3E}">
        <p14:creationId xmlns:p14="http://schemas.microsoft.com/office/powerpoint/2010/main" val="1237829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915337"/>
            <a:ext cx="7920880" cy="1303867"/>
          </a:xfrm>
        </p:spPr>
        <p:txBody>
          <a:bodyPr/>
          <a:lstStyle/>
          <a:p>
            <a:pPr algn="ctr"/>
            <a:r>
              <a:rPr lang="zh-TW" altLang="en-US" dirty="0">
                <a:latin typeface="標楷體" panose="03000509000000000000" pitchFamily="65" charset="-120"/>
                <a:ea typeface="標楷體" panose="03000509000000000000" pitchFamily="65" charset="-120"/>
              </a:rPr>
              <a:t>藥品販賣之規範</a:t>
            </a:r>
            <a:r>
              <a:rPr lang="en-US" altLang="zh-TW" dirty="0">
                <a:latin typeface="標楷體" panose="03000509000000000000" pitchFamily="65" charset="-120"/>
                <a:ea typeface="標楷體" panose="03000509000000000000" pitchFamily="65" charset="-120"/>
              </a:rPr>
              <a:t>-2</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755576" y="2420888"/>
            <a:ext cx="7632848" cy="3672408"/>
          </a:xfrm>
        </p:spPr>
        <p:txBody>
          <a:bodyPr>
            <a:noAutofit/>
          </a:bodyPr>
          <a:lstStyle/>
          <a:p>
            <a:pPr marL="274320" lvl="0" indent="-274320">
              <a:spcBef>
                <a:spcPct val="20000"/>
              </a:spcBef>
              <a:buClr>
                <a:srgbClr val="0BD0D9"/>
              </a:buClr>
              <a:buSzPct val="95000"/>
              <a:defRPr/>
            </a:pPr>
            <a:r>
              <a:rPr lang="zh-TW" altLang="en-US" sz="2000" dirty="0">
                <a:solidFill>
                  <a:prstClr val="black"/>
                </a:solidFill>
                <a:latin typeface="標楷體" panose="03000509000000000000" pitchFamily="65" charset="-120"/>
                <a:ea typeface="標楷體" panose="03000509000000000000" pitchFamily="65" charset="-120"/>
              </a:rPr>
              <a:t>西藥中藥不得兼售 </a:t>
            </a:r>
            <a:r>
              <a:rPr lang="en-US" altLang="zh-TW" sz="2000" dirty="0">
                <a:solidFill>
                  <a:prstClr val="black"/>
                </a:solidFill>
                <a:latin typeface="標楷體" panose="03000509000000000000" pitchFamily="65" charset="-120"/>
                <a:ea typeface="標楷體" panose="03000509000000000000" pitchFamily="65" charset="-120"/>
              </a:rPr>
              <a:t>(</a:t>
            </a:r>
            <a:r>
              <a:rPr lang="zh-TW" altLang="en-US" sz="2000" dirty="0">
                <a:solidFill>
                  <a:prstClr val="black"/>
                </a:solidFill>
                <a:latin typeface="標楷體" panose="03000509000000000000" pitchFamily="65" charset="-120"/>
                <a:ea typeface="標楷體" panose="03000509000000000000" pitchFamily="65" charset="-120"/>
              </a:rPr>
              <a:t>藥事法第</a:t>
            </a:r>
            <a:r>
              <a:rPr lang="en-US" altLang="zh-TW" sz="2000" dirty="0">
                <a:solidFill>
                  <a:prstClr val="black"/>
                </a:solidFill>
                <a:latin typeface="標楷體" panose="03000509000000000000" pitchFamily="65" charset="-120"/>
                <a:ea typeface="標楷體" panose="03000509000000000000" pitchFamily="65" charset="-120"/>
              </a:rPr>
              <a:t>51</a:t>
            </a:r>
            <a:r>
              <a:rPr lang="zh-TW" altLang="en-US" sz="2000" dirty="0">
                <a:solidFill>
                  <a:prstClr val="black"/>
                </a:solidFill>
                <a:latin typeface="標楷體" panose="03000509000000000000" pitchFamily="65" charset="-120"/>
                <a:ea typeface="標楷體" panose="03000509000000000000" pitchFamily="65" charset="-120"/>
              </a:rPr>
              <a:t>條）</a:t>
            </a:r>
            <a:endParaRPr lang="en-US" altLang="zh-TW" sz="2000" dirty="0">
              <a:solidFill>
                <a:prstClr val="black"/>
              </a:solidFill>
              <a:latin typeface="標楷體" panose="03000509000000000000" pitchFamily="65" charset="-120"/>
              <a:ea typeface="標楷體" panose="03000509000000000000" pitchFamily="65" charset="-120"/>
            </a:endParaRPr>
          </a:p>
          <a:p>
            <a:pPr marL="274320" lvl="0" indent="-274320">
              <a:spcBef>
                <a:spcPct val="40000"/>
              </a:spcBef>
              <a:buClrTx/>
              <a:buSzTx/>
              <a:buNone/>
              <a:defRPr/>
            </a:pPr>
            <a:r>
              <a:rPr lang="zh-TW" altLang="en-US" sz="2000" dirty="0">
                <a:solidFill>
                  <a:srgbClr val="000000"/>
                </a:solidFill>
                <a:latin typeface="標楷體" panose="03000509000000000000" pitchFamily="65" charset="-120"/>
                <a:ea typeface="標楷體" panose="03000509000000000000" pitchFamily="65" charset="-120"/>
              </a:rPr>
              <a:t>  西藥販賣業者，不得兼售中藥；中藥販賣業者，不得兼售西藥。但</a:t>
            </a:r>
            <a:r>
              <a:rPr lang="zh-TW" altLang="en-US" sz="2000" u="sng" dirty="0">
                <a:solidFill>
                  <a:srgbClr val="FF3300"/>
                </a:solidFill>
                <a:latin typeface="標楷體" panose="03000509000000000000" pitchFamily="65" charset="-120"/>
                <a:ea typeface="標楷體" panose="03000509000000000000" pitchFamily="65" charset="-120"/>
              </a:rPr>
              <a:t>成藥不在此限。</a:t>
            </a:r>
            <a:r>
              <a:rPr lang="zh-TW" altLang="en-US" sz="2000" u="sng" dirty="0">
                <a:solidFill>
                  <a:srgbClr val="D60093"/>
                </a:solidFill>
                <a:latin typeface="標楷體" panose="03000509000000000000" pitchFamily="65" charset="-120"/>
                <a:ea typeface="標楷體" panose="03000509000000000000" pitchFamily="65" charset="-120"/>
              </a:rPr>
              <a:t> </a:t>
            </a:r>
            <a:endParaRPr lang="en-US" altLang="zh-TW" sz="2000" dirty="0">
              <a:solidFill>
                <a:prstClr val="black"/>
              </a:solidFill>
              <a:latin typeface="標楷體" panose="03000509000000000000" pitchFamily="65" charset="-120"/>
              <a:ea typeface="標楷體" panose="03000509000000000000" pitchFamily="65" charset="-120"/>
            </a:endParaRPr>
          </a:p>
          <a:p>
            <a:pPr marL="274320" lvl="0" indent="-274320">
              <a:spcBef>
                <a:spcPct val="20000"/>
              </a:spcBef>
              <a:buClr>
                <a:srgbClr val="0BD0D9"/>
              </a:buClr>
              <a:buSzPct val="95000"/>
              <a:defRPr/>
            </a:pPr>
            <a:r>
              <a:rPr lang="zh-TW" altLang="en-US" sz="2000" dirty="0">
                <a:solidFill>
                  <a:prstClr val="black"/>
                </a:solidFill>
                <a:latin typeface="標楷體" panose="03000509000000000000" pitchFamily="65" charset="-120"/>
                <a:ea typeface="標楷體" panose="03000509000000000000" pitchFamily="65" charset="-120"/>
              </a:rPr>
              <a:t>藥品販賣業不得兼售之藥品 </a:t>
            </a:r>
            <a:r>
              <a:rPr lang="en-US" altLang="zh-TW" sz="2000" dirty="0">
                <a:solidFill>
                  <a:prstClr val="black"/>
                </a:solidFill>
                <a:latin typeface="標楷體" panose="03000509000000000000" pitchFamily="65" charset="-120"/>
                <a:ea typeface="標楷體" panose="03000509000000000000" pitchFamily="65" charset="-120"/>
              </a:rPr>
              <a:t>(</a:t>
            </a:r>
            <a:r>
              <a:rPr lang="zh-TW" altLang="en-US" sz="2000" dirty="0">
                <a:solidFill>
                  <a:prstClr val="black"/>
                </a:solidFill>
                <a:latin typeface="標楷體" panose="03000509000000000000" pitchFamily="65" charset="-120"/>
                <a:ea typeface="標楷體" panose="03000509000000000000" pitchFamily="65" charset="-120"/>
              </a:rPr>
              <a:t>藥事法第</a:t>
            </a:r>
            <a:r>
              <a:rPr lang="en-US" altLang="zh-TW" sz="2000" dirty="0">
                <a:solidFill>
                  <a:prstClr val="black"/>
                </a:solidFill>
                <a:latin typeface="標楷體" panose="03000509000000000000" pitchFamily="65" charset="-120"/>
                <a:ea typeface="標楷體" panose="03000509000000000000" pitchFamily="65" charset="-120"/>
              </a:rPr>
              <a:t>52</a:t>
            </a:r>
            <a:r>
              <a:rPr lang="zh-TW" altLang="en-US" sz="2000" dirty="0">
                <a:solidFill>
                  <a:prstClr val="black"/>
                </a:solidFill>
                <a:latin typeface="標楷體" panose="03000509000000000000" pitchFamily="65" charset="-120"/>
                <a:ea typeface="標楷體" panose="03000509000000000000" pitchFamily="65" charset="-120"/>
              </a:rPr>
              <a:t>條）</a:t>
            </a:r>
            <a:endParaRPr lang="en-US" altLang="zh-TW" sz="2000" dirty="0">
              <a:solidFill>
                <a:prstClr val="black"/>
              </a:solidFill>
              <a:latin typeface="標楷體" panose="03000509000000000000" pitchFamily="65" charset="-120"/>
              <a:ea typeface="標楷體" panose="03000509000000000000" pitchFamily="65" charset="-120"/>
            </a:endParaRPr>
          </a:p>
          <a:p>
            <a:pPr marL="274320" lvl="0" indent="-274320">
              <a:spcBef>
                <a:spcPct val="0"/>
              </a:spcBef>
              <a:buClrTx/>
              <a:buSzTx/>
              <a:buNone/>
              <a:defRPr/>
            </a:pPr>
            <a:r>
              <a:rPr lang="zh-TW" altLang="en-US" sz="2000" dirty="0">
                <a:solidFill>
                  <a:prstClr val="black"/>
                </a:solidFill>
                <a:latin typeface="標楷體" panose="03000509000000000000" pitchFamily="65" charset="-120"/>
                <a:ea typeface="標楷體" panose="03000509000000000000" pitchFamily="65" charset="-120"/>
              </a:rPr>
              <a:t>  藥品販賣業者</a:t>
            </a:r>
            <a:r>
              <a:rPr lang="zh-TW" altLang="en-US" sz="2000" u="sng" dirty="0">
                <a:solidFill>
                  <a:srgbClr val="FF3300"/>
                </a:solidFill>
                <a:latin typeface="標楷體" panose="03000509000000000000" pitchFamily="65" charset="-120"/>
                <a:ea typeface="標楷體" panose="03000509000000000000" pitchFamily="65" charset="-120"/>
              </a:rPr>
              <a:t>不得兼售農藥、動物用藥品或其他毒性化學物質</a:t>
            </a:r>
            <a:r>
              <a:rPr lang="zh-TW" altLang="en-US" sz="2000" dirty="0">
                <a:solidFill>
                  <a:prstClr val="black"/>
                </a:solidFill>
                <a:latin typeface="標楷體" panose="03000509000000000000" pitchFamily="65" charset="-120"/>
                <a:ea typeface="標楷體" panose="03000509000000000000" pitchFamily="65" charset="-120"/>
              </a:rPr>
              <a:t>。</a:t>
            </a:r>
          </a:p>
          <a:p>
            <a:pPr marL="274320" lvl="0" indent="-274320">
              <a:spcBef>
                <a:spcPct val="20000"/>
              </a:spcBef>
              <a:buClr>
                <a:srgbClr val="0BD0D9"/>
              </a:buClr>
              <a:buSzPct val="95000"/>
              <a:defRPr/>
            </a:pPr>
            <a:r>
              <a:rPr lang="zh-TW" altLang="en-US" sz="2000" dirty="0">
                <a:solidFill>
                  <a:prstClr val="black"/>
                </a:solidFill>
                <a:latin typeface="標楷體" panose="03000509000000000000" pitchFamily="65" charset="-120"/>
                <a:ea typeface="標楷體" panose="03000509000000000000" pitchFamily="65" charset="-120"/>
              </a:rPr>
              <a:t>核准製造輸入藥物樣品贈品之管理 </a:t>
            </a:r>
            <a:r>
              <a:rPr lang="en-US" altLang="zh-TW" sz="2000" dirty="0">
                <a:solidFill>
                  <a:prstClr val="black"/>
                </a:solidFill>
                <a:latin typeface="標楷體" panose="03000509000000000000" pitchFamily="65" charset="-120"/>
                <a:ea typeface="標楷體" panose="03000509000000000000" pitchFamily="65" charset="-120"/>
              </a:rPr>
              <a:t>(</a:t>
            </a:r>
            <a:r>
              <a:rPr lang="zh-TW" altLang="en-US" sz="2000" dirty="0">
                <a:solidFill>
                  <a:prstClr val="black"/>
                </a:solidFill>
                <a:latin typeface="標楷體" panose="03000509000000000000" pitchFamily="65" charset="-120"/>
                <a:ea typeface="標楷體" panose="03000509000000000000" pitchFamily="65" charset="-120"/>
              </a:rPr>
              <a:t>藥事法第</a:t>
            </a:r>
            <a:r>
              <a:rPr lang="en-US" altLang="zh-TW" sz="2000" dirty="0">
                <a:solidFill>
                  <a:prstClr val="black"/>
                </a:solidFill>
                <a:latin typeface="標楷體" panose="03000509000000000000" pitchFamily="65" charset="-120"/>
                <a:ea typeface="標楷體" panose="03000509000000000000" pitchFamily="65" charset="-120"/>
              </a:rPr>
              <a:t>55</a:t>
            </a:r>
            <a:r>
              <a:rPr lang="zh-TW" altLang="en-US" sz="2000" dirty="0">
                <a:solidFill>
                  <a:prstClr val="black"/>
                </a:solidFill>
                <a:latin typeface="標楷體" panose="03000509000000000000" pitchFamily="65" charset="-120"/>
                <a:ea typeface="標楷體" panose="03000509000000000000" pitchFamily="65" charset="-120"/>
              </a:rPr>
              <a:t>條）</a:t>
            </a:r>
            <a:endParaRPr lang="en-US" altLang="zh-TW" sz="2000" dirty="0">
              <a:solidFill>
                <a:prstClr val="black"/>
              </a:solidFill>
              <a:latin typeface="標楷體" panose="03000509000000000000" pitchFamily="65" charset="-120"/>
              <a:ea typeface="標楷體" panose="03000509000000000000" pitchFamily="65" charset="-120"/>
            </a:endParaRPr>
          </a:p>
          <a:p>
            <a:pPr marL="274320" lvl="0" indent="-274320">
              <a:spcBef>
                <a:spcPct val="0"/>
              </a:spcBef>
              <a:buClrTx/>
              <a:buSzTx/>
              <a:buNone/>
              <a:defRPr/>
            </a:pPr>
            <a:r>
              <a:rPr lang="zh-TW" altLang="en-US" sz="2000" dirty="0">
                <a:solidFill>
                  <a:prstClr val="black"/>
                </a:solidFill>
                <a:latin typeface="標楷體" panose="03000509000000000000" pitchFamily="65" charset="-120"/>
                <a:ea typeface="標楷體" panose="03000509000000000000" pitchFamily="65" charset="-120"/>
              </a:rPr>
              <a:t>  經</a:t>
            </a:r>
            <a:r>
              <a:rPr lang="zh-TW" altLang="en-US" sz="2000" u="sng" dirty="0">
                <a:solidFill>
                  <a:srgbClr val="FF3300"/>
                </a:solidFill>
                <a:latin typeface="標楷體" panose="03000509000000000000" pitchFamily="65" charset="-120"/>
                <a:ea typeface="標楷體" panose="03000509000000000000" pitchFamily="65" charset="-120"/>
              </a:rPr>
              <a:t>核准製造或輸入之藥物樣品或贈品，不得出售</a:t>
            </a:r>
            <a:r>
              <a:rPr lang="zh-TW" altLang="en-US" sz="2000" dirty="0">
                <a:solidFill>
                  <a:prstClr val="black"/>
                </a:solidFill>
                <a:latin typeface="標楷體" panose="03000509000000000000" pitchFamily="65" charset="-120"/>
                <a:ea typeface="標楷體" panose="03000509000000000000" pitchFamily="65" charset="-120"/>
              </a:rPr>
              <a:t>。前項樣品贈品管理辦法，由中央衛生主管機關定之。  </a:t>
            </a:r>
            <a:r>
              <a:rPr lang="en-US" altLang="zh-TW" sz="2000" dirty="0">
                <a:solidFill>
                  <a:prstClr val="black"/>
                </a:solidFill>
                <a:latin typeface="標楷體" panose="03000509000000000000" pitchFamily="65" charset="-120"/>
                <a:ea typeface="標楷體" panose="03000509000000000000" pitchFamily="65" charset="-120"/>
              </a:rPr>
              <a:t>  </a:t>
            </a:r>
          </a:p>
          <a:p>
            <a:pPr marL="274320" lvl="0" indent="-274320">
              <a:lnSpc>
                <a:spcPct val="80000"/>
              </a:lnSpc>
              <a:spcBef>
                <a:spcPct val="0"/>
              </a:spcBef>
              <a:buClr>
                <a:srgbClr val="04617B"/>
              </a:buClr>
              <a:buSzTx/>
              <a:buNone/>
              <a:defRPr/>
            </a:pPr>
            <a:r>
              <a:rPr lang="en-US" altLang="zh-TW" sz="2000" dirty="0">
                <a:solidFill>
                  <a:prstClr val="black"/>
                </a:solidFill>
                <a:latin typeface="標楷體" panose="03000509000000000000" pitchFamily="65" charset="-120"/>
                <a:ea typeface="標楷體" panose="03000509000000000000" pitchFamily="65" charset="-120"/>
              </a:rPr>
              <a:t>【</a:t>
            </a:r>
            <a:r>
              <a:rPr lang="zh-TW" altLang="en-US" sz="2000" dirty="0">
                <a:solidFill>
                  <a:prstClr val="black"/>
                </a:solidFill>
                <a:latin typeface="標楷體" panose="03000509000000000000" pitchFamily="65" charset="-120"/>
                <a:ea typeface="標楷體" panose="03000509000000000000" pitchFamily="65" charset="-120"/>
              </a:rPr>
              <a:t>罰則</a:t>
            </a:r>
            <a:r>
              <a:rPr lang="en-US" altLang="zh-TW" sz="2000" dirty="0">
                <a:solidFill>
                  <a:prstClr val="black"/>
                </a:solidFill>
                <a:latin typeface="標楷體" panose="03000509000000000000" pitchFamily="65" charset="-120"/>
                <a:ea typeface="標楷體" panose="03000509000000000000" pitchFamily="65" charset="-120"/>
              </a:rPr>
              <a:t>】</a:t>
            </a:r>
            <a:r>
              <a:rPr lang="zh-TW" altLang="en-US" sz="2000" dirty="0">
                <a:solidFill>
                  <a:srgbClr val="000000"/>
                </a:solidFill>
                <a:latin typeface="標楷體" panose="03000509000000000000" pitchFamily="65" charset="-120"/>
                <a:ea typeface="標楷體" panose="03000509000000000000" pitchFamily="65" charset="-120"/>
              </a:rPr>
              <a:t>處新臺幣</a:t>
            </a:r>
            <a:r>
              <a:rPr lang="en-US" altLang="zh-TW" sz="2000" dirty="0">
                <a:solidFill>
                  <a:srgbClr val="000000"/>
                </a:solidFill>
                <a:latin typeface="標楷體" panose="03000509000000000000" pitchFamily="65" charset="-120"/>
                <a:ea typeface="標楷體" panose="03000509000000000000" pitchFamily="65" charset="-120"/>
              </a:rPr>
              <a:t>3</a:t>
            </a:r>
            <a:r>
              <a:rPr lang="zh-TW" altLang="en-US" sz="2000" dirty="0">
                <a:solidFill>
                  <a:srgbClr val="000000"/>
                </a:solidFill>
                <a:latin typeface="標楷體" panose="03000509000000000000" pitchFamily="65" charset="-120"/>
                <a:ea typeface="標楷體" panose="03000509000000000000" pitchFamily="65" charset="-120"/>
              </a:rPr>
              <a:t>萬元以上</a:t>
            </a:r>
            <a:r>
              <a:rPr lang="en-US" altLang="zh-TW" sz="2000" dirty="0">
                <a:solidFill>
                  <a:srgbClr val="000000"/>
                </a:solidFill>
                <a:latin typeface="標楷體" panose="03000509000000000000" pitchFamily="65" charset="-120"/>
                <a:ea typeface="標楷體" panose="03000509000000000000" pitchFamily="65" charset="-120"/>
              </a:rPr>
              <a:t>200</a:t>
            </a:r>
            <a:r>
              <a:rPr lang="zh-TW" altLang="en-US" sz="2000" dirty="0">
                <a:solidFill>
                  <a:srgbClr val="000000"/>
                </a:solidFill>
                <a:latin typeface="標楷體" panose="03000509000000000000" pitchFamily="65" charset="-120"/>
                <a:ea typeface="標楷體" panose="03000509000000000000" pitchFamily="65" charset="-120"/>
              </a:rPr>
              <a:t>萬元以下罰鍰</a:t>
            </a:r>
            <a:endParaRPr lang="zh-TW" altLang="en-US" sz="2000" dirty="0">
              <a:latin typeface="標楷體" panose="03000509000000000000" pitchFamily="65" charset="-120"/>
              <a:ea typeface="標楷體" panose="03000509000000000000" pitchFamily="65" charset="-120"/>
            </a:endParaRPr>
          </a:p>
        </p:txBody>
      </p:sp>
      <p:sp>
        <p:nvSpPr>
          <p:cNvPr id="6" name="投影片編號版面配置區 5"/>
          <p:cNvSpPr>
            <a:spLocks noGrp="1"/>
          </p:cNvSpPr>
          <p:nvPr>
            <p:ph type="sldNum" sz="quarter" idx="12"/>
          </p:nvPr>
        </p:nvSpPr>
        <p:spPr/>
        <p:txBody>
          <a:bodyPr/>
          <a:lstStyle/>
          <a:p>
            <a:fld id="{2C400DA9-3692-411A-A70D-CB3CE30BC0DB}" type="slidenum">
              <a:rPr lang="zh-TW" altLang="en-US" smtClean="0"/>
              <a:t>31</a:t>
            </a:fld>
            <a:endParaRPr lang="zh-TW" altLang="en-US"/>
          </a:p>
        </p:txBody>
      </p:sp>
      <p:pic>
        <p:nvPicPr>
          <p:cNvPr id="4" name="圖片 3">
            <a:extLst>
              <a:ext uri="{FF2B5EF4-FFF2-40B4-BE49-F238E27FC236}">
                <a16:creationId xmlns:a16="http://schemas.microsoft.com/office/drawing/2014/main" id="{763F65D0-B35E-6B7E-C1C2-F970742B90CC}"/>
              </a:ext>
            </a:extLst>
          </p:cNvPr>
          <p:cNvPicPr>
            <a:picLocks noChangeAspect="1"/>
          </p:cNvPicPr>
          <p:nvPr/>
        </p:nvPicPr>
        <p:blipFill>
          <a:blip r:embed="rId2"/>
          <a:stretch>
            <a:fillRect/>
          </a:stretch>
        </p:blipFill>
        <p:spPr>
          <a:xfrm>
            <a:off x="561982" y="448952"/>
            <a:ext cx="963251" cy="932769"/>
          </a:xfrm>
          <a:prstGeom prst="rect">
            <a:avLst/>
          </a:prstGeom>
        </p:spPr>
      </p:pic>
    </p:spTree>
    <p:extLst>
      <p:ext uri="{BB962C8B-B14F-4D97-AF65-F5344CB8AC3E}">
        <p14:creationId xmlns:p14="http://schemas.microsoft.com/office/powerpoint/2010/main" val="3407019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C3F5B2-9317-1A79-2B2F-BF7E08DB65F9}"/>
              </a:ext>
            </a:extLst>
          </p:cNvPr>
          <p:cNvSpPr>
            <a:spLocks noGrp="1"/>
          </p:cNvSpPr>
          <p:nvPr>
            <p:ph type="title"/>
          </p:nvPr>
        </p:nvSpPr>
        <p:spPr/>
        <p:txBody>
          <a:bodyPr/>
          <a:lstStyle/>
          <a:p>
            <a:r>
              <a:rPr lang="zh-TW" altLang="en-US" dirty="0">
                <a:solidFill>
                  <a:schemeClr val="accent4">
                    <a:lumMod val="75000"/>
                  </a:schemeClr>
                </a:solidFill>
                <a:latin typeface="標楷體" panose="03000509000000000000" pitchFamily="65" charset="-120"/>
                <a:ea typeface="標楷體" panose="03000509000000000000" pitchFamily="65" charset="-120"/>
              </a:rPr>
              <a:t>藥品分三類</a:t>
            </a:r>
          </a:p>
        </p:txBody>
      </p:sp>
      <p:sp>
        <p:nvSpPr>
          <p:cNvPr id="3" name="內容版面配置區 2">
            <a:extLst>
              <a:ext uri="{FF2B5EF4-FFF2-40B4-BE49-F238E27FC236}">
                <a16:creationId xmlns:a16="http://schemas.microsoft.com/office/drawing/2014/main" id="{8F2032F4-8E38-1E18-2BAD-059468603C2D}"/>
              </a:ext>
            </a:extLst>
          </p:cNvPr>
          <p:cNvSpPr>
            <a:spLocks noGrp="1"/>
          </p:cNvSpPr>
          <p:nvPr>
            <p:ph idx="1"/>
          </p:nvPr>
        </p:nvSpPr>
        <p:spPr/>
        <p:txBody>
          <a:bodyPr/>
          <a:lstStyle/>
          <a:p>
            <a:pPr>
              <a:lnSpc>
                <a:spcPct val="150000"/>
              </a:lnSpc>
            </a:pPr>
            <a:r>
              <a:rPr lang="zh-TW" altLang="en-US" dirty="0">
                <a:latin typeface="標楷體" panose="03000509000000000000" pitchFamily="65" charset="-120"/>
                <a:ea typeface="標楷體" panose="03000509000000000000" pitchFamily="65" charset="-120"/>
              </a:rPr>
              <a:t>依據藥事法第</a:t>
            </a:r>
            <a:r>
              <a:rPr lang="en-US" altLang="zh-TW" dirty="0">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條第</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項規定分為</a:t>
            </a:r>
            <a:endParaRPr lang="en-US" altLang="zh-TW" dirty="0">
              <a:latin typeface="標楷體" panose="03000509000000000000" pitchFamily="65" charset="-120"/>
              <a:ea typeface="標楷體" panose="03000509000000000000" pitchFamily="65" charset="-120"/>
            </a:endParaRPr>
          </a:p>
          <a:p>
            <a:pPr lvl="1">
              <a:lnSpc>
                <a:spcPct val="150000"/>
              </a:lnSpc>
            </a:pPr>
            <a:r>
              <a:rPr lang="zh-TW" altLang="en-US" sz="2400" dirty="0">
                <a:latin typeface="標楷體" panose="03000509000000000000" pitchFamily="65" charset="-120"/>
                <a:ea typeface="標楷體" panose="03000509000000000000" pitchFamily="65" charset="-120"/>
              </a:rPr>
              <a:t>醫師處方藥品</a:t>
            </a:r>
            <a:endParaRPr lang="en-US" altLang="zh-TW" sz="2400" dirty="0">
              <a:latin typeface="標楷體" panose="03000509000000000000" pitchFamily="65" charset="-120"/>
              <a:ea typeface="標楷體" panose="03000509000000000000" pitchFamily="65" charset="-120"/>
            </a:endParaRPr>
          </a:p>
          <a:p>
            <a:pPr lvl="1">
              <a:lnSpc>
                <a:spcPct val="150000"/>
              </a:lnSpc>
            </a:pPr>
            <a:r>
              <a:rPr lang="zh-TW" altLang="en-US" sz="2400" dirty="0">
                <a:latin typeface="標楷體" panose="03000509000000000000" pitchFamily="65" charset="-120"/>
                <a:ea typeface="標楷體" panose="03000509000000000000" pitchFamily="65" charset="-120"/>
              </a:rPr>
              <a:t>醫師藥師藥劑生指示藥品</a:t>
            </a:r>
            <a:endParaRPr lang="en-US" altLang="zh-TW" sz="2400" dirty="0">
              <a:latin typeface="標楷體" panose="03000509000000000000" pitchFamily="65" charset="-120"/>
              <a:ea typeface="標楷體" panose="03000509000000000000" pitchFamily="65" charset="-120"/>
            </a:endParaRPr>
          </a:p>
          <a:p>
            <a:pPr lvl="1">
              <a:lnSpc>
                <a:spcPct val="150000"/>
              </a:lnSpc>
            </a:pPr>
            <a:r>
              <a:rPr lang="zh-TW" altLang="en-US" sz="2400" dirty="0">
                <a:latin typeface="標楷體" panose="03000509000000000000" pitchFamily="65" charset="-120"/>
                <a:ea typeface="標楷體" panose="03000509000000000000" pitchFamily="65" charset="-120"/>
              </a:rPr>
              <a:t>成藥及固有成方製劑</a:t>
            </a:r>
          </a:p>
          <a:p>
            <a:endParaRPr lang="zh-TW" altLang="en-US" dirty="0"/>
          </a:p>
        </p:txBody>
      </p:sp>
      <p:sp>
        <p:nvSpPr>
          <p:cNvPr id="4" name="投影片編號版面配置區 3">
            <a:extLst>
              <a:ext uri="{FF2B5EF4-FFF2-40B4-BE49-F238E27FC236}">
                <a16:creationId xmlns:a16="http://schemas.microsoft.com/office/drawing/2014/main" id="{24267AC0-4683-3E66-2C5A-97C23AFEE538}"/>
              </a:ext>
            </a:extLst>
          </p:cNvPr>
          <p:cNvSpPr>
            <a:spLocks noGrp="1"/>
          </p:cNvSpPr>
          <p:nvPr>
            <p:ph type="sldNum" sz="quarter" idx="12"/>
          </p:nvPr>
        </p:nvSpPr>
        <p:spPr/>
        <p:txBody>
          <a:bodyPr/>
          <a:lstStyle/>
          <a:p>
            <a:fld id="{2C400DA9-3692-411A-A70D-CB3CE30BC0DB}" type="slidenum">
              <a:rPr lang="zh-TW" altLang="en-US" smtClean="0"/>
              <a:t>32</a:t>
            </a:fld>
            <a:endParaRPr lang="zh-TW" altLang="en-US"/>
          </a:p>
        </p:txBody>
      </p:sp>
    </p:spTree>
    <p:extLst>
      <p:ext uri="{BB962C8B-B14F-4D97-AF65-F5344CB8AC3E}">
        <p14:creationId xmlns:p14="http://schemas.microsoft.com/office/powerpoint/2010/main" val="3505729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標題 1"/>
          <p:cNvSpPr>
            <a:spLocks noGrp="1"/>
          </p:cNvSpPr>
          <p:nvPr>
            <p:ph type="title"/>
          </p:nvPr>
        </p:nvSpPr>
        <p:spPr>
          <a:xfrm>
            <a:off x="539552" y="836712"/>
            <a:ext cx="8075239" cy="1370773"/>
          </a:xfrm>
        </p:spPr>
        <p:txBody>
          <a:bodyPr>
            <a:normAutofit/>
          </a:bodyPr>
          <a:lstStyle/>
          <a:p>
            <a:pPr algn="ctr"/>
            <a:r>
              <a:rPr lang="zh-TW" altLang="en-US" dirty="0">
                <a:solidFill>
                  <a:schemeClr val="accent5">
                    <a:lumMod val="75000"/>
                  </a:schemeClr>
                </a:solidFill>
                <a:latin typeface="標楷體" panose="03000509000000000000" pitchFamily="65" charset="-120"/>
                <a:ea typeface="標楷體" panose="03000509000000000000" pitchFamily="65" charset="-120"/>
              </a:rPr>
              <a:t>勿販售處方藥</a:t>
            </a:r>
          </a:p>
        </p:txBody>
      </p:sp>
      <p:sp>
        <p:nvSpPr>
          <p:cNvPr id="90115" name="內容版面配置區 2"/>
          <p:cNvSpPr>
            <a:spLocks noGrp="1"/>
          </p:cNvSpPr>
          <p:nvPr>
            <p:ph idx="1"/>
          </p:nvPr>
        </p:nvSpPr>
        <p:spPr>
          <a:xfrm>
            <a:off x="755576" y="2348880"/>
            <a:ext cx="7859215" cy="3891053"/>
          </a:xfrm>
        </p:spPr>
        <p:txBody>
          <a:bodyPr>
            <a:normAutofit fontScale="92500" lnSpcReduction="20000"/>
          </a:bodyPr>
          <a:lstStyle/>
          <a:p>
            <a:pPr>
              <a:lnSpc>
                <a:spcPct val="120000"/>
              </a:lnSpc>
            </a:pPr>
            <a:r>
              <a:rPr lang="zh-TW" altLang="en-US" sz="2800" dirty="0">
                <a:latin typeface="標楷體" pitchFamily="65" charset="-120"/>
                <a:ea typeface="標楷體" pitchFamily="65" charset="-120"/>
              </a:rPr>
              <a:t>處方藥是用來治療需要醫師診斷，也需要醫師持續觀察治療過程的疾病。</a:t>
            </a:r>
          </a:p>
          <a:p>
            <a:pPr>
              <a:lnSpc>
                <a:spcPct val="120000"/>
              </a:lnSpc>
            </a:pPr>
            <a:r>
              <a:rPr lang="zh-TW" altLang="en-US" sz="2800" dirty="0">
                <a:latin typeface="標楷體" pitchFamily="65" charset="-120"/>
                <a:ea typeface="標楷體" pitchFamily="65" charset="-120"/>
              </a:rPr>
              <a:t>醫師開立處方箋，應由藥局</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或調劑處所</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之藥事人員確認無誤後調配。</a:t>
            </a:r>
          </a:p>
          <a:p>
            <a:pPr>
              <a:lnSpc>
                <a:spcPct val="120000"/>
              </a:lnSpc>
            </a:pPr>
            <a:r>
              <a:rPr lang="zh-TW" altLang="en-US" sz="2800" dirty="0">
                <a:latin typeface="標楷體" pitchFamily="65" charset="-120"/>
                <a:ea typeface="標楷體" pitchFamily="65" charset="-120"/>
              </a:rPr>
              <a:t>藥事法</a:t>
            </a:r>
            <a:r>
              <a:rPr lang="zh-TW" altLang="en-US" sz="2800" dirty="0">
                <a:solidFill>
                  <a:srgbClr val="9900FF"/>
                </a:solidFill>
                <a:latin typeface="標楷體" pitchFamily="65" charset="-120"/>
                <a:ea typeface="標楷體" pitchFamily="65" charset="-120"/>
              </a:rPr>
              <a:t>第</a:t>
            </a:r>
            <a:r>
              <a:rPr lang="en-US" altLang="zh-TW" sz="2800" dirty="0">
                <a:solidFill>
                  <a:srgbClr val="9900FF"/>
                </a:solidFill>
                <a:latin typeface="標楷體" pitchFamily="65" charset="-120"/>
                <a:ea typeface="標楷體" pitchFamily="65" charset="-120"/>
              </a:rPr>
              <a:t>50</a:t>
            </a:r>
            <a:r>
              <a:rPr lang="zh-TW" altLang="en-US" sz="2800" dirty="0">
                <a:solidFill>
                  <a:srgbClr val="9900FF"/>
                </a:solidFill>
                <a:latin typeface="標楷體" pitchFamily="65" charset="-120"/>
                <a:ea typeface="標楷體" pitchFamily="65" charset="-120"/>
              </a:rPr>
              <a:t>條第</a:t>
            </a:r>
            <a:r>
              <a:rPr lang="en-US" altLang="zh-TW" sz="2800" dirty="0">
                <a:solidFill>
                  <a:srgbClr val="9900FF"/>
                </a:solidFill>
                <a:latin typeface="標楷體" pitchFamily="65" charset="-120"/>
                <a:ea typeface="標楷體" pitchFamily="65" charset="-120"/>
              </a:rPr>
              <a:t>1</a:t>
            </a:r>
            <a:r>
              <a:rPr lang="zh-TW" altLang="en-US" sz="2800" dirty="0">
                <a:solidFill>
                  <a:srgbClr val="9900FF"/>
                </a:solidFill>
                <a:latin typeface="標楷體" pitchFamily="65" charset="-120"/>
                <a:ea typeface="標楷體" pitchFamily="65" charset="-120"/>
              </a:rPr>
              <a:t>項</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未經醫師處方調劑供應處方藥違者處</a:t>
            </a:r>
            <a:r>
              <a:rPr lang="en-US" altLang="zh-TW" sz="2800" dirty="0">
                <a:solidFill>
                  <a:srgbClr val="FF0000"/>
                </a:solidFill>
                <a:latin typeface="標楷體" pitchFamily="65" charset="-120"/>
                <a:ea typeface="標楷體" pitchFamily="65" charset="-120"/>
              </a:rPr>
              <a:t>3</a:t>
            </a:r>
            <a:r>
              <a:rPr lang="zh-TW" altLang="en-US" sz="2800" dirty="0">
                <a:solidFill>
                  <a:srgbClr val="FF0000"/>
                </a:solidFill>
                <a:latin typeface="標楷體" pitchFamily="65" charset="-120"/>
                <a:ea typeface="標楷體" pitchFamily="65" charset="-120"/>
              </a:rPr>
              <a:t>萬元以上</a:t>
            </a:r>
            <a:r>
              <a:rPr lang="en-US" altLang="zh-TW" sz="2800" dirty="0">
                <a:solidFill>
                  <a:srgbClr val="FF0000"/>
                </a:solidFill>
                <a:latin typeface="標楷體" pitchFamily="65" charset="-120"/>
                <a:ea typeface="標楷體" pitchFamily="65" charset="-120"/>
              </a:rPr>
              <a:t>200</a:t>
            </a:r>
            <a:r>
              <a:rPr lang="zh-TW" altLang="en-US" sz="2800" dirty="0">
                <a:solidFill>
                  <a:srgbClr val="FF0000"/>
                </a:solidFill>
                <a:latin typeface="標楷體" pitchFamily="65" charset="-120"/>
                <a:ea typeface="標楷體" pitchFamily="65" charset="-120"/>
              </a:rPr>
              <a:t>萬元</a:t>
            </a:r>
            <a:r>
              <a:rPr lang="zh-TW" altLang="en-US" sz="2800" dirty="0">
                <a:latin typeface="標楷體" pitchFamily="65" charset="-120"/>
                <a:ea typeface="標楷體" pitchFamily="65" charset="-120"/>
              </a:rPr>
              <a:t>以下罰鍰。</a:t>
            </a:r>
          </a:p>
          <a:p>
            <a:pPr>
              <a:lnSpc>
                <a:spcPct val="120000"/>
              </a:lnSpc>
            </a:pPr>
            <a:r>
              <a:rPr lang="zh-TW" altLang="en-US" sz="2800" dirty="0">
                <a:latin typeface="標楷體" pitchFamily="65" charset="-120"/>
                <a:ea typeface="標楷體" pitchFamily="65" charset="-120"/>
              </a:rPr>
              <a:t>藥師法</a:t>
            </a:r>
            <a:r>
              <a:rPr lang="zh-TW" altLang="en-US" sz="2800" dirty="0">
                <a:solidFill>
                  <a:srgbClr val="9900FF"/>
                </a:solidFill>
                <a:latin typeface="標楷體" pitchFamily="65" charset="-120"/>
                <a:ea typeface="標楷體" pitchFamily="65" charset="-120"/>
              </a:rPr>
              <a:t>第</a:t>
            </a:r>
            <a:r>
              <a:rPr lang="en-US" altLang="zh-TW" sz="2800" dirty="0">
                <a:solidFill>
                  <a:srgbClr val="9900FF"/>
                </a:solidFill>
                <a:latin typeface="標楷體" pitchFamily="65" charset="-120"/>
                <a:ea typeface="標楷體" pitchFamily="65" charset="-120"/>
              </a:rPr>
              <a:t>24</a:t>
            </a:r>
            <a:r>
              <a:rPr lang="zh-TW" altLang="en-US" sz="2800" dirty="0">
                <a:solidFill>
                  <a:srgbClr val="9900FF"/>
                </a:solidFill>
                <a:latin typeface="標楷體" pitchFamily="65" charset="-120"/>
                <a:ea typeface="標楷體" pitchFamily="65" charset="-120"/>
              </a:rPr>
              <a:t>條</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未取得藥師資格擅自執行藥品販賣者，違者處</a:t>
            </a:r>
            <a:r>
              <a:rPr lang="en-US" altLang="zh-TW" sz="2800" dirty="0">
                <a:solidFill>
                  <a:srgbClr val="FF0000"/>
                </a:solidFill>
                <a:latin typeface="標楷體" pitchFamily="65" charset="-120"/>
                <a:ea typeface="標楷體" pitchFamily="65" charset="-120"/>
              </a:rPr>
              <a:t>6</a:t>
            </a:r>
            <a:r>
              <a:rPr lang="zh-TW" altLang="en-US" sz="2800" dirty="0">
                <a:solidFill>
                  <a:srgbClr val="FF0000"/>
                </a:solidFill>
                <a:latin typeface="標楷體" pitchFamily="65" charset="-120"/>
                <a:ea typeface="標楷體" pitchFamily="65" charset="-120"/>
              </a:rPr>
              <a:t>萬元以上</a:t>
            </a:r>
            <a:r>
              <a:rPr lang="en-US" altLang="zh-TW" sz="2800" dirty="0">
                <a:solidFill>
                  <a:srgbClr val="FF0000"/>
                </a:solidFill>
                <a:latin typeface="標楷體" pitchFamily="65" charset="-120"/>
                <a:ea typeface="標楷體" pitchFamily="65" charset="-120"/>
              </a:rPr>
              <a:t>30</a:t>
            </a:r>
            <a:r>
              <a:rPr lang="zh-TW" altLang="en-US" sz="2800" dirty="0">
                <a:solidFill>
                  <a:srgbClr val="FF0000"/>
                </a:solidFill>
                <a:latin typeface="標楷體" pitchFamily="65" charset="-120"/>
                <a:ea typeface="標楷體" pitchFamily="65" charset="-120"/>
              </a:rPr>
              <a:t>萬元</a:t>
            </a:r>
            <a:r>
              <a:rPr lang="zh-TW" altLang="en-US" sz="2800" dirty="0">
                <a:latin typeface="標楷體" pitchFamily="65" charset="-120"/>
                <a:ea typeface="標楷體" pitchFamily="65" charset="-120"/>
              </a:rPr>
              <a:t>以下罰鍰。</a:t>
            </a:r>
          </a:p>
        </p:txBody>
      </p:sp>
      <p:sp>
        <p:nvSpPr>
          <p:cNvPr id="4" name="投影片編號版面配置區 3"/>
          <p:cNvSpPr>
            <a:spLocks noGrp="1"/>
          </p:cNvSpPr>
          <p:nvPr>
            <p:ph type="sldNum" sz="quarter" idx="12"/>
          </p:nvPr>
        </p:nvSpPr>
        <p:spPr/>
        <p:txBody>
          <a:bodyPr/>
          <a:lstStyle/>
          <a:p>
            <a:fld id="{2C400DA9-3692-411A-A70D-CB3CE30BC0DB}" type="slidenum">
              <a:rPr lang="zh-TW" altLang="en-US" smtClean="0"/>
              <a:t>33</a:t>
            </a:fld>
            <a:endParaRPr lang="zh-TW" altLang="en-US"/>
          </a:p>
        </p:txBody>
      </p:sp>
      <p:pic>
        <p:nvPicPr>
          <p:cNvPr id="2" name="圖片 1">
            <a:extLst>
              <a:ext uri="{FF2B5EF4-FFF2-40B4-BE49-F238E27FC236}">
                <a16:creationId xmlns:a16="http://schemas.microsoft.com/office/drawing/2014/main" id="{7A5C42C9-526C-02EF-858C-B0E85EEA291F}"/>
              </a:ext>
            </a:extLst>
          </p:cNvPr>
          <p:cNvPicPr>
            <a:picLocks noChangeAspect="1"/>
          </p:cNvPicPr>
          <p:nvPr/>
        </p:nvPicPr>
        <p:blipFill>
          <a:blip r:embed="rId2"/>
          <a:stretch>
            <a:fillRect/>
          </a:stretch>
        </p:blipFill>
        <p:spPr>
          <a:xfrm>
            <a:off x="395536" y="258025"/>
            <a:ext cx="963251" cy="932769"/>
          </a:xfrm>
          <a:prstGeom prst="rect">
            <a:avLst/>
          </a:prstGeom>
        </p:spPr>
      </p:pic>
    </p:spTree>
    <p:extLst>
      <p:ext uri="{BB962C8B-B14F-4D97-AF65-F5344CB8AC3E}">
        <p14:creationId xmlns:p14="http://schemas.microsoft.com/office/powerpoint/2010/main" val="1728212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fade">
                                      <p:cBhvr>
                                        <p:cTn id="7" dur="1000"/>
                                        <p:tgtEl>
                                          <p:spTgt spid="90115">
                                            <p:txEl>
                                              <p:pRg st="0" end="0"/>
                                            </p:txEl>
                                          </p:spTgt>
                                        </p:tgtEl>
                                      </p:cBhvr>
                                    </p:animEffect>
                                    <p:anim calcmode="lin" valueType="num">
                                      <p:cBhvr>
                                        <p:cTn id="8" dur="10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01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0115">
                                            <p:txEl>
                                              <p:pRg st="1" end="1"/>
                                            </p:txEl>
                                          </p:spTgt>
                                        </p:tgtEl>
                                        <p:attrNameLst>
                                          <p:attrName>style.visibility</p:attrName>
                                        </p:attrNameLst>
                                      </p:cBhvr>
                                      <p:to>
                                        <p:strVal val="visible"/>
                                      </p:to>
                                    </p:set>
                                    <p:animEffect transition="in" filter="fade">
                                      <p:cBhvr>
                                        <p:cTn id="14" dur="1000"/>
                                        <p:tgtEl>
                                          <p:spTgt spid="90115">
                                            <p:txEl>
                                              <p:pRg st="1" end="1"/>
                                            </p:txEl>
                                          </p:spTgt>
                                        </p:tgtEl>
                                      </p:cBhvr>
                                    </p:animEffect>
                                    <p:anim calcmode="lin" valueType="num">
                                      <p:cBhvr>
                                        <p:cTn id="15" dur="10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01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0115">
                                            <p:txEl>
                                              <p:pRg st="2" end="2"/>
                                            </p:txEl>
                                          </p:spTgt>
                                        </p:tgtEl>
                                        <p:attrNameLst>
                                          <p:attrName>style.visibility</p:attrName>
                                        </p:attrNameLst>
                                      </p:cBhvr>
                                      <p:to>
                                        <p:strVal val="visible"/>
                                      </p:to>
                                    </p:set>
                                    <p:animEffect transition="in" filter="fade">
                                      <p:cBhvr>
                                        <p:cTn id="21" dur="1000"/>
                                        <p:tgtEl>
                                          <p:spTgt spid="90115">
                                            <p:txEl>
                                              <p:pRg st="2" end="2"/>
                                            </p:txEl>
                                          </p:spTgt>
                                        </p:tgtEl>
                                      </p:cBhvr>
                                    </p:animEffect>
                                    <p:anim calcmode="lin" valueType="num">
                                      <p:cBhvr>
                                        <p:cTn id="22" dur="10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011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0115">
                                            <p:txEl>
                                              <p:pRg st="3" end="3"/>
                                            </p:txEl>
                                          </p:spTgt>
                                        </p:tgtEl>
                                        <p:attrNameLst>
                                          <p:attrName>style.visibility</p:attrName>
                                        </p:attrNameLst>
                                      </p:cBhvr>
                                      <p:to>
                                        <p:strVal val="visible"/>
                                      </p:to>
                                    </p:set>
                                    <p:animEffect transition="in" filter="fade">
                                      <p:cBhvr>
                                        <p:cTn id="26" dur="1000"/>
                                        <p:tgtEl>
                                          <p:spTgt spid="90115">
                                            <p:txEl>
                                              <p:pRg st="3" end="3"/>
                                            </p:txEl>
                                          </p:spTgt>
                                        </p:tgtEl>
                                      </p:cBhvr>
                                    </p:animEffect>
                                    <p:anim calcmode="lin" valueType="num">
                                      <p:cBhvr>
                                        <p:cTn id="27" dur="10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901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2DC54B-FC15-BCBF-B9F7-33CADD2569B0}"/>
              </a:ext>
            </a:extLst>
          </p:cNvPr>
          <p:cNvSpPr>
            <a:spLocks noGrp="1"/>
          </p:cNvSpPr>
          <p:nvPr>
            <p:ph type="title"/>
          </p:nvPr>
        </p:nvSpPr>
        <p:spPr/>
        <p:txBody>
          <a:bodyPr/>
          <a:lstStyle/>
          <a:p>
            <a:r>
              <a:rPr kumimoji="0" lang="zh-TW" altLang="en-US" sz="4000" b="0" i="0" u="none" strike="noStrike" kern="1200" cap="none" spc="0" normalizeH="0" baseline="0" noProof="0" dirty="0">
                <a:ln w="3175" cmpd="sng">
                  <a:noFill/>
                </a:ln>
                <a:solidFill>
                  <a:srgbClr val="0000FF"/>
                </a:solidFill>
                <a:effectLst/>
                <a:uLnTx/>
                <a:uFillTx/>
                <a:latin typeface="標楷體" panose="03000509000000000000" pitchFamily="65" charset="-120"/>
                <a:ea typeface="標楷體" panose="03000509000000000000" pitchFamily="65" charset="-120"/>
                <a:cs typeface="+mj-cs"/>
              </a:rPr>
              <a:t>案例：藥局販售處方藥</a:t>
            </a:r>
            <a:endParaRPr lang="zh-TW" altLang="en-US" dirty="0"/>
          </a:p>
        </p:txBody>
      </p:sp>
      <p:sp>
        <p:nvSpPr>
          <p:cNvPr id="3" name="內容版面配置區 2">
            <a:extLst>
              <a:ext uri="{FF2B5EF4-FFF2-40B4-BE49-F238E27FC236}">
                <a16:creationId xmlns:a16="http://schemas.microsoft.com/office/drawing/2014/main" id="{CEC554AC-52E7-13C3-5A9A-781C71837270}"/>
              </a:ext>
            </a:extLst>
          </p:cNvPr>
          <p:cNvSpPr>
            <a:spLocks noGrp="1"/>
          </p:cNvSpPr>
          <p:nvPr>
            <p:ph idx="1"/>
          </p:nvPr>
        </p:nvSpPr>
        <p:spPr/>
        <p:txBody>
          <a:bodyPr/>
          <a:lstStyle/>
          <a:p>
            <a:r>
              <a:rPr lang="zh-TW" altLang="en-US" dirty="0"/>
              <a:t> </a:t>
            </a:r>
            <a:r>
              <a:rPr lang="zh-TW" altLang="en-US" sz="2800" dirty="0">
                <a:solidFill>
                  <a:srgbClr val="0000FF"/>
                </a:solidFill>
                <a:latin typeface="標楷體" panose="03000509000000000000" pitchFamily="65" charset="-120"/>
                <a:ea typeface="標楷體" panose="03000509000000000000" pitchFamily="65" charset="-120"/>
              </a:rPr>
              <a:t>克流感屬於醫師處方用藥</a:t>
            </a:r>
            <a:r>
              <a:rPr lang="zh-TW" altLang="en-US" sz="2800" dirty="0">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非經醫師處方</a:t>
            </a:r>
            <a:r>
              <a:rPr lang="zh-TW" altLang="en-US" sz="2800" dirty="0">
                <a:latin typeface="標楷體" panose="03000509000000000000" pitchFamily="65" charset="-120"/>
                <a:ea typeface="標楷體" panose="03000509000000000000" pitchFamily="65" charset="-120"/>
              </a:rPr>
              <a:t>，依法不得調劑供應。藥局如未依據醫師處方箋擅自販售處方藥，經查證屬實，將依據違反藥事法規定，</a:t>
            </a:r>
            <a:r>
              <a:rPr lang="zh-TW" altLang="en-US" sz="2800" dirty="0">
                <a:solidFill>
                  <a:srgbClr val="FF0000"/>
                </a:solidFill>
                <a:latin typeface="標楷體" panose="03000509000000000000" pitchFamily="65" charset="-120"/>
                <a:ea typeface="標楷體" panose="03000509000000000000" pitchFamily="65" charset="-120"/>
              </a:rPr>
              <a:t>處新臺幣</a:t>
            </a:r>
            <a:r>
              <a:rPr lang="en-US" altLang="zh-TW" sz="2800" dirty="0">
                <a:solidFill>
                  <a:srgbClr val="FF0000"/>
                </a:solidFill>
                <a:latin typeface="標楷體" panose="03000509000000000000" pitchFamily="65" charset="-120"/>
                <a:ea typeface="標楷體" panose="03000509000000000000" pitchFamily="65" charset="-120"/>
              </a:rPr>
              <a:t>3</a:t>
            </a:r>
            <a:r>
              <a:rPr lang="zh-TW" altLang="en-US" sz="2800" dirty="0">
                <a:solidFill>
                  <a:srgbClr val="FF0000"/>
                </a:solidFill>
                <a:latin typeface="標楷體" panose="03000509000000000000" pitchFamily="65" charset="-120"/>
                <a:ea typeface="標楷體" panose="03000509000000000000" pitchFamily="65" charset="-120"/>
              </a:rPr>
              <a:t>萬元以上</a:t>
            </a:r>
            <a:r>
              <a:rPr lang="en-US" altLang="zh-TW" sz="2800" dirty="0">
                <a:solidFill>
                  <a:srgbClr val="FF0000"/>
                </a:solidFill>
                <a:latin typeface="標楷體" panose="03000509000000000000" pitchFamily="65" charset="-120"/>
                <a:ea typeface="標楷體" panose="03000509000000000000" pitchFamily="65" charset="-120"/>
              </a:rPr>
              <a:t>200</a:t>
            </a:r>
            <a:r>
              <a:rPr lang="zh-TW" altLang="en-US" sz="2800">
                <a:solidFill>
                  <a:srgbClr val="FF0000"/>
                </a:solidFill>
                <a:latin typeface="標楷體" panose="03000509000000000000" pitchFamily="65" charset="-120"/>
                <a:ea typeface="標楷體" panose="03000509000000000000" pitchFamily="65" charset="-120"/>
              </a:rPr>
              <a:t>萬</a:t>
            </a:r>
            <a:r>
              <a:rPr lang="zh-TW" altLang="en-US" sz="2800" dirty="0">
                <a:solidFill>
                  <a:srgbClr val="FF0000"/>
                </a:solidFill>
                <a:latin typeface="標楷體" panose="03000509000000000000" pitchFamily="65" charset="-120"/>
                <a:ea typeface="標楷體" panose="03000509000000000000" pitchFamily="65" charset="-120"/>
              </a:rPr>
              <a:t>元以下罰鍰</a:t>
            </a:r>
            <a:r>
              <a:rPr lang="zh-TW" altLang="en-US" sz="2800" dirty="0">
                <a:latin typeface="標楷體" panose="03000509000000000000" pitchFamily="65" charset="-120"/>
                <a:ea typeface="標楷體" panose="03000509000000000000" pitchFamily="65" charset="-120"/>
              </a:rPr>
              <a:t>。</a:t>
            </a:r>
          </a:p>
        </p:txBody>
      </p:sp>
      <p:sp>
        <p:nvSpPr>
          <p:cNvPr id="4" name="投影片編號版面配置區 3">
            <a:extLst>
              <a:ext uri="{FF2B5EF4-FFF2-40B4-BE49-F238E27FC236}">
                <a16:creationId xmlns:a16="http://schemas.microsoft.com/office/drawing/2014/main" id="{34CB1022-D45F-B74F-626C-6BB246350AF0}"/>
              </a:ext>
            </a:extLst>
          </p:cNvPr>
          <p:cNvSpPr>
            <a:spLocks noGrp="1"/>
          </p:cNvSpPr>
          <p:nvPr>
            <p:ph type="sldNum" sz="quarter" idx="12"/>
          </p:nvPr>
        </p:nvSpPr>
        <p:spPr/>
        <p:txBody>
          <a:bodyPr/>
          <a:lstStyle/>
          <a:p>
            <a:fld id="{2C400DA9-3692-411A-A70D-CB3CE30BC0DB}" type="slidenum">
              <a:rPr lang="zh-TW" altLang="en-US" smtClean="0"/>
              <a:t>34</a:t>
            </a:fld>
            <a:endParaRPr lang="zh-TW" altLang="en-US"/>
          </a:p>
        </p:txBody>
      </p:sp>
    </p:spTree>
    <p:extLst>
      <p:ext uri="{BB962C8B-B14F-4D97-AF65-F5344CB8AC3E}">
        <p14:creationId xmlns:p14="http://schemas.microsoft.com/office/powerpoint/2010/main" val="2069405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1" y="704850"/>
            <a:ext cx="7920880" cy="779463"/>
          </a:xfrm>
        </p:spPr>
        <p:txBody>
          <a:bodyPr>
            <a:normAutofit/>
          </a:bodyPr>
          <a:lstStyle/>
          <a:p>
            <a:pPr algn="ctr">
              <a:defRPr/>
            </a:pPr>
            <a:r>
              <a:rPr lang="zh-TW" altLang="en-US" dirty="0">
                <a:solidFill>
                  <a:srgbClr val="0000FF"/>
                </a:solidFill>
                <a:ea typeface="標楷體" panose="03000509000000000000" pitchFamily="65" charset="-120"/>
              </a:rPr>
              <a:t>案例</a:t>
            </a:r>
            <a:r>
              <a:rPr lang="en-US" altLang="zh-TW" dirty="0">
                <a:solidFill>
                  <a:srgbClr val="0000FF"/>
                </a:solidFill>
                <a:ea typeface="標楷體" panose="03000509000000000000" pitchFamily="65" charset="-120"/>
              </a:rPr>
              <a:t>:</a:t>
            </a:r>
            <a:r>
              <a:rPr lang="zh-TW" altLang="en-US" dirty="0">
                <a:solidFill>
                  <a:srgbClr val="0000FF"/>
                </a:solidFill>
                <a:ea typeface="標楷體" panose="03000509000000000000" pitchFamily="65" charset="-120"/>
              </a:rPr>
              <a:t> 藥局販售處方藥</a:t>
            </a:r>
          </a:p>
        </p:txBody>
      </p:sp>
      <p:sp>
        <p:nvSpPr>
          <p:cNvPr id="90115" name="內容版面配置區 2"/>
          <p:cNvSpPr>
            <a:spLocks noGrp="1"/>
          </p:cNvSpPr>
          <p:nvPr>
            <p:ph idx="1"/>
          </p:nvPr>
        </p:nvSpPr>
        <p:spPr>
          <a:xfrm>
            <a:off x="765920" y="1807014"/>
            <a:ext cx="7766521" cy="4389437"/>
          </a:xfrm>
        </p:spPr>
        <p:txBody>
          <a:bodyPr>
            <a:normAutofit/>
          </a:bodyPr>
          <a:lstStyle/>
          <a:p>
            <a:pPr marL="177800" indent="-177800">
              <a:spcBef>
                <a:spcPct val="30000"/>
              </a:spcBef>
              <a:buFont typeface="Wingdings 2" pitchFamily="18" charset="2"/>
              <a:buNone/>
              <a:defRPr/>
            </a:pP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案由</a:t>
            </a:r>
            <a:r>
              <a:rPr lang="en-US" altLang="zh-TW" sz="2800" dirty="0">
                <a:latin typeface="標楷體" pitchFamily="65" charset="-120"/>
                <a:ea typeface="標楷體" pitchFamily="65" charset="-120"/>
              </a:rPr>
              <a:t>】</a:t>
            </a:r>
          </a:p>
          <a:p>
            <a:pPr marL="0" indent="0">
              <a:spcBef>
                <a:spcPct val="30000"/>
              </a:spcBef>
              <a:buFont typeface="Wingdings 2" pitchFamily="18" charset="2"/>
              <a:buNone/>
              <a:defRPr/>
            </a:pPr>
            <a:r>
              <a:rPr lang="zh-TW" altLang="en-US" sz="2800" dirty="0">
                <a:latin typeface="標楷體" pitchFamily="65" charset="-120"/>
                <a:ea typeface="標楷體" pitchFamily="65" charset="-120"/>
              </a:rPr>
              <a:t>藥局林藥師涉</a:t>
            </a:r>
            <a:r>
              <a:rPr lang="zh-TW" altLang="en-US" sz="2800" dirty="0">
                <a:solidFill>
                  <a:srgbClr val="FF0000"/>
                </a:solidFill>
                <a:latin typeface="標楷體" pitchFamily="65" charset="-120"/>
                <a:ea typeface="標楷體" pitchFamily="65" charset="-120"/>
              </a:rPr>
              <a:t>販售無醫師處方箋之處方藥品</a:t>
            </a:r>
            <a:r>
              <a:rPr lang="zh-TW" altLang="en-US" sz="2800" dirty="0">
                <a:latin typeface="標楷體" pitchFamily="65" charset="-120"/>
                <a:ea typeface="標楷體" pitchFamily="65" charset="-120"/>
              </a:rPr>
              <a:t>予陳姓消費者，經消費者購買服用後造成過敏、頭暈及流鼻血等症狀而向衛生局送驗並檢舉。</a:t>
            </a:r>
            <a:endParaRPr lang="en-US" altLang="zh-TW" sz="2800" dirty="0">
              <a:latin typeface="標楷體" pitchFamily="65" charset="-120"/>
              <a:ea typeface="標楷體" pitchFamily="65" charset="-120"/>
            </a:endParaRPr>
          </a:p>
          <a:p>
            <a:pPr marL="177800" indent="-177800">
              <a:spcBef>
                <a:spcPct val="30000"/>
              </a:spcBef>
              <a:buFont typeface="Wingdings 2" pitchFamily="18" charset="2"/>
              <a:buNone/>
              <a:defRPr/>
            </a:pP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辦理情形</a:t>
            </a:r>
            <a:r>
              <a:rPr lang="en-US" altLang="zh-TW" sz="2800" dirty="0">
                <a:latin typeface="標楷體" pitchFamily="65" charset="-120"/>
                <a:ea typeface="標楷體" pitchFamily="65" charset="-120"/>
              </a:rPr>
              <a:t>】</a:t>
            </a:r>
          </a:p>
          <a:p>
            <a:pPr marL="0" indent="0">
              <a:spcBef>
                <a:spcPct val="30000"/>
              </a:spcBef>
              <a:buFont typeface="Wingdings 2" pitchFamily="18" charset="2"/>
              <a:buNone/>
              <a:defRPr/>
            </a:pPr>
            <a:r>
              <a:rPr lang="zh-TW" altLang="en-US" sz="2800" dirty="0">
                <a:latin typeface="標楷體" pitchFamily="65" charset="-120"/>
                <a:ea typeface="標楷體" pitchFamily="65" charset="-120"/>
              </a:rPr>
              <a:t>衛生局約談林藥師，並經林藥師坦承不諱，依違反藥事法第</a:t>
            </a:r>
            <a:r>
              <a:rPr lang="en-US" altLang="zh-TW" sz="2800" dirty="0">
                <a:latin typeface="標楷體" pitchFamily="65" charset="-120"/>
                <a:ea typeface="標楷體" pitchFamily="65" charset="-120"/>
              </a:rPr>
              <a:t>50</a:t>
            </a:r>
            <a:r>
              <a:rPr lang="zh-TW" altLang="en-US" sz="2800" dirty="0">
                <a:latin typeface="標楷體" pitchFamily="65" charset="-120"/>
                <a:ea typeface="標楷體" pitchFamily="65" charset="-120"/>
              </a:rPr>
              <a:t>條第</a:t>
            </a:r>
            <a:r>
              <a:rPr lang="en-US" altLang="zh-TW" sz="2800" dirty="0">
                <a:latin typeface="標楷體" pitchFamily="65" charset="-120"/>
                <a:ea typeface="標楷體" pitchFamily="65" charset="-120"/>
              </a:rPr>
              <a:t>1</a:t>
            </a:r>
            <a:r>
              <a:rPr lang="zh-TW" altLang="en-US" sz="2800" dirty="0">
                <a:latin typeface="標楷體" pitchFamily="65" charset="-120"/>
                <a:ea typeface="標楷體" pitchFamily="65" charset="-120"/>
              </a:rPr>
              <a:t>項規定，裁處罰鍰新台幣</a:t>
            </a:r>
            <a:r>
              <a:rPr lang="en-US" altLang="zh-TW" sz="2800" dirty="0">
                <a:latin typeface="標楷體" pitchFamily="65" charset="-120"/>
                <a:ea typeface="標楷體" pitchFamily="65" charset="-120"/>
              </a:rPr>
              <a:t>3</a:t>
            </a:r>
            <a:r>
              <a:rPr lang="zh-TW" altLang="en-US" sz="2800" dirty="0">
                <a:latin typeface="標楷體" pitchFamily="65" charset="-120"/>
                <a:ea typeface="標楷體" pitchFamily="65" charset="-120"/>
              </a:rPr>
              <a:t>萬元整。</a:t>
            </a:r>
          </a:p>
          <a:p>
            <a:pPr marL="0" indent="0">
              <a:buFont typeface="Wingdings 2" pitchFamily="18" charset="2"/>
              <a:buNone/>
              <a:defRPr/>
            </a:pPr>
            <a:endParaRPr lang="zh-TW" altLang="en-US" sz="2800"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fld id="{2C400DA9-3692-411A-A70D-CB3CE30BC0DB}" type="slidenum">
              <a:rPr lang="zh-TW" altLang="en-US" smtClean="0"/>
              <a:t>35</a:t>
            </a:fld>
            <a:endParaRPr lang="zh-TW" altLang="en-US"/>
          </a:p>
        </p:txBody>
      </p:sp>
      <p:pic>
        <p:nvPicPr>
          <p:cNvPr id="3" name="圖片 2">
            <a:extLst>
              <a:ext uri="{FF2B5EF4-FFF2-40B4-BE49-F238E27FC236}">
                <a16:creationId xmlns:a16="http://schemas.microsoft.com/office/drawing/2014/main" id="{26722B5F-FE01-1835-EBD6-DE1FE3233C85}"/>
              </a:ext>
            </a:extLst>
          </p:cNvPr>
          <p:cNvPicPr>
            <a:picLocks noChangeAspect="1"/>
          </p:cNvPicPr>
          <p:nvPr/>
        </p:nvPicPr>
        <p:blipFill>
          <a:blip r:embed="rId2"/>
          <a:stretch>
            <a:fillRect/>
          </a:stretch>
        </p:blipFill>
        <p:spPr>
          <a:xfrm>
            <a:off x="0" y="77115"/>
            <a:ext cx="963251" cy="932769"/>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筆跡 5">
                <a:extLst>
                  <a:ext uri="{FF2B5EF4-FFF2-40B4-BE49-F238E27FC236}">
                    <a16:creationId xmlns:a16="http://schemas.microsoft.com/office/drawing/2014/main" id="{58A283A7-5272-3CBC-3E4B-34BAC44CA4B3}"/>
                  </a:ext>
                </a:extLst>
              </p14:cNvPr>
              <p14:cNvContentPartPr/>
              <p14:nvPr/>
            </p14:nvContentPartPr>
            <p14:xfrm>
              <a:off x="12160668" y="2291135"/>
              <a:ext cx="360" cy="360"/>
            </p14:xfrm>
          </p:contentPart>
        </mc:Choice>
        <mc:Fallback xmlns="">
          <p:pic>
            <p:nvPicPr>
              <p:cNvPr id="6" name="筆跡 5">
                <a:extLst>
                  <a:ext uri="{FF2B5EF4-FFF2-40B4-BE49-F238E27FC236}">
                    <a16:creationId xmlns:a16="http://schemas.microsoft.com/office/drawing/2014/main" id="{58A283A7-5272-3CBC-3E4B-34BAC44CA4B3}"/>
                  </a:ext>
                </a:extLst>
              </p:cNvPr>
              <p:cNvPicPr/>
              <p:nvPr/>
            </p:nvPicPr>
            <p:blipFill>
              <a:blip r:embed="rId4"/>
              <a:stretch>
                <a:fillRect/>
              </a:stretch>
            </p:blipFill>
            <p:spPr>
              <a:xfrm>
                <a:off x="12106668" y="2183135"/>
                <a:ext cx="108000" cy="216000"/>
              </a:xfrm>
              <a:prstGeom prst="rect">
                <a:avLst/>
              </a:prstGeom>
            </p:spPr>
          </p:pic>
        </mc:Fallback>
      </mc:AlternateContent>
    </p:spTree>
    <p:extLst>
      <p:ext uri="{BB962C8B-B14F-4D97-AF65-F5344CB8AC3E}">
        <p14:creationId xmlns:p14="http://schemas.microsoft.com/office/powerpoint/2010/main" val="4253431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wipe(down)">
                                      <p:cBhvr>
                                        <p:cTn id="7" dur="500"/>
                                        <p:tgtEl>
                                          <p:spTgt spid="9011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0115">
                                            <p:txEl>
                                              <p:pRg st="1" end="1"/>
                                            </p:txEl>
                                          </p:spTgt>
                                        </p:tgtEl>
                                        <p:attrNameLst>
                                          <p:attrName>style.visibility</p:attrName>
                                        </p:attrNameLst>
                                      </p:cBhvr>
                                      <p:to>
                                        <p:strVal val="visible"/>
                                      </p:to>
                                    </p:set>
                                    <p:animEffect transition="in" filter="wipe(down)">
                                      <p:cBhvr>
                                        <p:cTn id="10" dur="500"/>
                                        <p:tgtEl>
                                          <p:spTgt spid="9011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0115">
                                            <p:txEl>
                                              <p:pRg st="2" end="2"/>
                                            </p:txEl>
                                          </p:spTgt>
                                        </p:tgtEl>
                                        <p:attrNameLst>
                                          <p:attrName>style.visibility</p:attrName>
                                        </p:attrNameLst>
                                      </p:cBhvr>
                                      <p:to>
                                        <p:strVal val="visible"/>
                                      </p:to>
                                    </p:set>
                                    <p:animEffect transition="in" filter="wipe(down)">
                                      <p:cBhvr>
                                        <p:cTn id="13" dur="500"/>
                                        <p:tgtEl>
                                          <p:spTgt spid="9011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0115">
                                            <p:txEl>
                                              <p:pRg st="3" end="3"/>
                                            </p:txEl>
                                          </p:spTgt>
                                        </p:tgtEl>
                                        <p:attrNameLst>
                                          <p:attrName>style.visibility</p:attrName>
                                        </p:attrNameLst>
                                      </p:cBhvr>
                                      <p:to>
                                        <p:strVal val="visible"/>
                                      </p:to>
                                    </p:set>
                                    <p:animEffect transition="in" filter="wipe(down)">
                                      <p:cBhvr>
                                        <p:cTn id="16" dur="500"/>
                                        <p:tgtEl>
                                          <p:spTgt spid="90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標題 1"/>
          <p:cNvSpPr>
            <a:spLocks noGrp="1"/>
          </p:cNvSpPr>
          <p:nvPr>
            <p:ph type="title"/>
          </p:nvPr>
        </p:nvSpPr>
        <p:spPr>
          <a:xfrm>
            <a:off x="522541" y="895424"/>
            <a:ext cx="8003232" cy="1298765"/>
          </a:xfrm>
        </p:spPr>
        <p:txBody>
          <a:bodyPr>
            <a:normAutofit/>
          </a:bodyPr>
          <a:lstStyle/>
          <a:p>
            <a:pPr algn="ctr"/>
            <a:r>
              <a:rPr lang="zh-TW" altLang="en-US" dirty="0">
                <a:solidFill>
                  <a:schemeClr val="accent5">
                    <a:lumMod val="75000"/>
                  </a:schemeClr>
                </a:solidFill>
                <a:latin typeface="標楷體" pitchFamily="65" charset="-120"/>
                <a:ea typeface="標楷體" pitchFamily="65" charset="-120"/>
              </a:rPr>
              <a:t>未經核准擅自輸入藥品</a:t>
            </a:r>
          </a:p>
        </p:txBody>
      </p:sp>
      <p:sp>
        <p:nvSpPr>
          <p:cNvPr id="3" name="內容版面配置區 2"/>
          <p:cNvSpPr>
            <a:spLocks noGrp="1"/>
          </p:cNvSpPr>
          <p:nvPr>
            <p:ph idx="1"/>
          </p:nvPr>
        </p:nvSpPr>
        <p:spPr>
          <a:xfrm>
            <a:off x="539552" y="2348880"/>
            <a:ext cx="8003232" cy="3611653"/>
          </a:xfrm>
        </p:spPr>
        <p:txBody>
          <a:bodyPr>
            <a:noAutofit/>
          </a:bodyPr>
          <a:lstStyle/>
          <a:p>
            <a:pPr>
              <a:defRPr/>
            </a:pPr>
            <a:r>
              <a:rPr lang="zh-TW" altLang="en-US" sz="2000" dirty="0">
                <a:latin typeface="標楷體" panose="03000509000000000000" pitchFamily="65" charset="-120"/>
                <a:ea typeface="標楷體" panose="03000509000000000000" pitchFamily="65" charset="-120"/>
              </a:rPr>
              <a:t>藥事法第</a:t>
            </a:r>
            <a:r>
              <a:rPr lang="en-US" altLang="zh-TW" sz="2000" dirty="0">
                <a:latin typeface="標楷體" panose="03000509000000000000" pitchFamily="65" charset="-120"/>
                <a:ea typeface="標楷體" panose="03000509000000000000" pitchFamily="65" charset="-120"/>
              </a:rPr>
              <a:t>22</a:t>
            </a:r>
            <a:r>
              <a:rPr lang="zh-TW" altLang="en-US" sz="2000" dirty="0">
                <a:latin typeface="標楷體" panose="03000509000000000000" pitchFamily="65" charset="-120"/>
                <a:ea typeface="標楷體" panose="03000509000000000000" pitchFamily="65" charset="-120"/>
              </a:rPr>
              <a:t>條</a:t>
            </a:r>
          </a:p>
          <a:p>
            <a:pPr marL="0" indent="0">
              <a:buFont typeface="Wingdings 2" pitchFamily="18" charset="2"/>
              <a:buNone/>
              <a:defRPr/>
            </a:pPr>
            <a:r>
              <a:rPr lang="zh-TW" altLang="en-US" sz="2000" dirty="0">
                <a:latin typeface="標楷體" panose="03000509000000000000" pitchFamily="65" charset="-120"/>
                <a:ea typeface="標楷體" panose="03000509000000000000" pitchFamily="65" charset="-120"/>
              </a:rPr>
              <a:t>  本法所稱</a:t>
            </a:r>
            <a:r>
              <a:rPr lang="zh-TW" altLang="en-US" sz="2000" dirty="0">
                <a:solidFill>
                  <a:srgbClr val="FF0000"/>
                </a:solidFill>
                <a:latin typeface="標楷體" panose="03000509000000000000" pitchFamily="65" charset="-120"/>
                <a:ea typeface="標楷體" panose="03000509000000000000" pitchFamily="65" charset="-120"/>
              </a:rPr>
              <a:t>禁藥，</a:t>
            </a:r>
            <a:r>
              <a:rPr lang="zh-TW" altLang="en-US" sz="2000" dirty="0">
                <a:latin typeface="標楷體" panose="03000509000000000000" pitchFamily="65" charset="-120"/>
                <a:ea typeface="標楷體" panose="03000509000000000000" pitchFamily="65" charset="-120"/>
              </a:rPr>
              <a:t>係指藥品有左列各款情形之一者</a:t>
            </a:r>
            <a:endParaRPr lang="en-US" altLang="zh-TW" sz="2000" dirty="0">
              <a:latin typeface="標楷體" panose="03000509000000000000" pitchFamily="65" charset="-120"/>
              <a:ea typeface="標楷體" panose="03000509000000000000" pitchFamily="65" charset="-120"/>
            </a:endParaRPr>
          </a:p>
          <a:p>
            <a:pPr marL="0" indent="0">
              <a:buFont typeface="Wingdings 2" pitchFamily="18" charset="2"/>
              <a:buNone/>
              <a:defRPr/>
            </a:pPr>
            <a:r>
              <a:rPr lang="zh-TW" altLang="en-US" sz="2000" dirty="0">
                <a:latin typeface="標楷體" panose="03000509000000000000" pitchFamily="65" charset="-120"/>
                <a:ea typeface="標楷體" panose="03000509000000000000" pitchFamily="65" charset="-120"/>
              </a:rPr>
              <a:t>  一、經中央衛生主管機關明令公告禁止製造、調劑、輸入、輸出</a:t>
            </a:r>
            <a:endParaRPr lang="en-US" altLang="zh-TW" sz="2000" dirty="0">
              <a:latin typeface="標楷體" panose="03000509000000000000" pitchFamily="65" charset="-120"/>
              <a:ea typeface="標楷體" panose="03000509000000000000" pitchFamily="65" charset="-120"/>
            </a:endParaRPr>
          </a:p>
          <a:p>
            <a:pPr marL="0" indent="0">
              <a:buFont typeface="Wingdings 2" pitchFamily="18" charset="2"/>
              <a:buNone/>
              <a:defRPr/>
            </a:pPr>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、販賣或陳列之毒害藥品。</a:t>
            </a:r>
            <a:endParaRPr lang="en-US" altLang="zh-TW" sz="2000" dirty="0">
              <a:latin typeface="標楷體" panose="03000509000000000000" pitchFamily="65" charset="-120"/>
              <a:ea typeface="標楷體" panose="03000509000000000000" pitchFamily="65" charset="-120"/>
            </a:endParaRPr>
          </a:p>
          <a:p>
            <a:pPr marL="0" indent="0">
              <a:buFont typeface="Wingdings 2" pitchFamily="18" charset="2"/>
              <a:buNone/>
              <a:defRPr/>
            </a:pPr>
            <a:r>
              <a:rPr lang="zh-TW" altLang="en-US" sz="2000" dirty="0">
                <a:latin typeface="標楷體" panose="03000509000000000000" pitchFamily="65" charset="-120"/>
                <a:ea typeface="標楷體" panose="03000509000000000000" pitchFamily="65" charset="-120"/>
              </a:rPr>
              <a:t>  二、</a:t>
            </a:r>
            <a:r>
              <a:rPr lang="zh-TW" altLang="en-US" sz="2000" dirty="0">
                <a:solidFill>
                  <a:srgbClr val="FF0000"/>
                </a:solidFill>
                <a:latin typeface="標楷體" panose="03000509000000000000" pitchFamily="65" charset="-120"/>
                <a:ea typeface="標楷體" panose="03000509000000000000" pitchFamily="65" charset="-120"/>
              </a:rPr>
              <a:t>未經核准擅自輸入之藥品</a:t>
            </a:r>
            <a:r>
              <a:rPr lang="zh-TW" altLang="en-US" sz="2000" dirty="0">
                <a:latin typeface="標楷體" panose="03000509000000000000" pitchFamily="65" charset="-120"/>
                <a:ea typeface="標楷體" panose="03000509000000000000" pitchFamily="65" charset="-120"/>
              </a:rPr>
              <a:t>。但</a:t>
            </a:r>
            <a:r>
              <a:rPr lang="zh-TW" altLang="en-US" sz="2000" dirty="0">
                <a:solidFill>
                  <a:srgbClr val="FF0000"/>
                </a:solidFill>
                <a:latin typeface="標楷體" panose="03000509000000000000" pitchFamily="65" charset="-120"/>
                <a:ea typeface="標楷體" panose="03000509000000000000" pitchFamily="65" charset="-120"/>
              </a:rPr>
              <a:t>旅客</a:t>
            </a:r>
            <a:r>
              <a:rPr lang="zh-TW" altLang="en-US" sz="2000" dirty="0">
                <a:latin typeface="標楷體" panose="03000509000000000000" pitchFamily="65" charset="-120"/>
                <a:ea typeface="標楷體" panose="03000509000000000000" pitchFamily="65" charset="-120"/>
              </a:rPr>
              <a:t>或隨交通工具服務人員</a:t>
            </a:r>
            <a:r>
              <a:rPr lang="zh-TW" altLang="en-US" sz="2000" dirty="0">
                <a:solidFill>
                  <a:srgbClr val="FF0000"/>
                </a:solidFill>
                <a:latin typeface="標楷體" panose="03000509000000000000" pitchFamily="65" charset="-120"/>
                <a:ea typeface="標楷體" panose="03000509000000000000" pitchFamily="65" charset="-120"/>
              </a:rPr>
              <a:t>攜</a:t>
            </a:r>
            <a:endParaRPr lang="en-US" altLang="zh-TW" sz="2000" dirty="0">
              <a:solidFill>
                <a:srgbClr val="FF0000"/>
              </a:solidFill>
              <a:latin typeface="標楷體" panose="03000509000000000000" pitchFamily="65" charset="-120"/>
              <a:ea typeface="標楷體" panose="03000509000000000000" pitchFamily="65" charset="-120"/>
            </a:endParaRPr>
          </a:p>
          <a:p>
            <a:pPr marL="0" indent="0">
              <a:buFont typeface="Wingdings 2" pitchFamily="18" charset="2"/>
              <a:buNone/>
              <a:defRPr/>
            </a:pPr>
            <a:r>
              <a:rPr lang="en-US" altLang="zh-TW" sz="2000" dirty="0">
                <a:solidFill>
                  <a:srgbClr val="FF0000"/>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帶自用藥品進口者</a:t>
            </a:r>
            <a:r>
              <a:rPr lang="zh-TW" altLang="en-US" sz="2000" dirty="0">
                <a:latin typeface="標楷體" panose="03000509000000000000" pitchFamily="65" charset="-120"/>
                <a:ea typeface="標楷體" panose="03000509000000000000" pitchFamily="65" charset="-120"/>
              </a:rPr>
              <a:t>，不在此限。</a:t>
            </a:r>
            <a:endParaRPr lang="en-US" altLang="zh-TW" sz="2000" dirty="0">
              <a:latin typeface="標楷體" panose="03000509000000000000" pitchFamily="65" charset="-120"/>
              <a:ea typeface="標楷體" panose="03000509000000000000" pitchFamily="65" charset="-120"/>
            </a:endParaRPr>
          </a:p>
          <a:p>
            <a:pPr marL="0" indent="0">
              <a:buFont typeface="Wingdings 2" pitchFamily="18" charset="2"/>
              <a:buNone/>
              <a:defRPr/>
            </a:pPr>
            <a:r>
              <a:rPr lang="zh-TW" altLang="en-US" sz="2000" dirty="0">
                <a:latin typeface="標楷體" panose="03000509000000000000" pitchFamily="65" charset="-120"/>
                <a:ea typeface="標楷體" panose="03000509000000000000" pitchFamily="65" charset="-120"/>
              </a:rPr>
              <a:t>  前項第二款自用藥品之限量，由中央衛生主管機關會同財政部公</a:t>
            </a:r>
            <a:endParaRPr lang="en-US" altLang="zh-TW" sz="2000" dirty="0">
              <a:latin typeface="標楷體" panose="03000509000000000000" pitchFamily="65" charset="-120"/>
              <a:ea typeface="標楷體" panose="03000509000000000000" pitchFamily="65" charset="-120"/>
            </a:endParaRPr>
          </a:p>
          <a:p>
            <a:pPr marL="0" indent="0">
              <a:buFont typeface="Wingdings 2" pitchFamily="18" charset="2"/>
              <a:buNone/>
              <a:defRPr/>
            </a:pPr>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告之。</a:t>
            </a:r>
            <a:endParaRPr lang="en-US" altLang="zh-TW" sz="2000" dirty="0">
              <a:latin typeface="標楷體" panose="03000509000000000000" pitchFamily="65" charset="-120"/>
              <a:ea typeface="標楷體" panose="03000509000000000000" pitchFamily="65" charset="-120"/>
            </a:endParaRPr>
          </a:p>
          <a:p>
            <a:pPr>
              <a:defRPr/>
            </a:pPr>
            <a:r>
              <a:rPr lang="zh-TW" altLang="en-US" sz="2000" dirty="0">
                <a:solidFill>
                  <a:srgbClr val="0000FF"/>
                </a:solidFill>
                <a:latin typeface="標楷體" panose="03000509000000000000" pitchFamily="65" charset="-120"/>
                <a:ea typeface="標楷體" panose="03000509000000000000" pitchFamily="65" charset="-120"/>
              </a:rPr>
              <a:t>備註：參考衛福部網站「入境旅客攜帶自用藥品規範」</a:t>
            </a:r>
          </a:p>
        </p:txBody>
      </p:sp>
      <p:sp>
        <p:nvSpPr>
          <p:cNvPr id="5" name="投影片編號版面配置區 4"/>
          <p:cNvSpPr>
            <a:spLocks noGrp="1"/>
          </p:cNvSpPr>
          <p:nvPr>
            <p:ph type="sldNum" sz="quarter" idx="12"/>
          </p:nvPr>
        </p:nvSpPr>
        <p:spPr/>
        <p:txBody>
          <a:bodyPr/>
          <a:lstStyle/>
          <a:p>
            <a:fld id="{2C400DA9-3692-411A-A70D-CB3CE30BC0DB}" type="slidenum">
              <a:rPr lang="zh-TW" altLang="en-US" smtClean="0"/>
              <a:t>36</a:t>
            </a:fld>
            <a:endParaRPr lang="zh-TW" altLang="en-US"/>
          </a:p>
        </p:txBody>
      </p:sp>
      <p:pic>
        <p:nvPicPr>
          <p:cNvPr id="2" name="圖片 1">
            <a:extLst>
              <a:ext uri="{FF2B5EF4-FFF2-40B4-BE49-F238E27FC236}">
                <a16:creationId xmlns:a16="http://schemas.microsoft.com/office/drawing/2014/main" id="{787DD641-6363-67FD-158A-120EDC624689}"/>
              </a:ext>
            </a:extLst>
          </p:cNvPr>
          <p:cNvPicPr>
            <a:picLocks noChangeAspect="1"/>
          </p:cNvPicPr>
          <p:nvPr/>
        </p:nvPicPr>
        <p:blipFill>
          <a:blip r:embed="rId2"/>
          <a:stretch>
            <a:fillRect/>
          </a:stretch>
        </p:blipFill>
        <p:spPr>
          <a:xfrm>
            <a:off x="251520" y="151681"/>
            <a:ext cx="963251" cy="932769"/>
          </a:xfrm>
          <a:prstGeom prst="rect">
            <a:avLst/>
          </a:prstGeom>
        </p:spPr>
      </p:pic>
    </p:spTree>
    <p:extLst>
      <p:ext uri="{BB962C8B-B14F-4D97-AF65-F5344CB8AC3E}">
        <p14:creationId xmlns:p14="http://schemas.microsoft.com/office/powerpoint/2010/main" val="3474991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7076BA-A1D2-0D46-366E-3364006FF9A1}"/>
              </a:ext>
            </a:extLst>
          </p:cNvPr>
          <p:cNvSpPr>
            <a:spLocks noGrp="1"/>
          </p:cNvSpPr>
          <p:nvPr>
            <p:ph type="title"/>
          </p:nvPr>
        </p:nvSpPr>
        <p:spPr/>
        <p:txBody>
          <a:bodyPr>
            <a:normAutofit/>
          </a:bodyPr>
          <a:lstStyle/>
          <a:p>
            <a:r>
              <a:rPr lang="zh-TW" altLang="en-US" sz="3200" dirty="0">
                <a:solidFill>
                  <a:srgbClr val="0000FF"/>
                </a:solidFill>
                <a:latin typeface="標楷體" panose="03000509000000000000" pitchFamily="65" charset="-120"/>
                <a:ea typeface="標楷體" panose="03000509000000000000" pitchFamily="65" charset="-120"/>
              </a:rPr>
              <a:t>販賣自國外攜回之藥品所涉犯之罪責</a:t>
            </a:r>
          </a:p>
        </p:txBody>
      </p:sp>
      <p:sp>
        <p:nvSpPr>
          <p:cNvPr id="3" name="內容版面配置區 2">
            <a:extLst>
              <a:ext uri="{FF2B5EF4-FFF2-40B4-BE49-F238E27FC236}">
                <a16:creationId xmlns:a16="http://schemas.microsoft.com/office/drawing/2014/main" id="{006F6B55-9F7F-6BA6-B030-313776583B27}"/>
              </a:ext>
            </a:extLst>
          </p:cNvPr>
          <p:cNvSpPr>
            <a:spLocks noGrp="1"/>
          </p:cNvSpPr>
          <p:nvPr>
            <p:ph idx="1"/>
          </p:nvPr>
        </p:nvSpPr>
        <p:spPr/>
        <p:txBody>
          <a:bodyPr/>
          <a:lstStyle/>
          <a:p>
            <a:r>
              <a:rPr lang="zh-TW" altLang="en-US" dirty="0">
                <a:latin typeface="標楷體" panose="03000509000000000000" pitchFamily="65" charset="-120"/>
                <a:ea typeface="標楷體" panose="03000509000000000000" pitchFamily="65" charset="-120"/>
              </a:rPr>
              <a:t>國人出國旅遊時，偏好</a:t>
            </a:r>
            <a:r>
              <a:rPr lang="zh-TW" altLang="en-US" dirty="0">
                <a:solidFill>
                  <a:srgbClr val="FF0000"/>
                </a:solidFill>
                <a:latin typeface="標楷體" panose="03000509000000000000" pitchFamily="65" charset="-120"/>
                <a:ea typeface="標楷體" panose="03000509000000000000" pitchFamily="65" charset="-120"/>
              </a:rPr>
              <a:t>購買醫藥用品攜回國內</a:t>
            </a:r>
            <a:r>
              <a:rPr lang="zh-TW" altLang="en-US" dirty="0">
                <a:latin typeface="標楷體" panose="03000509000000000000" pitchFamily="65" charset="-120"/>
                <a:ea typeface="標楷體" panose="03000509000000000000" pitchFamily="65" charset="-120"/>
              </a:rPr>
              <a:t>，如符合「入境旅客攜帶自用藥物限量表」之規定，固可合法攜帶此類醫藥用品入境，但亦僅供個人自用。</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有時因購買數量過多而使用不完，或有意賺取差價，乃</a:t>
            </a:r>
            <a:r>
              <a:rPr lang="zh-TW" altLang="en-US" dirty="0">
                <a:solidFill>
                  <a:srgbClr val="FF0000"/>
                </a:solidFill>
                <a:latin typeface="標楷體" panose="03000509000000000000" pitchFamily="65" charset="-120"/>
                <a:ea typeface="標楷體" panose="03000509000000000000" pitchFamily="65" charset="-120"/>
              </a:rPr>
              <a:t>自行至網站販賣</a:t>
            </a:r>
            <a:r>
              <a:rPr lang="zh-TW" altLang="en-US" dirty="0">
                <a:latin typeface="標楷體" panose="03000509000000000000" pitchFamily="65" charset="-120"/>
                <a:ea typeface="標楷體" panose="03000509000000000000" pitchFamily="65" charset="-120"/>
              </a:rPr>
              <a:t>，若所販賣之產品係屬我國以「藥品」管理者，則須符合藥事法之規範。否則即</a:t>
            </a:r>
            <a:r>
              <a:rPr lang="zh-TW" altLang="en-US" dirty="0">
                <a:solidFill>
                  <a:srgbClr val="FF0000"/>
                </a:solidFill>
                <a:latin typeface="標楷體" panose="03000509000000000000" pitchFamily="65" charset="-120"/>
                <a:ea typeface="標楷體" panose="03000509000000000000" pitchFamily="65" charset="-120"/>
              </a:rPr>
              <a:t>屬違法行為</a:t>
            </a:r>
            <a:r>
              <a:rPr lang="zh-TW" altLang="en-US" dirty="0">
                <a:latin typeface="標楷體" panose="03000509000000000000" pitchFamily="65" charset="-120"/>
                <a:ea typeface="標楷體" panose="03000509000000000000" pitchFamily="65" charset="-120"/>
              </a:rPr>
              <a:t>，而負有刑事責任。</a:t>
            </a:r>
            <a:endParaRPr lang="en-US" altLang="zh-TW"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CB08344A-EB51-83B9-253D-D345776FB300}"/>
              </a:ext>
            </a:extLst>
          </p:cNvPr>
          <p:cNvSpPr>
            <a:spLocks noGrp="1"/>
          </p:cNvSpPr>
          <p:nvPr>
            <p:ph type="sldNum" sz="quarter" idx="12"/>
          </p:nvPr>
        </p:nvSpPr>
        <p:spPr/>
        <p:txBody>
          <a:bodyPr/>
          <a:lstStyle/>
          <a:p>
            <a:fld id="{2C400DA9-3692-411A-A70D-CB3CE30BC0DB}" type="slidenum">
              <a:rPr lang="zh-TW" altLang="en-US" smtClean="0"/>
              <a:t>37</a:t>
            </a:fld>
            <a:endParaRPr lang="zh-TW" altLang="en-US"/>
          </a:p>
        </p:txBody>
      </p:sp>
    </p:spTree>
    <p:extLst>
      <p:ext uri="{BB962C8B-B14F-4D97-AF65-F5344CB8AC3E}">
        <p14:creationId xmlns:p14="http://schemas.microsoft.com/office/powerpoint/2010/main" val="744501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1BAB66-90C0-E20C-4C76-129C38C467F0}"/>
              </a:ext>
            </a:extLst>
          </p:cNvPr>
          <p:cNvSpPr>
            <a:spLocks noGrp="1"/>
          </p:cNvSpPr>
          <p:nvPr>
            <p:ph type="title"/>
          </p:nvPr>
        </p:nvSpPr>
        <p:spPr>
          <a:xfrm>
            <a:off x="1172633" y="619004"/>
            <a:ext cx="6798734" cy="713463"/>
          </a:xfrm>
        </p:spPr>
        <p:txBody>
          <a:bodyPr/>
          <a:lstStyle/>
          <a:p>
            <a:r>
              <a:rPr lang="zh-TW" altLang="en-US" dirty="0">
                <a:solidFill>
                  <a:schemeClr val="accent5">
                    <a:lumMod val="75000"/>
                  </a:schemeClr>
                </a:solidFill>
                <a:latin typeface="標楷體" panose="03000509000000000000" pitchFamily="65" charset="-120"/>
                <a:ea typeface="標楷體" panose="03000509000000000000" pitchFamily="65" charset="-120"/>
              </a:rPr>
              <a:t>偽藥相關罰則</a:t>
            </a:r>
            <a:r>
              <a:rPr lang="en-US" altLang="zh-TW" dirty="0">
                <a:solidFill>
                  <a:schemeClr val="accent5">
                    <a:lumMod val="75000"/>
                  </a:schemeClr>
                </a:solidFill>
                <a:latin typeface="標楷體" panose="03000509000000000000" pitchFamily="65" charset="-120"/>
                <a:ea typeface="標楷體" panose="03000509000000000000" pitchFamily="65" charset="-120"/>
              </a:rPr>
              <a:t>-1</a:t>
            </a:r>
            <a:endParaRPr lang="zh-TW" altLang="en-US" dirty="0">
              <a:solidFill>
                <a:schemeClr val="accent5">
                  <a:lumMod val="75000"/>
                </a:schemeClr>
              </a:solidFill>
              <a:latin typeface="標楷體" panose="03000509000000000000" pitchFamily="65" charset="-120"/>
              <a:ea typeface="標楷體" panose="03000509000000000000" pitchFamily="65" charset="-120"/>
            </a:endParaRPr>
          </a:p>
        </p:txBody>
      </p:sp>
      <p:pic>
        <p:nvPicPr>
          <p:cNvPr id="6" name="內容版面配置區 5">
            <a:extLst>
              <a:ext uri="{FF2B5EF4-FFF2-40B4-BE49-F238E27FC236}">
                <a16:creationId xmlns:a16="http://schemas.microsoft.com/office/drawing/2014/main" id="{C524F17F-B75A-8ACE-3E78-A5B6199EB997}"/>
              </a:ext>
            </a:extLst>
          </p:cNvPr>
          <p:cNvPicPr>
            <a:picLocks noGrp="1" noChangeAspect="1"/>
          </p:cNvPicPr>
          <p:nvPr>
            <p:ph idx="1"/>
          </p:nvPr>
        </p:nvPicPr>
        <p:blipFill>
          <a:blip r:embed="rId2"/>
          <a:stretch>
            <a:fillRect/>
          </a:stretch>
        </p:blipFill>
        <p:spPr>
          <a:xfrm>
            <a:off x="899592" y="1484784"/>
            <a:ext cx="7560840" cy="4475749"/>
          </a:xfrm>
        </p:spPr>
      </p:pic>
      <p:sp>
        <p:nvSpPr>
          <p:cNvPr id="4" name="投影片編號版面配置區 3">
            <a:extLst>
              <a:ext uri="{FF2B5EF4-FFF2-40B4-BE49-F238E27FC236}">
                <a16:creationId xmlns:a16="http://schemas.microsoft.com/office/drawing/2014/main" id="{FE4F2A9D-C738-8720-1D07-5C8B7A3B404C}"/>
              </a:ext>
            </a:extLst>
          </p:cNvPr>
          <p:cNvSpPr>
            <a:spLocks noGrp="1"/>
          </p:cNvSpPr>
          <p:nvPr>
            <p:ph type="sldNum" sz="quarter" idx="12"/>
          </p:nvPr>
        </p:nvSpPr>
        <p:spPr/>
        <p:txBody>
          <a:bodyPr/>
          <a:lstStyle/>
          <a:p>
            <a:fld id="{2C400DA9-3692-411A-A70D-CB3CE30BC0DB}" type="slidenum">
              <a:rPr lang="zh-TW" altLang="en-US" smtClean="0"/>
              <a:t>38</a:t>
            </a:fld>
            <a:endParaRPr lang="zh-TW" altLang="en-US"/>
          </a:p>
        </p:txBody>
      </p:sp>
    </p:spTree>
    <p:extLst>
      <p:ext uri="{BB962C8B-B14F-4D97-AF65-F5344CB8AC3E}">
        <p14:creationId xmlns:p14="http://schemas.microsoft.com/office/powerpoint/2010/main" val="343733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94563E-AC31-8CCF-B41A-992B47130137}"/>
              </a:ext>
            </a:extLst>
          </p:cNvPr>
          <p:cNvSpPr>
            <a:spLocks noGrp="1"/>
          </p:cNvSpPr>
          <p:nvPr>
            <p:ph type="title"/>
          </p:nvPr>
        </p:nvSpPr>
        <p:spPr>
          <a:xfrm>
            <a:off x="1176866" y="915337"/>
            <a:ext cx="6798734" cy="569447"/>
          </a:xfrm>
        </p:spPr>
        <p:txBody>
          <a:bodyPr>
            <a:normAutofit fontScale="90000"/>
          </a:bodyPr>
          <a:lstStyle/>
          <a:p>
            <a:r>
              <a:rPr lang="zh-TW" altLang="en-US" dirty="0">
                <a:solidFill>
                  <a:schemeClr val="accent5">
                    <a:lumMod val="75000"/>
                  </a:schemeClr>
                </a:solidFill>
                <a:latin typeface="標楷體" panose="03000509000000000000" pitchFamily="65" charset="-120"/>
                <a:ea typeface="標楷體" panose="03000509000000000000" pitchFamily="65" charset="-120"/>
              </a:rPr>
              <a:t>偽藥相關罰則</a:t>
            </a:r>
            <a:r>
              <a:rPr lang="en-US" altLang="zh-TW" dirty="0">
                <a:solidFill>
                  <a:schemeClr val="accent5">
                    <a:lumMod val="75000"/>
                  </a:schemeClr>
                </a:solidFill>
                <a:latin typeface="標楷體" panose="03000509000000000000" pitchFamily="65" charset="-120"/>
                <a:ea typeface="標楷體" panose="03000509000000000000" pitchFamily="65" charset="-120"/>
              </a:rPr>
              <a:t>-2</a:t>
            </a:r>
            <a:endParaRPr lang="zh-TW" altLang="en-US" dirty="0"/>
          </a:p>
        </p:txBody>
      </p:sp>
      <p:pic>
        <p:nvPicPr>
          <p:cNvPr id="6" name="內容版面配置區 5">
            <a:extLst>
              <a:ext uri="{FF2B5EF4-FFF2-40B4-BE49-F238E27FC236}">
                <a16:creationId xmlns:a16="http://schemas.microsoft.com/office/drawing/2014/main" id="{41D55526-0D0D-8780-5C36-FB16CD8DE904}"/>
              </a:ext>
            </a:extLst>
          </p:cNvPr>
          <p:cNvPicPr>
            <a:picLocks noGrp="1" noChangeAspect="1"/>
          </p:cNvPicPr>
          <p:nvPr>
            <p:ph idx="1"/>
          </p:nvPr>
        </p:nvPicPr>
        <p:blipFill>
          <a:blip r:embed="rId2"/>
          <a:stretch>
            <a:fillRect/>
          </a:stretch>
        </p:blipFill>
        <p:spPr>
          <a:xfrm>
            <a:off x="899592" y="1628800"/>
            <a:ext cx="7488831" cy="4392488"/>
          </a:xfrm>
        </p:spPr>
      </p:pic>
      <p:sp>
        <p:nvSpPr>
          <p:cNvPr id="4" name="投影片編號版面配置區 3">
            <a:extLst>
              <a:ext uri="{FF2B5EF4-FFF2-40B4-BE49-F238E27FC236}">
                <a16:creationId xmlns:a16="http://schemas.microsoft.com/office/drawing/2014/main" id="{AC277235-725C-08DC-A556-B51DEBE9B3DC}"/>
              </a:ext>
            </a:extLst>
          </p:cNvPr>
          <p:cNvSpPr>
            <a:spLocks noGrp="1"/>
          </p:cNvSpPr>
          <p:nvPr>
            <p:ph type="sldNum" sz="quarter" idx="12"/>
          </p:nvPr>
        </p:nvSpPr>
        <p:spPr/>
        <p:txBody>
          <a:bodyPr/>
          <a:lstStyle/>
          <a:p>
            <a:fld id="{2C400DA9-3692-411A-A70D-CB3CE30BC0DB}" type="slidenum">
              <a:rPr lang="zh-TW" altLang="en-US" smtClean="0"/>
              <a:t>39</a:t>
            </a:fld>
            <a:endParaRPr lang="zh-TW" altLang="en-US"/>
          </a:p>
        </p:txBody>
      </p:sp>
    </p:spTree>
    <p:extLst>
      <p:ext uri="{BB962C8B-B14F-4D97-AF65-F5344CB8AC3E}">
        <p14:creationId xmlns:p14="http://schemas.microsoft.com/office/powerpoint/2010/main" val="122961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p:cNvSpPr>
            <a:spLocks noGrp="1"/>
          </p:cNvSpPr>
          <p:nvPr>
            <p:ph type="title"/>
          </p:nvPr>
        </p:nvSpPr>
        <p:spPr/>
        <p:txBody>
          <a:bodyPr/>
          <a:lstStyle/>
          <a:p>
            <a:pPr algn="ctr"/>
            <a:r>
              <a:rPr lang="zh-TW" altLang="en-US" dirty="0">
                <a:solidFill>
                  <a:srgbClr val="0000FF"/>
                </a:solidFill>
                <a:latin typeface="標楷體" panose="03000509000000000000" pitchFamily="65" charset="-120"/>
                <a:ea typeface="標楷體" panose="03000509000000000000" pitchFamily="65" charset="-120"/>
              </a:rPr>
              <a:t>藥政業務管理</a:t>
            </a:r>
            <a:r>
              <a:rPr lang="en-US" altLang="zh-TW" dirty="0">
                <a:solidFill>
                  <a:srgbClr val="0000FF"/>
                </a:solidFill>
                <a:latin typeface="標楷體" panose="03000509000000000000" pitchFamily="65" charset="-120"/>
                <a:ea typeface="標楷體" panose="03000509000000000000" pitchFamily="65" charset="-120"/>
              </a:rPr>
              <a:t>(5</a:t>
            </a:r>
            <a:r>
              <a:rPr lang="zh-TW" altLang="en-US" dirty="0">
                <a:solidFill>
                  <a:srgbClr val="0000FF"/>
                </a:solidFill>
                <a:latin typeface="標楷體" panose="03000509000000000000" pitchFamily="65" charset="-120"/>
                <a:ea typeface="標楷體" panose="03000509000000000000" pitchFamily="65" charset="-120"/>
              </a:rPr>
              <a:t>類產品</a:t>
            </a:r>
            <a:r>
              <a:rPr lang="en-US" altLang="zh-TW" dirty="0">
                <a:solidFill>
                  <a:srgbClr val="0000FF"/>
                </a:solidFill>
                <a:latin typeface="標楷體" panose="03000509000000000000" pitchFamily="65" charset="-120"/>
                <a:ea typeface="標楷體" panose="03000509000000000000" pitchFamily="65" charset="-120"/>
              </a:rPr>
              <a:t>)</a:t>
            </a:r>
            <a:endParaRPr lang="zh-TW" altLang="en-US" dirty="0">
              <a:solidFill>
                <a:srgbClr val="0000FF"/>
              </a:solidFill>
              <a:latin typeface="標楷體" panose="03000509000000000000" pitchFamily="65" charset="-120"/>
              <a:ea typeface="標楷體" panose="03000509000000000000" pitchFamily="65"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706836547"/>
              </p:ext>
            </p:extLst>
          </p:nvPr>
        </p:nvGraphicFramePr>
        <p:xfrm>
          <a:off x="822324" y="2060847"/>
          <a:ext cx="7782124" cy="4039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2C400DA9-3692-411A-A70D-CB3CE30BC0DB}" type="slidenum">
              <a:rPr lang="zh-TW" altLang="en-US" smtClean="0"/>
              <a:pPr/>
              <a:t>4</a:t>
            </a:fld>
            <a:endParaRPr lang="zh-TW" altLang="en-US"/>
          </a:p>
        </p:txBody>
      </p:sp>
      <p:pic>
        <p:nvPicPr>
          <p:cNvPr id="2" name="圖片 1">
            <a:extLst>
              <a:ext uri="{FF2B5EF4-FFF2-40B4-BE49-F238E27FC236}">
                <a16:creationId xmlns:a16="http://schemas.microsoft.com/office/drawing/2014/main" id="{F61DA615-6828-EE54-8EE5-8F13A2E9D2DC}"/>
              </a:ext>
            </a:extLst>
          </p:cNvPr>
          <p:cNvPicPr>
            <a:picLocks noChangeAspect="1"/>
          </p:cNvPicPr>
          <p:nvPr/>
        </p:nvPicPr>
        <p:blipFill>
          <a:blip r:embed="rId8"/>
          <a:stretch>
            <a:fillRect/>
          </a:stretch>
        </p:blipFill>
        <p:spPr>
          <a:xfrm>
            <a:off x="495539" y="487786"/>
            <a:ext cx="963251" cy="932769"/>
          </a:xfrm>
          <a:prstGeom prst="rect">
            <a:avLst/>
          </a:prstGeom>
        </p:spPr>
      </p:pic>
    </p:spTree>
    <p:extLst>
      <p:ext uri="{BB962C8B-B14F-4D97-AF65-F5344CB8AC3E}">
        <p14:creationId xmlns:p14="http://schemas.microsoft.com/office/powerpoint/2010/main" val="2531729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標題 1"/>
          <p:cNvSpPr>
            <a:spLocks noGrp="1"/>
          </p:cNvSpPr>
          <p:nvPr>
            <p:ph type="title"/>
          </p:nvPr>
        </p:nvSpPr>
        <p:spPr>
          <a:xfrm>
            <a:off x="647564" y="1092881"/>
            <a:ext cx="7848872" cy="779463"/>
          </a:xfrm>
        </p:spPr>
        <p:txBody>
          <a:bodyPr>
            <a:normAutofit/>
          </a:bodyPr>
          <a:lstStyle/>
          <a:p>
            <a:pPr algn="ctr"/>
            <a:r>
              <a:rPr lang="zh-TW" altLang="en-US" dirty="0">
                <a:solidFill>
                  <a:schemeClr val="accent5">
                    <a:lumMod val="75000"/>
                  </a:schemeClr>
                </a:solidFill>
                <a:latin typeface="標楷體" pitchFamily="65" charset="-120"/>
                <a:ea typeface="標楷體" pitchFamily="65" charset="-120"/>
              </a:rPr>
              <a:t>藥品分裝之規定</a:t>
            </a:r>
          </a:p>
        </p:txBody>
      </p:sp>
      <p:sp>
        <p:nvSpPr>
          <p:cNvPr id="3" name="內容版面配置區 2"/>
          <p:cNvSpPr>
            <a:spLocks noGrp="1"/>
          </p:cNvSpPr>
          <p:nvPr>
            <p:ph idx="1"/>
          </p:nvPr>
        </p:nvSpPr>
        <p:spPr>
          <a:xfrm>
            <a:off x="683568" y="2276871"/>
            <a:ext cx="7848872" cy="3815954"/>
          </a:xfrm>
        </p:spPr>
        <p:txBody>
          <a:bodyPr>
            <a:noAutofit/>
          </a:bodyPr>
          <a:lstStyle/>
          <a:p>
            <a:pPr>
              <a:defRPr/>
            </a:pPr>
            <a:r>
              <a:rPr lang="zh-TW" altLang="en-US" dirty="0">
                <a:latin typeface="標楷體" panose="03000509000000000000" pitchFamily="65" charset="-120"/>
                <a:ea typeface="標楷體" panose="03000509000000000000" pitchFamily="65" charset="-120"/>
              </a:rPr>
              <a:t>藥事法第</a:t>
            </a:r>
            <a:r>
              <a:rPr lang="en-US" altLang="zh-TW" dirty="0">
                <a:latin typeface="標楷體" panose="03000509000000000000" pitchFamily="65" charset="-120"/>
                <a:ea typeface="標楷體" panose="03000509000000000000" pitchFamily="65" charset="-120"/>
              </a:rPr>
              <a:t>53</a:t>
            </a:r>
            <a:r>
              <a:rPr lang="zh-TW" altLang="en-US" dirty="0">
                <a:latin typeface="標楷體" panose="03000509000000000000" pitchFamily="65" charset="-120"/>
                <a:ea typeface="標楷體" panose="03000509000000000000" pitchFamily="65" charset="-120"/>
              </a:rPr>
              <a:t>條</a:t>
            </a:r>
          </a:p>
          <a:p>
            <a:pPr marL="0" indent="0">
              <a:buFont typeface="Wingdings 2" pitchFamily="18" charset="2"/>
              <a:buNone/>
              <a:defRPr/>
            </a:pP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藥品販賣業者</a:t>
            </a:r>
            <a:r>
              <a:rPr lang="zh-TW" altLang="en-US" dirty="0">
                <a:solidFill>
                  <a:srgbClr val="FF0000"/>
                </a:solidFill>
                <a:latin typeface="標楷體" panose="03000509000000000000" pitchFamily="65" charset="-120"/>
                <a:ea typeface="標楷體" panose="03000509000000000000" pitchFamily="65" charset="-120"/>
              </a:rPr>
              <a:t>輸入</a:t>
            </a:r>
            <a:r>
              <a:rPr lang="zh-TW" altLang="en-US" dirty="0">
                <a:latin typeface="標楷體" panose="03000509000000000000" pitchFamily="65" charset="-120"/>
                <a:ea typeface="標楷體" panose="03000509000000000000" pitchFamily="65" charset="-120"/>
              </a:rPr>
              <a:t>之</a:t>
            </a:r>
            <a:r>
              <a:rPr lang="zh-TW" altLang="en-US" dirty="0">
                <a:solidFill>
                  <a:srgbClr val="FF0000"/>
                </a:solidFill>
                <a:latin typeface="標楷體" panose="03000509000000000000" pitchFamily="65" charset="-120"/>
                <a:ea typeface="標楷體" panose="03000509000000000000" pitchFamily="65" charset="-120"/>
              </a:rPr>
              <a:t>藥品</a:t>
            </a:r>
            <a:r>
              <a:rPr lang="zh-TW" altLang="en-US" dirty="0">
                <a:latin typeface="標楷體" panose="03000509000000000000" pitchFamily="65" charset="-120"/>
                <a:ea typeface="標楷體" panose="03000509000000000000" pitchFamily="65" charset="-120"/>
              </a:rPr>
              <a:t>得</a:t>
            </a:r>
            <a:r>
              <a:rPr lang="zh-TW" altLang="en-US" dirty="0">
                <a:solidFill>
                  <a:srgbClr val="FF0000"/>
                </a:solidFill>
                <a:latin typeface="標楷體" panose="03000509000000000000" pitchFamily="65" charset="-120"/>
                <a:ea typeface="標楷體" panose="03000509000000000000" pitchFamily="65" charset="-120"/>
              </a:rPr>
              <a:t>分裝</a:t>
            </a:r>
            <a:r>
              <a:rPr lang="zh-TW" altLang="en-US" dirty="0">
                <a:latin typeface="標楷體" panose="03000509000000000000" pitchFamily="65" charset="-120"/>
                <a:ea typeface="標楷體" panose="03000509000000000000" pitchFamily="65" charset="-120"/>
              </a:rPr>
              <a:t>後出售，</a:t>
            </a:r>
            <a:br>
              <a:rPr lang="en-US" altLang="zh-TW"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    其分裝應依下列規定辦理：</a:t>
            </a:r>
            <a:endParaRPr lang="en-US" altLang="zh-TW" dirty="0">
              <a:latin typeface="標楷體" panose="03000509000000000000" pitchFamily="65" charset="-120"/>
              <a:ea typeface="標楷體" panose="03000509000000000000" pitchFamily="65" charset="-120"/>
            </a:endParaRPr>
          </a:p>
          <a:p>
            <a:pPr marL="0" indent="0">
              <a:buFont typeface="Wingdings 2" pitchFamily="18" charset="2"/>
              <a:buNone/>
              <a:defRPr/>
            </a:pPr>
            <a:r>
              <a:rPr lang="zh-TW" altLang="en-US" dirty="0">
                <a:latin typeface="標楷體" panose="03000509000000000000" pitchFamily="65" charset="-120"/>
                <a:ea typeface="標楷體" panose="03000509000000000000" pitchFamily="65" charset="-120"/>
              </a:rPr>
              <a:t>一、</a:t>
            </a:r>
            <a:r>
              <a:rPr lang="zh-TW" altLang="en-US" dirty="0">
                <a:solidFill>
                  <a:srgbClr val="FF0000"/>
                </a:solidFill>
                <a:latin typeface="標楷體" panose="03000509000000000000" pitchFamily="65" charset="-120"/>
                <a:ea typeface="標楷體" panose="03000509000000000000" pitchFamily="65" charset="-120"/>
              </a:rPr>
              <a:t>製劑</a:t>
            </a:r>
            <a:r>
              <a:rPr lang="zh-TW" altLang="en-US" dirty="0">
                <a:latin typeface="標楷體" panose="03000509000000000000" pitchFamily="65" charset="-120"/>
                <a:ea typeface="標楷體" panose="03000509000000000000" pitchFamily="65" charset="-120"/>
              </a:rPr>
              <a:t>：申請</a:t>
            </a:r>
            <a:r>
              <a:rPr lang="zh-TW" altLang="en-US" dirty="0">
                <a:solidFill>
                  <a:srgbClr val="FF0000"/>
                </a:solidFill>
                <a:latin typeface="標楷體" panose="03000509000000000000" pitchFamily="65" charset="-120"/>
                <a:ea typeface="標楷體" panose="03000509000000000000" pitchFamily="65" charset="-120"/>
              </a:rPr>
              <a:t>中央</a:t>
            </a:r>
            <a:r>
              <a:rPr lang="zh-TW" altLang="en-US" dirty="0">
                <a:latin typeface="標楷體" panose="03000509000000000000" pitchFamily="65" charset="-120"/>
                <a:ea typeface="標楷體" panose="03000509000000000000" pitchFamily="65" charset="-120"/>
              </a:rPr>
              <a:t>衛生主管機關</a:t>
            </a:r>
            <a:r>
              <a:rPr lang="zh-TW" altLang="en-US" dirty="0">
                <a:solidFill>
                  <a:srgbClr val="FF0000"/>
                </a:solidFill>
                <a:latin typeface="標楷體" panose="03000509000000000000" pitchFamily="65" charset="-120"/>
                <a:ea typeface="標楷體" panose="03000509000000000000" pitchFamily="65" charset="-120"/>
              </a:rPr>
              <a:t>核准</a:t>
            </a:r>
            <a:r>
              <a:rPr lang="zh-TW" altLang="en-US" dirty="0">
                <a:latin typeface="標楷體" panose="03000509000000000000" pitchFamily="65" charset="-120"/>
                <a:ea typeface="標楷體" panose="03000509000000000000" pitchFamily="65" charset="-120"/>
              </a:rPr>
              <a:t>後，</a:t>
            </a:r>
            <a:br>
              <a:rPr lang="en-US" altLang="zh-TW"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    由</a:t>
            </a:r>
            <a:r>
              <a:rPr lang="zh-TW" altLang="en-US" dirty="0">
                <a:solidFill>
                  <a:srgbClr val="FF0000"/>
                </a:solidFill>
                <a:latin typeface="標楷體" panose="03000509000000000000" pitchFamily="65" charset="-120"/>
                <a:ea typeface="標楷體" panose="03000509000000000000" pitchFamily="65" charset="-120"/>
              </a:rPr>
              <a:t>符合藥品優良製造規範之藥品製造業者</a:t>
            </a:r>
            <a:br>
              <a:rPr lang="en-US" altLang="zh-TW" dirty="0">
                <a:solidFill>
                  <a:srgbClr val="FF0000"/>
                </a:solidFill>
                <a:latin typeface="標楷體" panose="03000509000000000000" pitchFamily="65" charset="-120"/>
                <a:ea typeface="標楷體" panose="03000509000000000000" pitchFamily="65" charset="-120"/>
              </a:rPr>
            </a:br>
            <a:r>
              <a:rPr lang="zh-TW" altLang="en-US" dirty="0">
                <a:solidFill>
                  <a:srgbClr val="FF0000"/>
                </a:solidFill>
                <a:latin typeface="標楷體" panose="03000509000000000000" pitchFamily="65" charset="-120"/>
                <a:ea typeface="標楷體" panose="03000509000000000000" pitchFamily="65" charset="-120"/>
              </a:rPr>
              <a:t>    分裝</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0" indent="0">
              <a:buFont typeface="Wingdings 2" pitchFamily="18" charset="2"/>
              <a:buNone/>
              <a:defRPr/>
            </a:pPr>
            <a:r>
              <a:rPr lang="zh-TW" altLang="en-US" dirty="0">
                <a:latin typeface="標楷體" panose="03000509000000000000" pitchFamily="65" charset="-120"/>
                <a:ea typeface="標楷體" panose="03000509000000000000" pitchFamily="65" charset="-120"/>
              </a:rPr>
              <a:t>二、</a:t>
            </a:r>
            <a:r>
              <a:rPr lang="zh-TW" altLang="en-US" dirty="0">
                <a:solidFill>
                  <a:srgbClr val="FF0000"/>
                </a:solidFill>
                <a:latin typeface="標楷體" panose="03000509000000000000" pitchFamily="65" charset="-120"/>
                <a:ea typeface="標楷體" panose="03000509000000000000" pitchFamily="65" charset="-120"/>
              </a:rPr>
              <a:t>原料藥</a:t>
            </a:r>
            <a:r>
              <a:rPr lang="zh-TW" altLang="en-US" dirty="0">
                <a:latin typeface="標楷體" panose="03000509000000000000" pitchFamily="65" charset="-120"/>
                <a:ea typeface="標楷體" panose="03000509000000000000" pitchFamily="65" charset="-120"/>
              </a:rPr>
              <a:t>：由</a:t>
            </a:r>
            <a:r>
              <a:rPr lang="zh-TW" altLang="en-US" dirty="0">
                <a:solidFill>
                  <a:srgbClr val="FF0000"/>
                </a:solidFill>
                <a:latin typeface="標楷體" panose="03000509000000000000" pitchFamily="65" charset="-120"/>
                <a:ea typeface="標楷體" panose="03000509000000000000" pitchFamily="65" charset="-120"/>
              </a:rPr>
              <a:t>符合藥品優良製造規範之藥品</a:t>
            </a:r>
            <a:br>
              <a:rPr lang="en-US" altLang="zh-TW" dirty="0">
                <a:solidFill>
                  <a:srgbClr val="FF0000"/>
                </a:solidFill>
                <a:latin typeface="標楷體" panose="03000509000000000000" pitchFamily="65" charset="-120"/>
                <a:ea typeface="標楷體" panose="03000509000000000000" pitchFamily="65" charset="-120"/>
              </a:rPr>
            </a:br>
            <a:r>
              <a:rPr lang="zh-TW" altLang="en-US" dirty="0">
                <a:solidFill>
                  <a:srgbClr val="FF0000"/>
                </a:solidFill>
                <a:latin typeface="標楷體" panose="03000509000000000000" pitchFamily="65" charset="-120"/>
                <a:ea typeface="標楷體" panose="03000509000000000000" pitchFamily="65" charset="-120"/>
              </a:rPr>
              <a:t>    製造業者分裝</a:t>
            </a:r>
            <a:r>
              <a:rPr lang="zh-TW" altLang="en-US" dirty="0">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分裝後</a:t>
            </a:r>
            <a:r>
              <a:rPr lang="zh-TW" altLang="en-US" dirty="0">
                <a:latin typeface="標楷體" panose="03000509000000000000" pitchFamily="65" charset="-120"/>
                <a:ea typeface="標楷體" panose="03000509000000000000" pitchFamily="65" charset="-120"/>
              </a:rPr>
              <a:t>，應報請中央衛生</a:t>
            </a:r>
            <a:br>
              <a:rPr lang="en-US" altLang="zh-TW"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    主管機關</a:t>
            </a:r>
            <a:r>
              <a:rPr lang="zh-TW" altLang="en-US" dirty="0">
                <a:solidFill>
                  <a:srgbClr val="FF0000"/>
                </a:solidFill>
                <a:latin typeface="標楷體" panose="03000509000000000000" pitchFamily="65" charset="-120"/>
                <a:ea typeface="標楷體" panose="03000509000000000000" pitchFamily="65" charset="-120"/>
              </a:rPr>
              <a:t>備查</a:t>
            </a:r>
            <a:r>
              <a:rPr lang="zh-TW" altLang="en-US" dirty="0">
                <a:latin typeface="標楷體" panose="03000509000000000000" pitchFamily="65" charset="-120"/>
                <a:ea typeface="標楷體" panose="03000509000000000000" pitchFamily="65" charset="-120"/>
              </a:rPr>
              <a:t>。</a:t>
            </a:r>
          </a:p>
        </p:txBody>
      </p:sp>
      <p:sp>
        <p:nvSpPr>
          <p:cNvPr id="5" name="投影片編號版面配置區 4"/>
          <p:cNvSpPr>
            <a:spLocks noGrp="1"/>
          </p:cNvSpPr>
          <p:nvPr>
            <p:ph type="sldNum" sz="quarter" idx="12"/>
          </p:nvPr>
        </p:nvSpPr>
        <p:spPr/>
        <p:txBody>
          <a:bodyPr/>
          <a:lstStyle/>
          <a:p>
            <a:fld id="{2C400DA9-3692-411A-A70D-CB3CE30BC0DB}" type="slidenum">
              <a:rPr lang="zh-TW" altLang="en-US" smtClean="0"/>
              <a:t>40</a:t>
            </a:fld>
            <a:endParaRPr lang="zh-TW" altLang="en-US"/>
          </a:p>
        </p:txBody>
      </p:sp>
      <p:pic>
        <p:nvPicPr>
          <p:cNvPr id="2" name="圖片 1">
            <a:extLst>
              <a:ext uri="{FF2B5EF4-FFF2-40B4-BE49-F238E27FC236}">
                <a16:creationId xmlns:a16="http://schemas.microsoft.com/office/drawing/2014/main" id="{CD8531AE-E78D-039C-7368-2DB0CD797BC4}"/>
              </a:ext>
            </a:extLst>
          </p:cNvPr>
          <p:cNvPicPr>
            <a:picLocks noChangeAspect="1"/>
          </p:cNvPicPr>
          <p:nvPr/>
        </p:nvPicPr>
        <p:blipFill>
          <a:blip r:embed="rId2"/>
          <a:stretch>
            <a:fillRect/>
          </a:stretch>
        </p:blipFill>
        <p:spPr>
          <a:xfrm>
            <a:off x="395536" y="151682"/>
            <a:ext cx="963251" cy="932769"/>
          </a:xfrm>
          <a:prstGeom prst="rect">
            <a:avLst/>
          </a:prstGeom>
        </p:spPr>
      </p:pic>
    </p:spTree>
    <p:extLst>
      <p:ext uri="{BB962C8B-B14F-4D97-AF65-F5344CB8AC3E}">
        <p14:creationId xmlns:p14="http://schemas.microsoft.com/office/powerpoint/2010/main" val="1635543685"/>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標題 1"/>
          <p:cNvSpPr>
            <a:spLocks noGrp="1"/>
          </p:cNvSpPr>
          <p:nvPr>
            <p:ph type="title"/>
          </p:nvPr>
        </p:nvSpPr>
        <p:spPr>
          <a:xfrm>
            <a:off x="562486" y="958849"/>
            <a:ext cx="7897945" cy="995387"/>
          </a:xfrm>
        </p:spPr>
        <p:txBody>
          <a:bodyPr>
            <a:normAutofit fontScale="90000"/>
          </a:bodyPr>
          <a:lstStyle/>
          <a:p>
            <a:pPr algn="ctr"/>
            <a:r>
              <a:rPr lang="zh-TW" altLang="en-US" sz="4800" dirty="0">
                <a:solidFill>
                  <a:srgbClr val="0000FF"/>
                </a:solidFill>
                <a:latin typeface="標楷體" pitchFamily="65" charset="-120"/>
                <a:ea typeface="標楷體" pitchFamily="65" charset="-120"/>
              </a:rPr>
              <a:t>藥事人員分裝皮膚用藥膏</a:t>
            </a:r>
            <a:br>
              <a:rPr lang="en-US" altLang="zh-TW" sz="4800" dirty="0">
                <a:solidFill>
                  <a:schemeClr val="accent5">
                    <a:lumMod val="75000"/>
                  </a:schemeClr>
                </a:solidFill>
                <a:latin typeface="標楷體" pitchFamily="65" charset="-120"/>
                <a:ea typeface="標楷體" pitchFamily="65" charset="-120"/>
              </a:rPr>
            </a:br>
            <a:endParaRPr lang="zh-TW" altLang="en-US" sz="2000" dirty="0">
              <a:solidFill>
                <a:schemeClr val="accent5">
                  <a:lumMod val="75000"/>
                </a:schemeClr>
              </a:solidFill>
              <a:latin typeface="標楷體" pitchFamily="65" charset="-120"/>
              <a:ea typeface="標楷體" pitchFamily="65" charset="-120"/>
            </a:endParaRPr>
          </a:p>
        </p:txBody>
      </p:sp>
      <p:sp>
        <p:nvSpPr>
          <p:cNvPr id="98307" name="內容版面配置區 2"/>
          <p:cNvSpPr>
            <a:spLocks noGrp="1"/>
          </p:cNvSpPr>
          <p:nvPr>
            <p:ph idx="1"/>
          </p:nvPr>
        </p:nvSpPr>
        <p:spPr>
          <a:xfrm>
            <a:off x="827583" y="2420888"/>
            <a:ext cx="7725297" cy="3819045"/>
          </a:xfrm>
        </p:spPr>
        <p:txBody>
          <a:bodyPr>
            <a:noAutofit/>
          </a:bodyPr>
          <a:lstStyle/>
          <a:p>
            <a:pPr marL="0" indent="0">
              <a:buFont typeface="Wingdings 2" pitchFamily="18" charset="2"/>
              <a:buNone/>
            </a:pPr>
            <a:r>
              <a:rPr lang="zh-TW" altLang="en-US" sz="1800" dirty="0">
                <a:latin typeface="標楷體" pitchFamily="65" charset="-120"/>
                <a:ea typeface="標楷體" pitchFamily="65" charset="-120"/>
              </a:rPr>
              <a:t>一、藥事法第</a:t>
            </a:r>
            <a:r>
              <a:rPr lang="en-US" altLang="zh-TW" sz="1800" dirty="0">
                <a:latin typeface="標楷體" pitchFamily="65" charset="-120"/>
                <a:ea typeface="標楷體" pitchFamily="65" charset="-120"/>
              </a:rPr>
              <a:t>57</a:t>
            </a:r>
            <a:r>
              <a:rPr lang="zh-TW" altLang="en-US" sz="1800" dirty="0">
                <a:latin typeface="標楷體" pitchFamily="65" charset="-120"/>
                <a:ea typeface="標楷體" pitchFamily="65" charset="-120"/>
              </a:rPr>
              <a:t>條規定，製造藥物，應由藥物製造工廠為之；</a:t>
            </a:r>
            <a:br>
              <a:rPr lang="en-US" altLang="zh-TW" sz="1800" dirty="0">
                <a:latin typeface="標楷體" pitchFamily="65" charset="-120"/>
                <a:ea typeface="標楷體" pitchFamily="65" charset="-120"/>
              </a:rPr>
            </a:br>
            <a:r>
              <a:rPr lang="zh-TW" altLang="en-US" sz="1800" dirty="0">
                <a:latin typeface="標楷體" pitchFamily="65" charset="-120"/>
                <a:ea typeface="標楷體" pitchFamily="65" charset="-120"/>
              </a:rPr>
              <a:t>    藥物優良製造準則第</a:t>
            </a:r>
            <a:r>
              <a:rPr lang="en-US" altLang="zh-TW" sz="1800" dirty="0">
                <a:latin typeface="標楷體" pitchFamily="65" charset="-120"/>
                <a:ea typeface="標楷體" pitchFamily="65" charset="-120"/>
              </a:rPr>
              <a:t>3</a:t>
            </a:r>
            <a:r>
              <a:rPr lang="zh-TW" altLang="en-US" sz="1800" dirty="0">
                <a:latin typeface="標楷體" pitchFamily="65" charset="-120"/>
                <a:ea typeface="標楷體" pitchFamily="65" charset="-120"/>
              </a:rPr>
              <a:t>條規定，藥品之製造、加工、分裝、</a:t>
            </a:r>
            <a:br>
              <a:rPr lang="en-US" altLang="zh-TW" sz="1800" dirty="0">
                <a:latin typeface="標楷體" pitchFamily="65" charset="-120"/>
                <a:ea typeface="標楷體" pitchFamily="65" charset="-120"/>
              </a:rPr>
            </a:br>
            <a:r>
              <a:rPr lang="zh-TW" altLang="en-US" sz="1800" dirty="0">
                <a:latin typeface="標楷體" pitchFamily="65" charset="-120"/>
                <a:ea typeface="標楷體" pitchFamily="65" charset="-120"/>
              </a:rPr>
              <a:t>    包裝等應符合西藥藥品優良製造規範。故藥品分裝行為既</a:t>
            </a:r>
            <a:br>
              <a:rPr lang="en-US" altLang="zh-TW" sz="1800" dirty="0">
                <a:latin typeface="標楷體" pitchFamily="65" charset="-120"/>
                <a:ea typeface="標楷體" pitchFamily="65" charset="-120"/>
              </a:rPr>
            </a:br>
            <a:r>
              <a:rPr lang="zh-TW" altLang="en-US" sz="1800" dirty="0">
                <a:latin typeface="標楷體" pitchFamily="65" charset="-120"/>
                <a:ea typeface="標楷體" pitchFamily="65" charset="-120"/>
              </a:rPr>
              <a:t>    屬藥物製造過程之一部，又液劑、乳膏及軟膏等劑型受微</a:t>
            </a:r>
            <a:br>
              <a:rPr lang="en-US" altLang="zh-TW" sz="1800" dirty="0">
                <a:latin typeface="標楷體" pitchFamily="65" charset="-120"/>
                <a:ea typeface="標楷體" pitchFamily="65" charset="-120"/>
              </a:rPr>
            </a:br>
            <a:r>
              <a:rPr lang="zh-TW" altLang="en-US" sz="1800" dirty="0">
                <a:latin typeface="標楷體" pitchFamily="65" charset="-120"/>
                <a:ea typeface="標楷體" pitchFamily="65" charset="-120"/>
              </a:rPr>
              <a:t>    生物汙染風險程度較高，為避免影響產品品質，</a:t>
            </a:r>
            <a:r>
              <a:rPr lang="zh-TW" altLang="en-US" sz="1800" dirty="0">
                <a:solidFill>
                  <a:srgbClr val="0000FF"/>
                </a:solidFill>
                <a:latin typeface="標楷體" pitchFamily="65" charset="-120"/>
                <a:ea typeface="標楷體" pitchFamily="65" charset="-120"/>
              </a:rPr>
              <a:t>分裝作業</a:t>
            </a:r>
            <a:br>
              <a:rPr lang="en-US" altLang="zh-TW" sz="1800" dirty="0">
                <a:solidFill>
                  <a:srgbClr val="0000FF"/>
                </a:solidFill>
                <a:latin typeface="標楷體" pitchFamily="65" charset="-120"/>
                <a:ea typeface="標楷體" pitchFamily="65" charset="-120"/>
              </a:rPr>
            </a:br>
            <a:r>
              <a:rPr lang="zh-TW" altLang="en-US" sz="1800" dirty="0">
                <a:solidFill>
                  <a:srgbClr val="0000FF"/>
                </a:solidFill>
                <a:latin typeface="標楷體" pitchFamily="65" charset="-120"/>
                <a:ea typeface="標楷體" pitchFamily="65" charset="-120"/>
              </a:rPr>
              <a:t>    依規定應由藥物製造工廠為之</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marL="0" indent="-457200">
              <a:buFont typeface="Wingdings 2" pitchFamily="18" charset="2"/>
              <a:buNone/>
            </a:pPr>
            <a:r>
              <a:rPr lang="zh-TW" altLang="en-US" sz="1800" dirty="0">
                <a:latin typeface="標楷體" pitchFamily="65" charset="-120"/>
                <a:ea typeface="標楷體" pitchFamily="65" charset="-120"/>
              </a:rPr>
              <a:t>二、另藥事人員依據醫師處方箋內容選取正確藥品、計數正確</a:t>
            </a:r>
            <a:br>
              <a:rPr lang="en-US" altLang="zh-TW" sz="1800" dirty="0">
                <a:latin typeface="標楷體" pitchFamily="65" charset="-120"/>
                <a:ea typeface="標楷體" pitchFamily="65" charset="-120"/>
              </a:rPr>
            </a:br>
            <a:r>
              <a:rPr lang="zh-TW" altLang="en-US" sz="1800" dirty="0">
                <a:latin typeface="標楷體" pitchFamily="65" charset="-120"/>
                <a:ea typeface="標楷體" pitchFamily="65" charset="-120"/>
              </a:rPr>
              <a:t>    數量、書寫藥袋或貼標籤、包裝等過程之藥品調配行為，</a:t>
            </a:r>
            <a:br>
              <a:rPr lang="en-US" altLang="zh-TW" sz="1800" dirty="0">
                <a:latin typeface="標楷體" pitchFamily="65" charset="-120"/>
                <a:ea typeface="標楷體" pitchFamily="65" charset="-120"/>
              </a:rPr>
            </a:br>
            <a:r>
              <a:rPr lang="zh-TW" altLang="en-US" sz="1800" dirty="0">
                <a:latin typeface="標楷體" pitchFamily="65" charset="-120"/>
                <a:ea typeface="標楷體" pitchFamily="65" charset="-120"/>
              </a:rPr>
              <a:t>    係屬藥品優良調劑作業準則第</a:t>
            </a:r>
            <a:r>
              <a:rPr lang="en-US" altLang="zh-TW" sz="1800" dirty="0">
                <a:latin typeface="標楷體" pitchFamily="65" charset="-120"/>
                <a:ea typeface="標楷體" pitchFamily="65" charset="-120"/>
              </a:rPr>
              <a:t>3</a:t>
            </a:r>
            <a:r>
              <a:rPr lang="zh-TW" altLang="en-US" sz="1800" dirty="0">
                <a:latin typeface="標楷體" pitchFamily="65" charset="-120"/>
                <a:ea typeface="標楷體" pitchFamily="65" charset="-120"/>
              </a:rPr>
              <a:t>條及第</a:t>
            </a:r>
            <a:r>
              <a:rPr lang="en-US" altLang="zh-TW" sz="1800" dirty="0">
                <a:latin typeface="標楷體" pitchFamily="65" charset="-120"/>
                <a:ea typeface="標楷體" pitchFamily="65" charset="-120"/>
              </a:rPr>
              <a:t>6</a:t>
            </a:r>
            <a:r>
              <a:rPr lang="zh-TW" altLang="en-US" sz="1800" dirty="0">
                <a:latin typeface="標楷體" pitchFamily="65" charset="-120"/>
                <a:ea typeface="標楷體" pitchFamily="65" charset="-120"/>
              </a:rPr>
              <a:t>條所稱調劑行為。</a:t>
            </a:r>
            <a:br>
              <a:rPr lang="en-US" altLang="zh-TW" sz="1800" dirty="0">
                <a:latin typeface="標楷體" pitchFamily="65" charset="-120"/>
                <a:ea typeface="標楷體" pitchFamily="65" charset="-120"/>
              </a:rPr>
            </a:br>
            <a:r>
              <a:rPr lang="zh-TW" altLang="en-US" sz="1800" dirty="0">
                <a:latin typeface="標楷體" pitchFamily="65" charset="-120"/>
                <a:ea typeface="標楷體" pitchFamily="65" charset="-120"/>
              </a:rPr>
              <a:t>    故藥事人員依其業務專責，於取得醫師處方箋後，得針對</a:t>
            </a:r>
            <a:br>
              <a:rPr lang="en-US" altLang="zh-TW" sz="1800" dirty="0">
                <a:latin typeface="標楷體" pitchFamily="65" charset="-120"/>
                <a:ea typeface="標楷體" pitchFamily="65" charset="-120"/>
              </a:rPr>
            </a:br>
            <a:r>
              <a:rPr lang="zh-TW" altLang="en-US" sz="1800" dirty="0">
                <a:latin typeface="標楷體" pitchFamily="65" charset="-120"/>
                <a:ea typeface="標楷體" pitchFamily="65" charset="-120"/>
              </a:rPr>
              <a:t>    特定病人需求進行藥品調配等調劑行為。</a:t>
            </a:r>
            <a:endParaRPr lang="en-US" altLang="zh-TW" sz="1800" dirty="0">
              <a:latin typeface="標楷體" pitchFamily="65" charset="-120"/>
              <a:ea typeface="標楷體" pitchFamily="65" charset="-120"/>
            </a:endParaRPr>
          </a:p>
          <a:p>
            <a:pPr marL="0" indent="-457200">
              <a:buFont typeface="Wingdings 2" pitchFamily="18" charset="2"/>
              <a:buNone/>
            </a:pPr>
            <a:r>
              <a:rPr lang="zh-TW" altLang="en-US" sz="1800" dirty="0">
                <a:latin typeface="標楷體" pitchFamily="65" charset="-120"/>
                <a:ea typeface="標楷體" pitchFamily="65" charset="-120"/>
              </a:rPr>
              <a:t>三、</a:t>
            </a:r>
            <a:r>
              <a:rPr lang="zh-TW" altLang="en-US" sz="1800" b="1" dirty="0">
                <a:solidFill>
                  <a:srgbClr val="FF0000"/>
                </a:solidFill>
                <a:latin typeface="標楷體" pitchFamily="65" charset="-120"/>
                <a:ea typeface="標楷體" pitchFamily="65" charset="-120"/>
              </a:rPr>
              <a:t>藥事人員無處方箋即進行藥品分裝，非屬上開所稱之調劑</a:t>
            </a:r>
            <a:br>
              <a:rPr lang="en-US" altLang="zh-TW" sz="1800" b="1" dirty="0">
                <a:solidFill>
                  <a:srgbClr val="FF0000"/>
                </a:solidFill>
                <a:latin typeface="標楷體" pitchFamily="65" charset="-120"/>
                <a:ea typeface="標楷體" pitchFamily="65" charset="-120"/>
              </a:rPr>
            </a:br>
            <a:r>
              <a:rPr lang="zh-TW" altLang="en-US" sz="1800" b="1" dirty="0">
                <a:solidFill>
                  <a:srgbClr val="FF0000"/>
                </a:solidFill>
                <a:latin typeface="標楷體" pitchFamily="65" charset="-120"/>
                <a:ea typeface="標楷體" pitchFamily="65" charset="-120"/>
              </a:rPr>
              <a:t>    行為，並涉藥物製造，違反藥事法第</a:t>
            </a:r>
            <a:r>
              <a:rPr lang="en-US" altLang="zh-TW" sz="1800" b="1" dirty="0">
                <a:solidFill>
                  <a:srgbClr val="FF0000"/>
                </a:solidFill>
                <a:latin typeface="標楷體" pitchFamily="65" charset="-120"/>
                <a:ea typeface="標楷體" pitchFamily="65" charset="-120"/>
              </a:rPr>
              <a:t>57</a:t>
            </a:r>
            <a:r>
              <a:rPr lang="zh-TW" altLang="en-US" sz="1800" b="1" dirty="0">
                <a:solidFill>
                  <a:srgbClr val="FF0000"/>
                </a:solidFill>
                <a:latin typeface="標楷體" pitchFamily="65" charset="-120"/>
                <a:ea typeface="標楷體" pitchFamily="65" charset="-120"/>
              </a:rPr>
              <a:t>條規定</a:t>
            </a:r>
            <a:r>
              <a:rPr lang="zh-TW" altLang="en-US" sz="1800" dirty="0">
                <a:latin typeface="標楷體" pitchFamily="65" charset="-120"/>
                <a:ea typeface="標楷體" pitchFamily="65" charset="-120"/>
              </a:rPr>
              <a:t>。</a:t>
            </a:r>
          </a:p>
        </p:txBody>
      </p:sp>
      <p:sp>
        <p:nvSpPr>
          <p:cNvPr id="4" name="投影片編號版面配置區 3"/>
          <p:cNvSpPr>
            <a:spLocks noGrp="1"/>
          </p:cNvSpPr>
          <p:nvPr>
            <p:ph type="sldNum" sz="quarter" idx="12"/>
          </p:nvPr>
        </p:nvSpPr>
        <p:spPr/>
        <p:txBody>
          <a:bodyPr/>
          <a:lstStyle/>
          <a:p>
            <a:fld id="{2C400DA9-3692-411A-A70D-CB3CE30BC0DB}" type="slidenum">
              <a:rPr lang="zh-TW" altLang="en-US" smtClean="0"/>
              <a:t>41</a:t>
            </a:fld>
            <a:endParaRPr lang="zh-TW" altLang="en-US"/>
          </a:p>
        </p:txBody>
      </p:sp>
      <p:pic>
        <p:nvPicPr>
          <p:cNvPr id="2" name="圖片 1">
            <a:extLst>
              <a:ext uri="{FF2B5EF4-FFF2-40B4-BE49-F238E27FC236}">
                <a16:creationId xmlns:a16="http://schemas.microsoft.com/office/drawing/2014/main" id="{2C325933-BC5A-6E89-EA57-C3270E8A23D9}"/>
              </a:ext>
            </a:extLst>
          </p:cNvPr>
          <p:cNvPicPr>
            <a:picLocks noChangeAspect="1"/>
          </p:cNvPicPr>
          <p:nvPr/>
        </p:nvPicPr>
        <p:blipFill>
          <a:blip r:embed="rId2"/>
          <a:stretch>
            <a:fillRect/>
          </a:stretch>
        </p:blipFill>
        <p:spPr>
          <a:xfrm>
            <a:off x="345957" y="26080"/>
            <a:ext cx="963251" cy="932769"/>
          </a:xfrm>
          <a:prstGeom prst="rect">
            <a:avLst/>
          </a:prstGeom>
        </p:spPr>
      </p:pic>
    </p:spTree>
    <p:extLst>
      <p:ext uri="{BB962C8B-B14F-4D97-AF65-F5344CB8AC3E}">
        <p14:creationId xmlns:p14="http://schemas.microsoft.com/office/powerpoint/2010/main" val="1776160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3" y="704850"/>
            <a:ext cx="7920880" cy="779463"/>
          </a:xfrm>
        </p:spPr>
        <p:txBody>
          <a:bodyPr>
            <a:normAutofit/>
          </a:bodyPr>
          <a:lstStyle/>
          <a:p>
            <a:pPr algn="ctr">
              <a:defRPr/>
            </a:pPr>
            <a:r>
              <a:rPr lang="zh-TW" altLang="en-US" dirty="0">
                <a:solidFill>
                  <a:srgbClr val="0000FF"/>
                </a:solidFill>
                <a:latin typeface="標楷體" panose="03000509000000000000" pitchFamily="65" charset="-120"/>
                <a:ea typeface="標楷體" panose="03000509000000000000" pitchFamily="65" charset="-120"/>
              </a:rPr>
              <a:t>案例</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自行分裝藥品</a:t>
            </a:r>
          </a:p>
        </p:txBody>
      </p:sp>
      <p:sp>
        <p:nvSpPr>
          <p:cNvPr id="99331" name="內容版面配置區 2"/>
          <p:cNvSpPr>
            <a:spLocks noGrp="1"/>
          </p:cNvSpPr>
          <p:nvPr>
            <p:ph idx="1"/>
          </p:nvPr>
        </p:nvSpPr>
        <p:spPr>
          <a:xfrm>
            <a:off x="1115616" y="1832039"/>
            <a:ext cx="2314575" cy="1133475"/>
          </a:xfrm>
        </p:spPr>
        <p:txBody>
          <a:bodyPr>
            <a:normAutofit/>
          </a:bodyPr>
          <a:lstStyle/>
          <a:p>
            <a:r>
              <a:rPr lang="zh-TW" altLang="en-US" dirty="0">
                <a:solidFill>
                  <a:srgbClr val="9900FF"/>
                </a:solidFill>
                <a:latin typeface="標楷體" pitchFamily="65" charset="-120"/>
                <a:ea typeface="標楷體" pitchFamily="65" charset="-120"/>
              </a:rPr>
              <a:t>眼藥水</a:t>
            </a:r>
            <a:endParaRPr lang="en-US" altLang="zh-TW" dirty="0">
              <a:solidFill>
                <a:srgbClr val="9900FF"/>
              </a:solidFill>
              <a:latin typeface="標楷體" pitchFamily="65" charset="-120"/>
              <a:ea typeface="標楷體" pitchFamily="65" charset="-120"/>
            </a:endParaRPr>
          </a:p>
          <a:p>
            <a:r>
              <a:rPr lang="zh-TW" altLang="en-US" dirty="0">
                <a:solidFill>
                  <a:srgbClr val="9900FF"/>
                </a:solidFill>
                <a:latin typeface="標楷體" pitchFamily="65" charset="-120"/>
                <a:ea typeface="標楷體" pitchFamily="65" charset="-120"/>
              </a:rPr>
              <a:t>皮膚科藥膏</a:t>
            </a:r>
          </a:p>
          <a:p>
            <a:endParaRPr lang="zh-TW" altLang="en-US" dirty="0"/>
          </a:p>
        </p:txBody>
      </p:sp>
      <p:sp>
        <p:nvSpPr>
          <p:cNvPr id="7" name="投影片編號版面配置區 6"/>
          <p:cNvSpPr>
            <a:spLocks noGrp="1"/>
          </p:cNvSpPr>
          <p:nvPr>
            <p:ph type="sldNum" sz="quarter" idx="12"/>
          </p:nvPr>
        </p:nvSpPr>
        <p:spPr/>
        <p:txBody>
          <a:bodyPr/>
          <a:lstStyle/>
          <a:p>
            <a:fld id="{2C400DA9-3692-411A-A70D-CB3CE30BC0DB}" type="slidenum">
              <a:rPr lang="zh-TW" altLang="en-US" smtClean="0"/>
              <a:t>42</a:t>
            </a:fld>
            <a:endParaRPr lang="zh-TW" altLang="en-US"/>
          </a:p>
        </p:txBody>
      </p:sp>
      <p:sp>
        <p:nvSpPr>
          <p:cNvPr id="5" name="橢圓形圖說文字 4"/>
          <p:cNvSpPr/>
          <p:nvPr/>
        </p:nvSpPr>
        <p:spPr>
          <a:xfrm>
            <a:off x="4859338" y="1844675"/>
            <a:ext cx="2998787" cy="1368425"/>
          </a:xfrm>
          <a:prstGeom prst="wedgeEllipseCallout">
            <a:avLst>
              <a:gd name="adj1" fmla="val -37987"/>
              <a:gd name="adj2" fmla="val 58323"/>
            </a:avLst>
          </a:prstGeom>
          <a:solidFill>
            <a:schemeClr val="accent5">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solidFill>
                  <a:srgbClr val="000066"/>
                </a:solidFill>
                <a:latin typeface="標楷體" panose="03000509000000000000" pitchFamily="65" charset="-120"/>
                <a:ea typeface="標楷體" panose="03000509000000000000" pitchFamily="65" charset="-120"/>
              </a:rPr>
              <a:t>違反依藥事法第</a:t>
            </a:r>
            <a:r>
              <a:rPr lang="en-US" altLang="zh-TW" sz="2000" b="1" dirty="0">
                <a:solidFill>
                  <a:srgbClr val="000066"/>
                </a:solidFill>
                <a:latin typeface="標楷體" panose="03000509000000000000" pitchFamily="65" charset="-120"/>
                <a:ea typeface="標楷體" panose="03000509000000000000" pitchFamily="65" charset="-120"/>
              </a:rPr>
              <a:t>57</a:t>
            </a:r>
            <a:r>
              <a:rPr lang="zh-TW" altLang="en-US" sz="2000" dirty="0">
                <a:solidFill>
                  <a:srgbClr val="000066"/>
                </a:solidFill>
                <a:latin typeface="標楷體" panose="03000509000000000000" pitchFamily="65" charset="-120"/>
                <a:ea typeface="標楷體" panose="03000509000000000000" pitchFamily="65" charset="-120"/>
              </a:rPr>
              <a:t>條規定，依同法第</a:t>
            </a:r>
            <a:r>
              <a:rPr lang="en-US" altLang="zh-TW" sz="2000" b="1" dirty="0">
                <a:solidFill>
                  <a:srgbClr val="000066"/>
                </a:solidFill>
                <a:latin typeface="標楷體" panose="03000509000000000000" pitchFamily="65" charset="-120"/>
                <a:ea typeface="標楷體" panose="03000509000000000000" pitchFamily="65" charset="-120"/>
              </a:rPr>
              <a:t>92</a:t>
            </a:r>
            <a:r>
              <a:rPr lang="zh-TW" altLang="en-US" sz="2000" dirty="0">
                <a:solidFill>
                  <a:srgbClr val="000066"/>
                </a:solidFill>
                <a:latin typeface="標楷體" panose="03000509000000000000" pitchFamily="65" charset="-120"/>
                <a:ea typeface="標楷體" panose="03000509000000000000" pitchFamily="65" charset="-120"/>
              </a:rPr>
              <a:t>條處</a:t>
            </a:r>
            <a:r>
              <a:rPr lang="en-US" altLang="zh-TW" sz="2000" b="1" dirty="0">
                <a:solidFill>
                  <a:srgbClr val="000066"/>
                </a:solidFill>
                <a:latin typeface="標楷體" panose="03000509000000000000" pitchFamily="65" charset="-120"/>
                <a:ea typeface="標楷體" panose="03000509000000000000" pitchFamily="65" charset="-120"/>
              </a:rPr>
              <a:t>3</a:t>
            </a:r>
            <a:r>
              <a:rPr lang="zh-TW" altLang="en-US" sz="2000" b="1" dirty="0">
                <a:solidFill>
                  <a:srgbClr val="000066"/>
                </a:solidFill>
                <a:latin typeface="標楷體" panose="03000509000000000000" pitchFamily="65" charset="-120"/>
                <a:ea typeface="標楷體" panose="03000509000000000000" pitchFamily="65" charset="-120"/>
              </a:rPr>
              <a:t>萬</a:t>
            </a:r>
            <a:r>
              <a:rPr lang="en-US" altLang="zh-TW" sz="2000" b="1" dirty="0">
                <a:solidFill>
                  <a:srgbClr val="000066"/>
                </a:solidFill>
                <a:latin typeface="標楷體" panose="03000509000000000000" pitchFamily="65" charset="-120"/>
                <a:ea typeface="標楷體" panose="03000509000000000000" pitchFamily="65" charset="-120"/>
              </a:rPr>
              <a:t>~200</a:t>
            </a:r>
            <a:r>
              <a:rPr lang="zh-TW" altLang="en-US" sz="2000" dirty="0">
                <a:solidFill>
                  <a:srgbClr val="000066"/>
                </a:solidFill>
                <a:latin typeface="標楷體" panose="03000509000000000000" pitchFamily="65" charset="-120"/>
                <a:ea typeface="標楷體" panose="03000509000000000000" pitchFamily="65" charset="-120"/>
              </a:rPr>
              <a:t>萬元</a:t>
            </a:r>
          </a:p>
        </p:txBody>
      </p:sp>
      <p:sp>
        <p:nvSpPr>
          <p:cNvPr id="6" name="橢圓 5"/>
          <p:cNvSpPr/>
          <p:nvPr/>
        </p:nvSpPr>
        <p:spPr>
          <a:xfrm>
            <a:off x="1692275" y="3068638"/>
            <a:ext cx="3671888" cy="129698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000066"/>
                </a:solidFill>
                <a:latin typeface="標楷體" panose="03000509000000000000" pitchFamily="65" charset="-120"/>
                <a:ea typeface="標楷體" panose="03000509000000000000" pitchFamily="65" charset="-120"/>
              </a:rPr>
              <a:t>自行分裝為小罐</a:t>
            </a:r>
          </a:p>
        </p:txBody>
      </p:sp>
      <p:sp>
        <p:nvSpPr>
          <p:cNvPr id="99335" name="文字方塊 7"/>
          <p:cNvSpPr txBox="1">
            <a:spLocks noChangeArrowheads="1"/>
          </p:cNvSpPr>
          <p:nvPr/>
        </p:nvSpPr>
        <p:spPr bwMode="auto">
          <a:xfrm>
            <a:off x="1949450" y="4652963"/>
            <a:ext cx="4392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charset="-120"/>
              </a:defRPr>
            </a:lvl1pPr>
            <a:lvl2pPr marL="742950" indent="-285750" eaLnBrk="0" hangingPunct="0">
              <a:defRPr kumimoji="1">
                <a:solidFill>
                  <a:schemeClr val="tx1"/>
                </a:solidFill>
                <a:latin typeface="Tahoma" pitchFamily="34" charset="0"/>
                <a:ea typeface="新細明體" charset="-120"/>
              </a:defRPr>
            </a:lvl2pPr>
            <a:lvl3pPr marL="1143000" indent="-228600" eaLnBrk="0" hangingPunct="0">
              <a:defRPr kumimoji="1">
                <a:solidFill>
                  <a:schemeClr val="tx1"/>
                </a:solidFill>
                <a:latin typeface="Tahoma" pitchFamily="34" charset="0"/>
                <a:ea typeface="新細明體" charset="-120"/>
              </a:defRPr>
            </a:lvl3pPr>
            <a:lvl4pPr marL="1600200" indent="-228600" eaLnBrk="0" hangingPunct="0">
              <a:defRPr kumimoji="1">
                <a:solidFill>
                  <a:schemeClr val="tx1"/>
                </a:solidFill>
                <a:latin typeface="Tahoma" pitchFamily="34" charset="0"/>
                <a:ea typeface="新細明體" charset="-120"/>
              </a:defRPr>
            </a:lvl4pPr>
            <a:lvl5pPr marL="2057400" indent="-228600" eaLnBrk="0" hangingPunct="0">
              <a:defRPr kumimoji="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charset="-120"/>
              </a:defRPr>
            </a:lvl9pPr>
          </a:lstStyle>
          <a:p>
            <a:pPr algn="ctr" eaLnBrk="1" hangingPunct="1"/>
            <a:r>
              <a:rPr lang="zh-TW" altLang="en-US" sz="2400" b="1">
                <a:solidFill>
                  <a:srgbClr val="FF0000"/>
                </a:solidFill>
                <a:latin typeface="標楷體" pitchFamily="65" charset="-120"/>
                <a:ea typeface="標楷體" pitchFamily="65" charset="-120"/>
              </a:rPr>
              <a:t>恐有汙染藥品之虞</a:t>
            </a:r>
          </a:p>
        </p:txBody>
      </p:sp>
      <p:sp>
        <p:nvSpPr>
          <p:cNvPr id="9" name="文字方塊 8"/>
          <p:cNvSpPr txBox="1"/>
          <p:nvPr/>
        </p:nvSpPr>
        <p:spPr>
          <a:xfrm>
            <a:off x="1152525" y="5488191"/>
            <a:ext cx="4751387" cy="276225"/>
          </a:xfrm>
          <a:prstGeom prst="rect">
            <a:avLst/>
          </a:prstGeom>
          <a:noFill/>
        </p:spPr>
        <p:txBody>
          <a:bodyPr>
            <a:spAutoFit/>
          </a:bodyPr>
          <a:lstStyle/>
          <a:p>
            <a:pPr>
              <a:defRPr/>
            </a:pPr>
            <a:r>
              <a:rPr lang="en-US" altLang="zh-TW" sz="1200" b="1" dirty="0">
                <a:solidFill>
                  <a:schemeClr val="accent1">
                    <a:lumMod val="75000"/>
                  </a:schemeClr>
                </a:solidFill>
                <a:latin typeface="標楷體" panose="03000509000000000000" pitchFamily="65" charset="-120"/>
                <a:ea typeface="標楷體" panose="03000509000000000000" pitchFamily="65" charset="-120"/>
              </a:rPr>
              <a:t>104.1.1</a:t>
            </a:r>
            <a:r>
              <a:rPr lang="zh-TW" altLang="en-US" sz="1200" b="1" dirty="0">
                <a:solidFill>
                  <a:schemeClr val="accent1">
                    <a:lumMod val="75000"/>
                  </a:schemeClr>
                </a:solidFill>
                <a:latin typeface="標楷體" panose="03000509000000000000" pitchFamily="65" charset="-120"/>
                <a:ea typeface="標楷體" panose="03000509000000000000" pitchFamily="65" charset="-120"/>
              </a:rPr>
              <a:t>起分裝藥健保將不給付</a:t>
            </a:r>
          </a:p>
        </p:txBody>
      </p:sp>
      <p:pic>
        <p:nvPicPr>
          <p:cNvPr id="3" name="圖片 2">
            <a:extLst>
              <a:ext uri="{FF2B5EF4-FFF2-40B4-BE49-F238E27FC236}">
                <a16:creationId xmlns:a16="http://schemas.microsoft.com/office/drawing/2014/main" id="{8D2D0E86-844B-3EDB-7169-13231CC9306B}"/>
              </a:ext>
            </a:extLst>
          </p:cNvPr>
          <p:cNvPicPr>
            <a:picLocks noChangeAspect="1"/>
          </p:cNvPicPr>
          <p:nvPr/>
        </p:nvPicPr>
        <p:blipFill>
          <a:blip r:embed="rId2"/>
          <a:stretch>
            <a:fillRect/>
          </a:stretch>
        </p:blipFill>
        <p:spPr>
          <a:xfrm>
            <a:off x="-3129" y="-109261"/>
            <a:ext cx="963251" cy="932769"/>
          </a:xfrm>
          <a:prstGeom prst="rect">
            <a:avLst/>
          </a:prstGeom>
        </p:spPr>
      </p:pic>
    </p:spTree>
    <p:extLst>
      <p:ext uri="{BB962C8B-B14F-4D97-AF65-F5344CB8AC3E}">
        <p14:creationId xmlns:p14="http://schemas.microsoft.com/office/powerpoint/2010/main" val="3701425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915337"/>
            <a:ext cx="7992888" cy="1303867"/>
          </a:xfrm>
        </p:spPr>
        <p:txBody>
          <a:bodyPr>
            <a:normAutofit/>
          </a:bodyPr>
          <a:lstStyle/>
          <a:p>
            <a:pPr algn="ctr"/>
            <a:r>
              <a:rPr lang="zh-TW" altLang="en-US" dirty="0">
                <a:solidFill>
                  <a:schemeClr val="accent5">
                    <a:lumMod val="75000"/>
                  </a:schemeClr>
                </a:solidFill>
                <a:latin typeface="標楷體" panose="03000509000000000000" pitchFamily="65" charset="-120"/>
                <a:ea typeface="標楷體" panose="03000509000000000000" pitchFamily="65" charset="-120"/>
              </a:rPr>
              <a:t>麻黃素管理</a:t>
            </a:r>
            <a:r>
              <a:rPr lang="en-US" altLang="zh-TW" dirty="0">
                <a:solidFill>
                  <a:schemeClr val="accent5">
                    <a:lumMod val="75000"/>
                  </a:schemeClr>
                </a:solidFill>
                <a:latin typeface="標楷體" panose="03000509000000000000" pitchFamily="65" charset="-120"/>
                <a:ea typeface="標楷體" panose="03000509000000000000" pitchFamily="65" charset="-120"/>
              </a:rPr>
              <a:t>-</a:t>
            </a:r>
            <a:r>
              <a:rPr lang="zh-TW" altLang="en-US" dirty="0">
                <a:solidFill>
                  <a:schemeClr val="accent5">
                    <a:lumMod val="75000"/>
                  </a:schemeClr>
                </a:solidFill>
                <a:latin typeface="標楷體" panose="03000509000000000000" pitchFamily="65" charset="-120"/>
                <a:ea typeface="標楷體" panose="03000509000000000000" pitchFamily="65" charset="-120"/>
              </a:rPr>
              <a:t>紀錄及簽收</a:t>
            </a:r>
            <a:br>
              <a:rPr lang="en-US" altLang="zh-TW" dirty="0">
                <a:solidFill>
                  <a:schemeClr val="accent5">
                    <a:lumMod val="75000"/>
                  </a:schemeClr>
                </a:solidFill>
                <a:latin typeface="標楷體" panose="03000509000000000000" pitchFamily="65" charset="-120"/>
                <a:ea typeface="標楷體" panose="03000509000000000000" pitchFamily="65" charset="-120"/>
              </a:rPr>
            </a:b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行政院衛生署</a:t>
            </a:r>
            <a:r>
              <a:rPr lang="en-US" altLang="zh-TW" sz="1600" dirty="0">
                <a:latin typeface="標楷體" panose="03000509000000000000" pitchFamily="65" charset="-120"/>
                <a:ea typeface="標楷體" panose="03000509000000000000" pitchFamily="65" charset="-120"/>
              </a:rPr>
              <a:t>98</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3</a:t>
            </a:r>
            <a:r>
              <a:rPr lang="zh-TW" altLang="en-US" sz="1600" dirty="0">
                <a:latin typeface="標楷體" panose="03000509000000000000" pitchFamily="65" charset="-120"/>
                <a:ea typeface="標楷體" panose="03000509000000000000" pitchFamily="65" charset="-120"/>
              </a:rPr>
              <a:t>月</a:t>
            </a:r>
            <a:r>
              <a:rPr lang="en-US" altLang="zh-TW" sz="1600" dirty="0">
                <a:latin typeface="標楷體" panose="03000509000000000000" pitchFamily="65" charset="-120"/>
                <a:ea typeface="標楷體" panose="03000509000000000000" pitchFamily="65" charset="-120"/>
              </a:rPr>
              <a:t>9</a:t>
            </a:r>
            <a:r>
              <a:rPr lang="zh-TW" altLang="en-US" sz="1600" dirty="0">
                <a:latin typeface="標楷體" panose="03000509000000000000" pitchFamily="65" charset="-120"/>
                <a:ea typeface="標楷體" panose="03000509000000000000" pitchFamily="65" charset="-120"/>
              </a:rPr>
              <a:t>日衛署藥字第</a:t>
            </a:r>
            <a:r>
              <a:rPr lang="en-US" altLang="zh-TW" sz="1600" dirty="0">
                <a:latin typeface="標楷體" panose="03000509000000000000" pitchFamily="65" charset="-120"/>
                <a:ea typeface="標楷體" panose="03000509000000000000" pitchFamily="65" charset="-120"/>
              </a:rPr>
              <a:t>0980307428</a:t>
            </a:r>
            <a:r>
              <a:rPr lang="zh-TW" altLang="en-US" sz="1600" dirty="0">
                <a:latin typeface="標楷體" panose="03000509000000000000" pitchFamily="65" charset="-120"/>
                <a:ea typeface="標楷體" panose="03000509000000000000" pitchFamily="65" charset="-120"/>
              </a:rPr>
              <a:t>號函</a:t>
            </a:r>
            <a:r>
              <a:rPr lang="en-US" altLang="zh-TW" sz="1600" dirty="0">
                <a:latin typeface="標楷體" panose="03000509000000000000" pitchFamily="65" charset="-120"/>
                <a:ea typeface="標楷體" panose="03000509000000000000" pitchFamily="65" charset="-120"/>
              </a:rPr>
              <a:t>)</a:t>
            </a:r>
            <a:endParaRPr lang="zh-TW" altLang="en-US" sz="16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11560" y="2490135"/>
            <a:ext cx="7776864" cy="3444997"/>
          </a:xfrm>
        </p:spPr>
        <p:txBody>
          <a:bodyPr>
            <a:normAutofit fontScale="85000" lnSpcReduction="20000"/>
          </a:bodyPr>
          <a:lstStyle/>
          <a:p>
            <a:pPr marL="273050" lvl="0" indent="-273050" eaLnBrk="0" fontAlgn="base" hangingPunct="0">
              <a:spcBef>
                <a:spcPct val="20000"/>
              </a:spcBef>
              <a:spcAft>
                <a:spcPct val="0"/>
              </a:spcAft>
              <a:buClr>
                <a:srgbClr val="0BD0D9"/>
              </a:buClr>
              <a:buSzPct val="95000"/>
              <a:buFont typeface="Wingdings 2" pitchFamily="18" charset="2"/>
              <a:buChar char=""/>
              <a:defRPr/>
            </a:pPr>
            <a:r>
              <a:rPr lang="zh-TW" altLang="en-US" sz="3000" dirty="0">
                <a:latin typeface="標楷體" panose="03000509000000000000" pitchFamily="65" charset="-120"/>
                <a:ea typeface="標楷體" panose="03000509000000000000" pitchFamily="65" charset="-120"/>
              </a:rPr>
              <a:t>檢、警、調單位陸續破獲使用含麻黃素類成分之感冒藥作為產製安非他命毒品原料等案件，據悉煉毒所使用含麻黃素類成分之感冒藥，多為高含量</a:t>
            </a:r>
            <a:r>
              <a:rPr lang="en-US" altLang="zh-TW" sz="3000" dirty="0">
                <a:latin typeface="標楷體" panose="03000509000000000000" pitchFamily="65" charset="-120"/>
                <a:ea typeface="標楷體" panose="03000509000000000000" pitchFamily="65" charset="-120"/>
              </a:rPr>
              <a:t>Pseudoephedrine</a:t>
            </a:r>
            <a:r>
              <a:rPr lang="zh-TW" altLang="en-US" sz="3000" dirty="0">
                <a:latin typeface="標楷體" panose="03000509000000000000" pitchFamily="65" charset="-120"/>
                <a:ea typeface="標楷體" panose="03000509000000000000" pitchFamily="65" charset="-120"/>
              </a:rPr>
              <a:t>錠劑或膠囊劑，玆為防制該類事件發生，對於該等製劑採源頭管控方式。</a:t>
            </a:r>
          </a:p>
          <a:p>
            <a:pPr marL="273050" lvl="0" indent="-273050" eaLnBrk="0" fontAlgn="base" hangingPunct="0">
              <a:spcBef>
                <a:spcPct val="20000"/>
              </a:spcBef>
              <a:spcAft>
                <a:spcPct val="0"/>
              </a:spcAft>
              <a:buClr>
                <a:srgbClr val="0BD0D9"/>
              </a:buClr>
              <a:buSzPct val="95000"/>
              <a:buFont typeface="Wingdings 2" pitchFamily="18" charset="2"/>
              <a:buChar char=""/>
              <a:defRPr/>
            </a:pPr>
            <a:r>
              <a:rPr lang="zh-TW" altLang="en-US" sz="3000" dirty="0">
                <a:latin typeface="標楷體" panose="03000509000000000000" pitchFamily="65" charset="-120"/>
                <a:ea typeface="標楷體" panose="03000509000000000000" pitchFamily="65" charset="-120"/>
              </a:rPr>
              <a:t>另請各</a:t>
            </a:r>
            <a:r>
              <a:rPr lang="zh-TW" altLang="en-US" sz="3000" dirty="0">
                <a:solidFill>
                  <a:srgbClr val="FF0000"/>
                </a:solidFill>
                <a:latin typeface="標楷體" panose="03000509000000000000" pitchFamily="65" charset="-120"/>
                <a:ea typeface="標楷體" panose="03000509000000000000" pitchFamily="65" charset="-120"/>
              </a:rPr>
              <a:t>製藥廠</a:t>
            </a:r>
            <a:r>
              <a:rPr lang="zh-TW" altLang="en-US" sz="3000" dirty="0">
                <a:latin typeface="標楷體" panose="03000509000000000000" pitchFamily="65" charset="-120"/>
                <a:ea typeface="標楷體" panose="03000509000000000000" pitchFamily="65" charset="-120"/>
              </a:rPr>
              <a:t>、</a:t>
            </a:r>
            <a:r>
              <a:rPr lang="zh-TW" altLang="en-US" sz="3000" dirty="0">
                <a:solidFill>
                  <a:srgbClr val="FF0000"/>
                </a:solidFill>
                <a:latin typeface="標楷體" panose="03000509000000000000" pitchFamily="65" charset="-120"/>
                <a:ea typeface="標楷體" panose="03000509000000000000" pitchFamily="65" charset="-120"/>
              </a:rPr>
              <a:t>藥商</a:t>
            </a:r>
            <a:r>
              <a:rPr lang="zh-TW" altLang="en-US" sz="3000" dirty="0">
                <a:latin typeface="標楷體" panose="03000509000000000000" pitchFamily="65" charset="-120"/>
                <a:ea typeface="標楷體" panose="03000509000000000000" pitchFamily="65" charset="-120"/>
              </a:rPr>
              <a:t>及</a:t>
            </a:r>
            <a:r>
              <a:rPr lang="zh-TW" altLang="en-US" sz="3000" dirty="0">
                <a:solidFill>
                  <a:srgbClr val="FF0000"/>
                </a:solidFill>
                <a:latin typeface="標楷體" panose="03000509000000000000" pitchFamily="65" charset="-120"/>
                <a:ea typeface="標楷體" panose="03000509000000000000" pitchFamily="65" charset="-120"/>
              </a:rPr>
              <a:t>醫療院所</a:t>
            </a:r>
            <a:r>
              <a:rPr lang="zh-TW" altLang="en-US" sz="3000" dirty="0">
                <a:latin typeface="標楷體" panose="03000509000000000000" pitchFamily="65" charset="-120"/>
                <a:ea typeface="標楷體" panose="03000509000000000000" pitchFamily="65" charset="-120"/>
              </a:rPr>
              <a:t>販售含麻黃素類成分之製劑，</a:t>
            </a:r>
            <a:r>
              <a:rPr lang="zh-TW" altLang="en-US" sz="3000" dirty="0">
                <a:solidFill>
                  <a:srgbClr val="FF0000"/>
                </a:solidFill>
                <a:latin typeface="標楷體" panose="03000509000000000000" pitchFamily="65" charset="-120"/>
                <a:ea typeface="標楷體" panose="03000509000000000000" pitchFamily="65" charset="-120"/>
              </a:rPr>
              <a:t>須有販售紀錄及簽收單據</a:t>
            </a:r>
            <a:r>
              <a:rPr lang="zh-TW" altLang="en-US" sz="3000" dirty="0">
                <a:latin typeface="標楷體" panose="03000509000000000000" pitchFamily="65" charset="-120"/>
                <a:ea typeface="標楷體" panose="03000509000000000000" pitchFamily="65" charset="-120"/>
              </a:rPr>
              <a:t>，否則，逕依違反</a:t>
            </a:r>
            <a:r>
              <a:rPr lang="zh-TW" altLang="en-US" sz="3000" dirty="0">
                <a:solidFill>
                  <a:srgbClr val="FF0000"/>
                </a:solidFill>
                <a:latin typeface="標楷體" panose="03000509000000000000" pitchFamily="65" charset="-120"/>
                <a:ea typeface="標楷體" panose="03000509000000000000" pitchFamily="65" charset="-120"/>
              </a:rPr>
              <a:t>藥事法第</a:t>
            </a:r>
            <a:r>
              <a:rPr lang="en-US" altLang="zh-TW" sz="3000" dirty="0">
                <a:solidFill>
                  <a:srgbClr val="FF0000"/>
                </a:solidFill>
                <a:latin typeface="標楷體" panose="03000509000000000000" pitchFamily="65" charset="-120"/>
                <a:ea typeface="標楷體" panose="03000509000000000000" pitchFamily="65" charset="-120"/>
              </a:rPr>
              <a:t>49</a:t>
            </a:r>
            <a:r>
              <a:rPr lang="zh-TW" altLang="en-US" sz="3000" dirty="0">
                <a:solidFill>
                  <a:srgbClr val="FF0000"/>
                </a:solidFill>
                <a:latin typeface="標楷體" panose="03000509000000000000" pitchFamily="65" charset="-120"/>
                <a:ea typeface="標楷體" panose="03000509000000000000" pitchFamily="65" charset="-120"/>
              </a:rPr>
              <a:t>條及其施行細則第</a:t>
            </a:r>
            <a:r>
              <a:rPr lang="en-US" altLang="zh-TW" sz="3000" dirty="0">
                <a:solidFill>
                  <a:srgbClr val="FF0000"/>
                </a:solidFill>
                <a:latin typeface="標楷體" panose="03000509000000000000" pitchFamily="65" charset="-120"/>
                <a:ea typeface="標楷體" panose="03000509000000000000" pitchFamily="65" charset="-120"/>
              </a:rPr>
              <a:t>33</a:t>
            </a:r>
            <a:r>
              <a:rPr lang="zh-TW" altLang="en-US" sz="3000" dirty="0">
                <a:solidFill>
                  <a:srgbClr val="FF0000"/>
                </a:solidFill>
                <a:latin typeface="標楷體" panose="03000509000000000000" pitchFamily="65" charset="-120"/>
                <a:ea typeface="標楷體" panose="03000509000000000000" pitchFamily="65" charset="-120"/>
              </a:rPr>
              <a:t>條規定「藥商不得將藥物供應非藥局、非藥商及非醫療機構」處辦</a:t>
            </a:r>
            <a:r>
              <a:rPr lang="zh-TW" altLang="en-US" dirty="0">
                <a:solidFill>
                  <a:srgbClr val="FF0000"/>
                </a:solidFill>
              </a:rPr>
              <a:t>。</a:t>
            </a:r>
          </a:p>
          <a:p>
            <a:pPr marL="273050" lvl="0" indent="-273050" eaLnBrk="0" fontAlgn="base" hangingPunct="0">
              <a:spcBef>
                <a:spcPct val="20000"/>
              </a:spcBef>
              <a:spcAft>
                <a:spcPct val="0"/>
              </a:spcAft>
              <a:buClr>
                <a:srgbClr val="0BD0D9"/>
              </a:buClr>
              <a:buSzPct val="95000"/>
              <a:buFont typeface="Wingdings 2" pitchFamily="18" charset="2"/>
              <a:buChar char=""/>
              <a:defRPr/>
            </a:pPr>
            <a:endParaRPr lang="zh-TW" altLang="en-US" dirty="0"/>
          </a:p>
        </p:txBody>
      </p:sp>
      <p:sp>
        <p:nvSpPr>
          <p:cNvPr id="6" name="投影片編號版面配置區 5"/>
          <p:cNvSpPr>
            <a:spLocks noGrp="1"/>
          </p:cNvSpPr>
          <p:nvPr>
            <p:ph type="sldNum" sz="quarter" idx="12"/>
          </p:nvPr>
        </p:nvSpPr>
        <p:spPr/>
        <p:txBody>
          <a:bodyPr/>
          <a:lstStyle/>
          <a:p>
            <a:fld id="{2C400DA9-3692-411A-A70D-CB3CE30BC0DB}" type="slidenum">
              <a:rPr lang="zh-TW" altLang="en-US" smtClean="0"/>
              <a:t>43</a:t>
            </a:fld>
            <a:endParaRPr lang="zh-TW" altLang="en-US"/>
          </a:p>
        </p:txBody>
      </p:sp>
      <p:pic>
        <p:nvPicPr>
          <p:cNvPr id="4" name="圖片 3">
            <a:extLst>
              <a:ext uri="{FF2B5EF4-FFF2-40B4-BE49-F238E27FC236}">
                <a16:creationId xmlns:a16="http://schemas.microsoft.com/office/drawing/2014/main" id="{A06D7DB4-F0AF-DFC2-2F1F-AA3708B61F60}"/>
              </a:ext>
            </a:extLst>
          </p:cNvPr>
          <p:cNvPicPr>
            <a:picLocks noChangeAspect="1"/>
          </p:cNvPicPr>
          <p:nvPr/>
        </p:nvPicPr>
        <p:blipFill>
          <a:blip r:embed="rId2"/>
          <a:stretch>
            <a:fillRect/>
          </a:stretch>
        </p:blipFill>
        <p:spPr>
          <a:xfrm>
            <a:off x="129934" y="313487"/>
            <a:ext cx="963251" cy="932769"/>
          </a:xfrm>
          <a:prstGeom prst="rect">
            <a:avLst/>
          </a:prstGeom>
        </p:spPr>
      </p:pic>
    </p:spTree>
    <p:extLst>
      <p:ext uri="{BB962C8B-B14F-4D97-AF65-F5344CB8AC3E}">
        <p14:creationId xmlns:p14="http://schemas.microsoft.com/office/powerpoint/2010/main" val="16423280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3200" dirty="0">
                <a:solidFill>
                  <a:schemeClr val="accent5">
                    <a:lumMod val="75000"/>
                  </a:schemeClr>
                </a:solidFill>
                <a:latin typeface="標楷體" panose="03000509000000000000" pitchFamily="65" charset="-120"/>
                <a:ea typeface="標楷體" panose="03000509000000000000" pitchFamily="65" charset="-120"/>
              </a:rPr>
              <a:t>麻黃素管理</a:t>
            </a:r>
            <a:r>
              <a:rPr lang="en-US" altLang="zh-TW" sz="3200" dirty="0">
                <a:solidFill>
                  <a:schemeClr val="accent5">
                    <a:lumMod val="75000"/>
                  </a:schemeClr>
                </a:solidFill>
                <a:latin typeface="標楷體" panose="03000509000000000000" pitchFamily="65" charset="-120"/>
                <a:ea typeface="標楷體" panose="03000509000000000000" pitchFamily="65" charset="-120"/>
              </a:rPr>
              <a:t>-</a:t>
            </a:r>
            <a:r>
              <a:rPr lang="zh-TW" altLang="en-US" sz="3200" dirty="0">
                <a:solidFill>
                  <a:schemeClr val="accent5">
                    <a:lumMod val="75000"/>
                  </a:schemeClr>
                </a:solidFill>
                <a:latin typeface="標楷體" panose="03000509000000000000" pitchFamily="65" charset="-120"/>
                <a:ea typeface="標楷體" panose="03000509000000000000" pitchFamily="65" charset="-120"/>
              </a:rPr>
              <a:t>限量以</a:t>
            </a:r>
            <a:r>
              <a:rPr lang="en-US" altLang="zh-TW" sz="3200" dirty="0">
                <a:solidFill>
                  <a:schemeClr val="accent5">
                    <a:lumMod val="75000"/>
                  </a:schemeClr>
                </a:solidFill>
                <a:latin typeface="標楷體" panose="03000509000000000000" pitchFamily="65" charset="-120"/>
                <a:ea typeface="標楷體" panose="03000509000000000000" pitchFamily="65" charset="-120"/>
              </a:rPr>
              <a:t>7</a:t>
            </a:r>
            <a:r>
              <a:rPr lang="zh-TW" altLang="en-US" sz="3200" dirty="0">
                <a:solidFill>
                  <a:schemeClr val="accent5">
                    <a:lumMod val="75000"/>
                  </a:schemeClr>
                </a:solidFill>
                <a:latin typeface="標楷體" panose="03000509000000000000" pitchFamily="65" charset="-120"/>
                <a:ea typeface="標楷體" panose="03000509000000000000" pitchFamily="65" charset="-120"/>
              </a:rPr>
              <a:t>日用量</a:t>
            </a:r>
            <a:br>
              <a:rPr lang="en-US" altLang="zh-TW" sz="3200" dirty="0">
                <a:solidFill>
                  <a:schemeClr val="accent5">
                    <a:lumMod val="75000"/>
                  </a:schemeClr>
                </a:solidFill>
                <a:latin typeface="標楷體" panose="03000509000000000000" pitchFamily="65" charset="-120"/>
                <a:ea typeface="標楷體" panose="03000509000000000000" pitchFamily="65" charset="-120"/>
              </a:rPr>
            </a:br>
            <a:r>
              <a:rPr lang="en-US" altLang="zh-TW" sz="1600" dirty="0">
                <a:solidFill>
                  <a:schemeClr val="accent5">
                    <a:lumMod val="75000"/>
                  </a:schemeClr>
                </a:solidFill>
                <a:latin typeface="標楷體" panose="03000509000000000000" pitchFamily="65" charset="-120"/>
                <a:ea typeface="標楷體" panose="03000509000000000000" pitchFamily="65" charset="-120"/>
              </a:rPr>
              <a:t>(</a:t>
            </a:r>
            <a:r>
              <a:rPr lang="zh-TW" altLang="en-US" sz="1600" dirty="0">
                <a:solidFill>
                  <a:schemeClr val="accent5">
                    <a:lumMod val="75000"/>
                  </a:schemeClr>
                </a:solidFill>
                <a:latin typeface="標楷體" panose="03000509000000000000" pitchFamily="65" charset="-120"/>
                <a:ea typeface="標楷體" panose="03000509000000000000" pitchFamily="65" charset="-120"/>
              </a:rPr>
              <a:t>行政院衛生署食品藥物管理局</a:t>
            </a:r>
            <a:r>
              <a:rPr lang="en-US" altLang="zh-TW" sz="1600" dirty="0">
                <a:solidFill>
                  <a:schemeClr val="accent5">
                    <a:lumMod val="75000"/>
                  </a:schemeClr>
                </a:solidFill>
                <a:latin typeface="標楷體" panose="03000509000000000000" pitchFamily="65" charset="-120"/>
                <a:ea typeface="標楷體" panose="03000509000000000000" pitchFamily="65" charset="-120"/>
              </a:rPr>
              <a:t>101</a:t>
            </a:r>
            <a:r>
              <a:rPr lang="zh-TW" altLang="en-US" sz="1600" dirty="0">
                <a:solidFill>
                  <a:schemeClr val="accent5">
                    <a:lumMod val="75000"/>
                  </a:schemeClr>
                </a:solidFill>
                <a:latin typeface="標楷體" panose="03000509000000000000" pitchFamily="65" charset="-120"/>
                <a:ea typeface="標楷體" panose="03000509000000000000" pitchFamily="65" charset="-120"/>
              </a:rPr>
              <a:t>年</a:t>
            </a:r>
            <a:r>
              <a:rPr lang="en-US" altLang="zh-TW" sz="1600" dirty="0">
                <a:solidFill>
                  <a:schemeClr val="accent5">
                    <a:lumMod val="75000"/>
                  </a:schemeClr>
                </a:solidFill>
                <a:latin typeface="標楷體" panose="03000509000000000000" pitchFamily="65" charset="-120"/>
                <a:ea typeface="標楷體" panose="03000509000000000000" pitchFamily="65" charset="-120"/>
              </a:rPr>
              <a:t>10</a:t>
            </a:r>
            <a:r>
              <a:rPr lang="zh-TW" altLang="en-US" sz="1600" dirty="0">
                <a:solidFill>
                  <a:schemeClr val="accent5">
                    <a:lumMod val="75000"/>
                  </a:schemeClr>
                </a:solidFill>
                <a:latin typeface="標楷體" panose="03000509000000000000" pitchFamily="65" charset="-120"/>
                <a:ea typeface="標楷體" panose="03000509000000000000" pitchFamily="65" charset="-120"/>
              </a:rPr>
              <a:t>月</a:t>
            </a:r>
            <a:r>
              <a:rPr lang="en-US" altLang="zh-TW" sz="1600" dirty="0">
                <a:solidFill>
                  <a:schemeClr val="accent5">
                    <a:lumMod val="75000"/>
                  </a:schemeClr>
                </a:solidFill>
                <a:latin typeface="標楷體" panose="03000509000000000000" pitchFamily="65" charset="-120"/>
                <a:ea typeface="標楷體" panose="03000509000000000000" pitchFamily="65" charset="-120"/>
              </a:rPr>
              <a:t>12</a:t>
            </a:r>
            <a:r>
              <a:rPr lang="zh-TW" altLang="en-US" sz="1600" dirty="0">
                <a:solidFill>
                  <a:schemeClr val="accent5">
                    <a:lumMod val="75000"/>
                  </a:schemeClr>
                </a:solidFill>
                <a:latin typeface="標楷體" panose="03000509000000000000" pitchFamily="65" charset="-120"/>
                <a:ea typeface="標楷體" panose="03000509000000000000" pitchFamily="65" charset="-120"/>
              </a:rPr>
              <a:t>日</a:t>
            </a:r>
            <a:r>
              <a:rPr lang="en-US" altLang="zh-TW" sz="1600" dirty="0">
                <a:solidFill>
                  <a:schemeClr val="accent5">
                    <a:lumMod val="75000"/>
                  </a:schemeClr>
                </a:solidFill>
                <a:latin typeface="標楷體" panose="03000509000000000000" pitchFamily="65" charset="-120"/>
                <a:ea typeface="標楷體" panose="03000509000000000000" pitchFamily="65" charset="-120"/>
              </a:rPr>
              <a:t>FDA</a:t>
            </a:r>
            <a:r>
              <a:rPr lang="zh-TW" altLang="en-US" sz="1600" dirty="0">
                <a:solidFill>
                  <a:schemeClr val="accent5">
                    <a:lumMod val="75000"/>
                  </a:schemeClr>
                </a:solidFill>
                <a:latin typeface="標楷體" panose="03000509000000000000" pitchFamily="65" charset="-120"/>
                <a:ea typeface="標楷體" panose="03000509000000000000" pitchFamily="65" charset="-120"/>
              </a:rPr>
              <a:t>藥字第</a:t>
            </a:r>
            <a:r>
              <a:rPr lang="en-US" altLang="zh-TW" sz="1600" dirty="0">
                <a:solidFill>
                  <a:schemeClr val="accent5">
                    <a:lumMod val="75000"/>
                  </a:schemeClr>
                </a:solidFill>
                <a:latin typeface="標楷體" panose="03000509000000000000" pitchFamily="65" charset="-120"/>
                <a:ea typeface="標楷體" panose="03000509000000000000" pitchFamily="65" charset="-120"/>
              </a:rPr>
              <a:t>1011406525</a:t>
            </a:r>
            <a:r>
              <a:rPr lang="zh-TW" altLang="en-US" sz="1600" dirty="0">
                <a:solidFill>
                  <a:schemeClr val="accent5">
                    <a:lumMod val="75000"/>
                  </a:schemeClr>
                </a:solidFill>
                <a:latin typeface="標楷體" panose="03000509000000000000" pitchFamily="65" charset="-120"/>
                <a:ea typeface="標楷體" panose="03000509000000000000" pitchFamily="65" charset="-120"/>
              </a:rPr>
              <a:t>號函</a:t>
            </a:r>
            <a:r>
              <a:rPr lang="en-US" altLang="zh-TW" sz="1600" dirty="0">
                <a:solidFill>
                  <a:schemeClr val="accent5">
                    <a:lumMod val="75000"/>
                  </a:schemeClr>
                </a:solidFill>
                <a:latin typeface="標楷體" panose="03000509000000000000" pitchFamily="65" charset="-120"/>
                <a:ea typeface="標楷體" panose="03000509000000000000" pitchFamily="65" charset="-120"/>
              </a:rPr>
              <a:t>)</a:t>
            </a:r>
            <a:endParaRPr lang="zh-TW" altLang="en-US" sz="1600" dirty="0">
              <a:solidFill>
                <a:schemeClr val="accent5">
                  <a:lumMod val="75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83568" y="2348880"/>
            <a:ext cx="8074144" cy="3891053"/>
          </a:xfrm>
        </p:spPr>
        <p:txBody>
          <a:bodyPr>
            <a:noAutofit/>
          </a:bodyPr>
          <a:lstStyle/>
          <a:p>
            <a:pPr marL="273050" lvl="0" indent="-273050" eaLnBrk="0" fontAlgn="base" hangingPunct="0">
              <a:spcBef>
                <a:spcPct val="20000"/>
              </a:spcBef>
              <a:spcAft>
                <a:spcPct val="0"/>
              </a:spcAft>
              <a:buClr>
                <a:srgbClr val="0BD0D9"/>
              </a:buClr>
              <a:buSzPct val="95000"/>
              <a:buFont typeface="Wingdings 2" pitchFamily="18" charset="2"/>
              <a:buChar char=""/>
              <a:defRPr/>
            </a:pPr>
            <a:r>
              <a:rPr lang="zh-TW" altLang="en-US" sz="2000" dirty="0">
                <a:latin typeface="標楷體" panose="03000509000000000000" pitchFamily="65" charset="-120"/>
                <a:ea typeface="標楷體" panose="03000509000000000000" pitchFamily="65" charset="-120"/>
              </a:rPr>
              <a:t>為加強防制含麻黃素類成分（</a:t>
            </a:r>
            <a:r>
              <a:rPr lang="en-US" altLang="zh-TW" sz="2000" dirty="0">
                <a:latin typeface="標楷體" panose="03000509000000000000" pitchFamily="65" charset="-120"/>
                <a:ea typeface="標楷體" panose="03000509000000000000" pitchFamily="65" charset="-120"/>
              </a:rPr>
              <a:t>Pseudoephedrine</a:t>
            </a:r>
            <a:r>
              <a:rPr lang="zh-TW" altLang="en-US" sz="2000" dirty="0">
                <a:latin typeface="標楷體" panose="03000509000000000000" pitchFamily="65" charset="-120"/>
                <a:ea typeface="標楷體" panose="03000509000000000000" pitchFamily="65" charset="-120"/>
              </a:rPr>
              <a:t>、</a:t>
            </a:r>
            <a:r>
              <a:rPr lang="en-US" altLang="zh-TW" sz="2000" dirty="0" err="1">
                <a:latin typeface="標楷體" panose="03000509000000000000" pitchFamily="65" charset="-120"/>
                <a:ea typeface="標楷體" panose="03000509000000000000" pitchFamily="65" charset="-120"/>
              </a:rPr>
              <a:t>Methyle</a:t>
            </a:r>
            <a:r>
              <a:rPr lang="en-US" altLang="zh-TW" sz="2000" dirty="0">
                <a:latin typeface="標楷體" panose="03000509000000000000" pitchFamily="65" charset="-120"/>
                <a:ea typeface="標楷體" panose="03000509000000000000" pitchFamily="65" charset="-120"/>
              </a:rPr>
              <a:t> </a:t>
            </a:r>
            <a:r>
              <a:rPr lang="en-US" altLang="zh-TW" sz="2000" dirty="0" err="1">
                <a:latin typeface="標楷體" panose="03000509000000000000" pitchFamily="65" charset="-120"/>
                <a:ea typeface="標楷體" panose="03000509000000000000" pitchFamily="65" charset="-120"/>
              </a:rPr>
              <a:t>phedrine</a:t>
            </a:r>
            <a:r>
              <a:rPr lang="zh-TW" altLang="en-US"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Ephedrine</a:t>
            </a:r>
            <a:r>
              <a:rPr lang="zh-TW" altLang="en-US" sz="2000" dirty="0">
                <a:latin typeface="標楷體" panose="03000509000000000000" pitchFamily="65" charset="-120"/>
                <a:ea typeface="標楷體" panose="03000509000000000000" pitchFamily="65" charset="-120"/>
              </a:rPr>
              <a:t>）之感冒藥流為非法製毒來源，訂定販售含麻黃素類之</a:t>
            </a:r>
            <a:r>
              <a:rPr lang="zh-TW" altLang="en-US" sz="2000" dirty="0">
                <a:solidFill>
                  <a:srgbClr val="FF0000"/>
                </a:solidFill>
                <a:latin typeface="標楷體" panose="03000509000000000000" pitchFamily="65" charset="-120"/>
                <a:ea typeface="標楷體" panose="03000509000000000000" pitchFamily="65" charset="-120"/>
              </a:rPr>
              <a:t>指示藥品合理供應量為每人每次購買之最大限量以</a:t>
            </a:r>
            <a:r>
              <a:rPr lang="en-US" altLang="zh-TW" sz="2000" dirty="0">
                <a:solidFill>
                  <a:srgbClr val="FF0000"/>
                </a:solidFill>
                <a:latin typeface="標楷體" panose="03000509000000000000" pitchFamily="65" charset="-120"/>
                <a:ea typeface="標楷體" panose="03000509000000000000" pitchFamily="65" charset="-120"/>
              </a:rPr>
              <a:t>7</a:t>
            </a:r>
            <a:r>
              <a:rPr lang="zh-TW" altLang="en-US" sz="2000" dirty="0">
                <a:solidFill>
                  <a:srgbClr val="FF0000"/>
                </a:solidFill>
                <a:latin typeface="標楷體" panose="03000509000000000000" pitchFamily="65" charset="-120"/>
                <a:ea typeface="標楷體" panose="03000509000000000000" pitchFamily="65" charset="-120"/>
              </a:rPr>
              <a:t>日用量</a:t>
            </a:r>
            <a:r>
              <a:rPr lang="zh-TW" altLang="en-US" sz="2000" dirty="0">
                <a:latin typeface="標楷體" panose="03000509000000000000" pitchFamily="65" charset="-120"/>
                <a:ea typeface="標楷體" panose="03000509000000000000" pitchFamily="65" charset="-120"/>
              </a:rPr>
              <a:t>為原則。</a:t>
            </a:r>
          </a:p>
          <a:p>
            <a:pPr marL="273050" lvl="0" indent="-273050" eaLnBrk="0" fontAlgn="base" hangingPunct="0">
              <a:spcBef>
                <a:spcPct val="20000"/>
              </a:spcBef>
              <a:spcAft>
                <a:spcPct val="0"/>
              </a:spcAft>
              <a:buClr>
                <a:srgbClr val="0BD0D9"/>
              </a:buClr>
              <a:buSzPct val="95000"/>
              <a:buFont typeface="Wingdings 2" pitchFamily="18" charset="2"/>
              <a:buChar char=""/>
              <a:defRPr/>
            </a:pPr>
            <a:r>
              <a:rPr lang="zh-TW" altLang="en-US" sz="2000" dirty="0">
                <a:solidFill>
                  <a:srgbClr val="FF0000"/>
                </a:solidFill>
                <a:latin typeface="標楷體" panose="03000509000000000000" pitchFamily="65" charset="-120"/>
                <a:ea typeface="標楷體" panose="03000509000000000000" pitchFamily="65" charset="-120"/>
              </a:rPr>
              <a:t>超出</a:t>
            </a:r>
            <a:r>
              <a:rPr lang="en-US" altLang="zh-TW" sz="2000" dirty="0">
                <a:solidFill>
                  <a:srgbClr val="FF0000"/>
                </a:solidFill>
                <a:latin typeface="標楷體" panose="03000509000000000000" pitchFamily="65" charset="-120"/>
                <a:ea typeface="標楷體" panose="03000509000000000000" pitchFamily="65" charset="-120"/>
              </a:rPr>
              <a:t>7</a:t>
            </a:r>
            <a:r>
              <a:rPr lang="zh-TW" altLang="en-US" sz="2000" dirty="0">
                <a:solidFill>
                  <a:srgbClr val="FF0000"/>
                </a:solidFill>
                <a:latin typeface="標楷體" panose="03000509000000000000" pitchFamily="65" charset="-120"/>
                <a:ea typeface="標楷體" panose="03000509000000000000" pitchFamily="65" charset="-120"/>
              </a:rPr>
              <a:t>日量者</a:t>
            </a:r>
            <a:r>
              <a:rPr lang="zh-TW" altLang="en-US" sz="2000" dirty="0">
                <a:latin typeface="標楷體" panose="03000509000000000000" pitchFamily="65" charset="-120"/>
                <a:ea typeface="標楷體" panose="03000509000000000000" pitchFamily="65" charset="-120"/>
              </a:rPr>
              <a:t>，藥局（房）應取得當事人同意後，設簿冊登載</a:t>
            </a:r>
            <a:r>
              <a:rPr lang="zh-TW" altLang="en-US" sz="2000" dirty="0">
                <a:solidFill>
                  <a:srgbClr val="FF0000"/>
                </a:solidFill>
                <a:latin typeface="標楷體" panose="03000509000000000000" pitchFamily="65" charset="-120"/>
                <a:ea typeface="標楷體" panose="03000509000000000000" pitchFamily="65" charset="-120"/>
              </a:rPr>
              <a:t>購買者姓名、藥名、批號、連絡方式、購買原因</a:t>
            </a:r>
            <a:r>
              <a:rPr lang="zh-TW" altLang="en-US" sz="2000" dirty="0">
                <a:latin typeface="標楷體" panose="03000509000000000000" pitchFamily="65" charset="-120"/>
                <a:ea typeface="標楷體" panose="03000509000000000000" pitchFamily="65" charset="-120"/>
              </a:rPr>
              <a:t>等資料以供查核（惟該登錄資料應符合個人資料保護法規範並請妥善保存，除衛生主管機關查核或檢警調單位辦案外，不得流作他用）。</a:t>
            </a:r>
          </a:p>
          <a:p>
            <a:pPr marL="273050" lvl="0" indent="-273050" eaLnBrk="0" fontAlgn="base" hangingPunct="0">
              <a:spcBef>
                <a:spcPct val="20000"/>
              </a:spcBef>
              <a:spcAft>
                <a:spcPct val="0"/>
              </a:spcAft>
              <a:buClr>
                <a:srgbClr val="0BD0D9"/>
              </a:buClr>
              <a:buSzPct val="95000"/>
              <a:buFont typeface="Wingdings 2" pitchFamily="18" charset="2"/>
              <a:buChar char=""/>
              <a:defRPr/>
            </a:pPr>
            <a:r>
              <a:rPr lang="zh-TW" altLang="en-US" sz="2000" dirty="0">
                <a:latin typeface="標楷體" panose="03000509000000000000" pitchFamily="65" charset="-120"/>
                <a:ea typeface="標楷體" panose="03000509000000000000" pitchFamily="65" charset="-120"/>
              </a:rPr>
              <a:t>簿冊登載範例，逕於</a:t>
            </a:r>
            <a:r>
              <a:rPr lang="en-US" altLang="zh-TW" sz="2000" dirty="0">
                <a:latin typeface="標楷體" panose="03000509000000000000" pitchFamily="65" charset="-120"/>
                <a:ea typeface="標楷體" panose="03000509000000000000" pitchFamily="65" charset="-120"/>
              </a:rPr>
              <a:t>FDA</a:t>
            </a:r>
            <a:r>
              <a:rPr lang="zh-TW" altLang="en-US" sz="2000" dirty="0">
                <a:latin typeface="標楷體" panose="03000509000000000000" pitchFamily="65" charset="-120"/>
                <a:ea typeface="標楷體" panose="03000509000000000000" pitchFamily="65" charset="-120"/>
              </a:rPr>
              <a:t>網站下載範例使用。</a:t>
            </a:r>
          </a:p>
          <a:p>
            <a:pPr marL="0" lvl="0" indent="0" eaLnBrk="0" fontAlgn="base" hangingPunct="0">
              <a:spcBef>
                <a:spcPct val="20000"/>
              </a:spcBef>
              <a:spcAft>
                <a:spcPct val="0"/>
              </a:spcAft>
              <a:buClr>
                <a:srgbClr val="0BD0D9"/>
              </a:buClr>
              <a:buSzPct val="95000"/>
              <a:buNone/>
              <a:defRPr/>
            </a:pP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www.fda.gov.tw/</a:t>
            </a:r>
            <a:r>
              <a:rPr lang="zh-TW" altLang="en-US" sz="2000" dirty="0">
                <a:latin typeface="標楷體" panose="03000509000000000000" pitchFamily="65" charset="-120"/>
                <a:ea typeface="標楷體" panose="03000509000000000000" pitchFamily="65" charset="-120"/>
              </a:rPr>
              <a:t>業務專區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藥品</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藥事服務</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藥局</a:t>
            </a:r>
            <a:br>
              <a:rPr lang="en-US" altLang="zh-TW" sz="2000" dirty="0">
                <a:latin typeface="標楷體" panose="03000509000000000000" pitchFamily="65" charset="-120"/>
                <a:ea typeface="標楷體" panose="03000509000000000000" pitchFamily="65" charset="-120"/>
              </a:rPr>
            </a:br>
            <a:r>
              <a:rPr lang="zh-TW" altLang="en-US" sz="2000" dirty="0">
                <a:latin typeface="標楷體" panose="03000509000000000000" pitchFamily="65" charset="-120"/>
                <a:ea typeface="標楷體" panose="03000509000000000000" pitchFamily="65" charset="-120"/>
              </a:rPr>
              <a:t>  藥商管理 </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販售含麻黃素類之指示藥登記簿冊）。</a:t>
            </a:r>
          </a:p>
        </p:txBody>
      </p:sp>
      <p:sp>
        <p:nvSpPr>
          <p:cNvPr id="6" name="投影片編號版面配置區 5"/>
          <p:cNvSpPr>
            <a:spLocks noGrp="1"/>
          </p:cNvSpPr>
          <p:nvPr>
            <p:ph type="sldNum" sz="quarter" idx="12"/>
          </p:nvPr>
        </p:nvSpPr>
        <p:spPr/>
        <p:txBody>
          <a:bodyPr/>
          <a:lstStyle/>
          <a:p>
            <a:fld id="{2C400DA9-3692-411A-A70D-CB3CE30BC0DB}" type="slidenum">
              <a:rPr lang="zh-TW" altLang="en-US" smtClean="0"/>
              <a:t>44</a:t>
            </a:fld>
            <a:endParaRPr lang="zh-TW" altLang="en-US"/>
          </a:p>
        </p:txBody>
      </p:sp>
      <p:pic>
        <p:nvPicPr>
          <p:cNvPr id="4" name="圖片 3">
            <a:extLst>
              <a:ext uri="{FF2B5EF4-FFF2-40B4-BE49-F238E27FC236}">
                <a16:creationId xmlns:a16="http://schemas.microsoft.com/office/drawing/2014/main" id="{D3BAE7E5-D47C-5B3A-0D80-D360535977DC}"/>
              </a:ext>
            </a:extLst>
          </p:cNvPr>
          <p:cNvPicPr>
            <a:picLocks noChangeAspect="1"/>
          </p:cNvPicPr>
          <p:nvPr/>
        </p:nvPicPr>
        <p:blipFill>
          <a:blip r:embed="rId2"/>
          <a:stretch>
            <a:fillRect/>
          </a:stretch>
        </p:blipFill>
        <p:spPr>
          <a:xfrm>
            <a:off x="213615" y="260648"/>
            <a:ext cx="963251" cy="932769"/>
          </a:xfrm>
          <a:prstGeom prst="rect">
            <a:avLst/>
          </a:prstGeom>
        </p:spPr>
      </p:pic>
    </p:spTree>
    <p:extLst>
      <p:ext uri="{BB962C8B-B14F-4D97-AF65-F5344CB8AC3E}">
        <p14:creationId xmlns:p14="http://schemas.microsoft.com/office/powerpoint/2010/main" val="3444605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A9A13E-E12C-D3D4-3340-A9E21811880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39A8F4A-E2DC-F9A3-C5D6-D7C79E9F82F2}"/>
              </a:ext>
            </a:extLst>
          </p:cNvPr>
          <p:cNvSpPr>
            <a:spLocks noGrp="1"/>
          </p:cNvSpPr>
          <p:nvPr>
            <p:ph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AA397B05-CCF9-1997-308F-0EEE308E7B9A}"/>
              </a:ext>
            </a:extLst>
          </p:cNvPr>
          <p:cNvSpPr>
            <a:spLocks noGrp="1"/>
          </p:cNvSpPr>
          <p:nvPr>
            <p:ph type="sldNum" sz="quarter" idx="12"/>
          </p:nvPr>
        </p:nvSpPr>
        <p:spPr/>
        <p:txBody>
          <a:bodyPr/>
          <a:lstStyle/>
          <a:p>
            <a:fld id="{2C400DA9-3692-411A-A70D-CB3CE30BC0DB}" type="slidenum">
              <a:rPr lang="zh-TW" altLang="en-US" smtClean="0"/>
              <a:t>45</a:t>
            </a:fld>
            <a:endParaRPr lang="zh-TW" altLang="en-US"/>
          </a:p>
        </p:txBody>
      </p:sp>
      <p:graphicFrame>
        <p:nvGraphicFramePr>
          <p:cNvPr id="5" name="物件 4">
            <a:extLst>
              <a:ext uri="{FF2B5EF4-FFF2-40B4-BE49-F238E27FC236}">
                <a16:creationId xmlns:a16="http://schemas.microsoft.com/office/drawing/2014/main" id="{CE767A58-27BA-83B5-6568-B6B2709A26E0}"/>
              </a:ext>
            </a:extLst>
          </p:cNvPr>
          <p:cNvGraphicFramePr>
            <a:graphicFrameLocks noChangeAspect="1"/>
          </p:cNvGraphicFramePr>
          <p:nvPr>
            <p:extLst>
              <p:ext uri="{D42A27DB-BD31-4B8C-83A1-F6EECF244321}">
                <p14:modId xmlns:p14="http://schemas.microsoft.com/office/powerpoint/2010/main" val="2315868805"/>
              </p:ext>
            </p:extLst>
          </p:nvPr>
        </p:nvGraphicFramePr>
        <p:xfrm>
          <a:off x="323528" y="274638"/>
          <a:ext cx="8496944" cy="6341908"/>
        </p:xfrm>
        <a:graphic>
          <a:graphicData uri="http://schemas.openxmlformats.org/presentationml/2006/ole">
            <mc:AlternateContent xmlns:mc="http://schemas.openxmlformats.org/markup-compatibility/2006">
              <mc:Choice xmlns:v="urn:schemas-microsoft-com:vml" Requires="v">
                <p:oleObj name="Acrobat Document" r:id="rId2" imgW="5346588" imgH="3778041" progId="AcroExch.Document.DC">
                  <p:embed/>
                </p:oleObj>
              </mc:Choice>
              <mc:Fallback>
                <p:oleObj name="Acrobat Document" r:id="rId2" imgW="5346588" imgH="3778041" progId="AcroExch.Document.DC">
                  <p:embed/>
                  <p:pic>
                    <p:nvPicPr>
                      <p:cNvPr id="0" name=""/>
                      <p:cNvPicPr/>
                      <p:nvPr/>
                    </p:nvPicPr>
                    <p:blipFill>
                      <a:blip r:embed="rId3"/>
                      <a:stretch>
                        <a:fillRect/>
                      </a:stretch>
                    </p:blipFill>
                    <p:spPr>
                      <a:xfrm>
                        <a:off x="323528" y="274638"/>
                        <a:ext cx="8496944" cy="6341908"/>
                      </a:xfrm>
                      <a:prstGeom prst="rect">
                        <a:avLst/>
                      </a:prstGeom>
                    </p:spPr>
                  </p:pic>
                </p:oleObj>
              </mc:Fallback>
            </mc:AlternateContent>
          </a:graphicData>
        </a:graphic>
      </p:graphicFrame>
      <p:pic>
        <p:nvPicPr>
          <p:cNvPr id="6" name="圖片 5">
            <a:extLst>
              <a:ext uri="{FF2B5EF4-FFF2-40B4-BE49-F238E27FC236}">
                <a16:creationId xmlns:a16="http://schemas.microsoft.com/office/drawing/2014/main" id="{FC18B6AD-02A5-78F3-A231-97F574EFC8C5}"/>
              </a:ext>
            </a:extLst>
          </p:cNvPr>
          <p:cNvPicPr>
            <a:picLocks noChangeAspect="1"/>
          </p:cNvPicPr>
          <p:nvPr/>
        </p:nvPicPr>
        <p:blipFill>
          <a:blip r:embed="rId4"/>
          <a:stretch>
            <a:fillRect/>
          </a:stretch>
        </p:blipFill>
        <p:spPr>
          <a:xfrm>
            <a:off x="-63062" y="-224931"/>
            <a:ext cx="963251" cy="932769"/>
          </a:xfrm>
          <a:prstGeom prst="rect">
            <a:avLst/>
          </a:prstGeom>
        </p:spPr>
      </p:pic>
    </p:spTree>
    <p:extLst>
      <p:ext uri="{BB962C8B-B14F-4D97-AF65-F5344CB8AC3E}">
        <p14:creationId xmlns:p14="http://schemas.microsoft.com/office/powerpoint/2010/main" val="1775276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2C400DA9-3692-411A-A70D-CB3CE30BC0DB}" type="slidenum">
              <a:rPr lang="zh-TW" altLang="en-US" smtClean="0"/>
              <a:t>46</a:t>
            </a:fld>
            <a:endParaRPr lang="zh-TW" altLang="en-US"/>
          </a:p>
        </p:txBody>
      </p:sp>
      <p:sp>
        <p:nvSpPr>
          <p:cNvPr id="104450" name="Rectangle 2"/>
          <p:cNvSpPr>
            <a:spLocks noGrp="1" noChangeArrowheads="1"/>
          </p:cNvSpPr>
          <p:nvPr>
            <p:ph type="title" idx="4294967295"/>
          </p:nvPr>
        </p:nvSpPr>
        <p:spPr>
          <a:xfrm>
            <a:off x="539553" y="679450"/>
            <a:ext cx="7992887" cy="808038"/>
          </a:xfrm>
        </p:spPr>
        <p:txBody>
          <a:bodyPr>
            <a:noAutofit/>
          </a:bodyPr>
          <a:lstStyle/>
          <a:p>
            <a:pPr algn="ctr" eaLnBrk="1" hangingPunct="1"/>
            <a:r>
              <a:rPr lang="zh-TW" altLang="en-US" dirty="0">
                <a:solidFill>
                  <a:srgbClr val="0000FF"/>
                </a:solidFill>
                <a:ea typeface="標楷體" pitchFamily="65" charset="-120"/>
              </a:rPr>
              <a:t>案例</a:t>
            </a:r>
            <a:r>
              <a:rPr lang="en-US" altLang="zh-TW" dirty="0">
                <a:solidFill>
                  <a:srgbClr val="0000FF"/>
                </a:solidFill>
                <a:ea typeface="標楷體" pitchFamily="65" charset="-120"/>
              </a:rPr>
              <a:t>:</a:t>
            </a:r>
            <a:r>
              <a:rPr lang="zh-TW" altLang="en-US" dirty="0">
                <a:solidFill>
                  <a:srgbClr val="0000FF"/>
                </a:solidFill>
                <a:ea typeface="標楷體" pitchFamily="65" charset="-120"/>
              </a:rPr>
              <a:t> 販售麻黃素類處方藥</a:t>
            </a:r>
            <a:endParaRPr lang="en-US" altLang="zh-TW" dirty="0">
              <a:solidFill>
                <a:srgbClr val="0000FF"/>
              </a:solidFill>
              <a:ea typeface="標楷體" pitchFamily="65" charset="-120"/>
            </a:endParaRPr>
          </a:p>
        </p:txBody>
      </p:sp>
      <p:sp>
        <p:nvSpPr>
          <p:cNvPr id="104451" name="Text Box 3"/>
          <p:cNvSpPr txBox="1">
            <a:spLocks noChangeArrowheads="1"/>
          </p:cNvSpPr>
          <p:nvPr/>
        </p:nvSpPr>
        <p:spPr bwMode="auto">
          <a:xfrm>
            <a:off x="620888" y="1500188"/>
            <a:ext cx="7992887" cy="480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eaLnBrk="0" hangingPunct="0">
              <a:defRPr kumimoji="1">
                <a:solidFill>
                  <a:schemeClr val="tx1"/>
                </a:solidFill>
                <a:latin typeface="Tahoma" pitchFamily="34" charset="0"/>
                <a:ea typeface="新細明體" charset="-120"/>
              </a:defRPr>
            </a:lvl1pPr>
            <a:lvl2pPr marL="742950" indent="-285750" eaLnBrk="0" hangingPunct="0">
              <a:defRPr kumimoji="1">
                <a:solidFill>
                  <a:schemeClr val="tx1"/>
                </a:solidFill>
                <a:latin typeface="Tahoma" pitchFamily="34" charset="0"/>
                <a:ea typeface="新細明體" charset="-120"/>
              </a:defRPr>
            </a:lvl2pPr>
            <a:lvl3pPr marL="1143000" indent="-228600" eaLnBrk="0" hangingPunct="0">
              <a:defRPr kumimoji="1">
                <a:solidFill>
                  <a:schemeClr val="tx1"/>
                </a:solidFill>
                <a:latin typeface="Tahoma" pitchFamily="34" charset="0"/>
                <a:ea typeface="新細明體" charset="-120"/>
              </a:defRPr>
            </a:lvl3pPr>
            <a:lvl4pPr marL="1600200" indent="-228600" eaLnBrk="0" hangingPunct="0">
              <a:defRPr kumimoji="1">
                <a:solidFill>
                  <a:schemeClr val="tx1"/>
                </a:solidFill>
                <a:latin typeface="Tahoma" pitchFamily="34" charset="0"/>
                <a:ea typeface="新細明體" charset="-120"/>
              </a:defRPr>
            </a:lvl4pPr>
            <a:lvl5pPr marL="2057400" indent="-228600" eaLnBrk="0" hangingPunct="0">
              <a:defRPr kumimoji="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charset="-120"/>
              </a:defRPr>
            </a:lvl9pPr>
          </a:lstStyle>
          <a:p>
            <a:pPr eaLnBrk="1" hangingPunct="1">
              <a:spcBef>
                <a:spcPct val="30000"/>
              </a:spcBef>
            </a:pP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案由</a:t>
            </a:r>
            <a:r>
              <a:rPr lang="en-US" altLang="zh-TW" sz="2400" b="1" dirty="0">
                <a:latin typeface="標楷體" pitchFamily="65" charset="-120"/>
                <a:ea typeface="標楷體" pitchFamily="65" charset="-120"/>
              </a:rPr>
              <a:t>】</a:t>
            </a:r>
          </a:p>
          <a:p>
            <a:pPr eaLnBrk="1" hangingPunct="1">
              <a:spcBef>
                <a:spcPct val="30000"/>
              </a:spcBef>
            </a:pPr>
            <a:r>
              <a:rPr lang="zh-TW" altLang="en-US" sz="2400" b="1" dirty="0">
                <a:latin typeface="標楷體" pitchFamily="65" charset="-120"/>
                <a:ea typeface="標楷體" pitchFamily="65" charset="-120"/>
              </a:rPr>
              <a:t> </a:t>
            </a:r>
            <a:r>
              <a:rPr lang="zh-TW" altLang="en-US" sz="2200" b="1" dirty="0">
                <a:latin typeface="標楷體" pitchFamily="65" charset="-120"/>
                <a:ea typeface="標楷體" pitchFamily="65" charset="-120"/>
              </a:rPr>
              <a:t>臺灣彰化地方法院檢察署偵辦「陳○○等人涉嫌製造四級毒品（麻黃鹼）走私</a:t>
            </a:r>
            <a:r>
              <a:rPr lang="en-US" altLang="zh-TW" sz="2200" b="1" dirty="0">
                <a:latin typeface="標楷體" pitchFamily="65" charset="-120"/>
                <a:ea typeface="標楷體" pitchFamily="65" charset="-120"/>
              </a:rPr>
              <a:t>1</a:t>
            </a:r>
            <a:r>
              <a:rPr lang="zh-TW" altLang="en-US" sz="2200" b="1" dirty="0">
                <a:latin typeface="標楷體" pitchFamily="65" charset="-120"/>
                <a:ea typeface="標楷體" pitchFamily="65" charset="-120"/>
              </a:rPr>
              <a:t>案」查獲本縣虎尾鎮○○藥局涉嫌違反藥事法一案。</a:t>
            </a:r>
          </a:p>
          <a:p>
            <a:pPr eaLnBrk="1" hangingPunct="1">
              <a:spcBef>
                <a:spcPct val="30000"/>
              </a:spcBef>
            </a:pPr>
            <a:r>
              <a:rPr lang="en-US" altLang="zh-TW" sz="2400" b="1" dirty="0">
                <a:latin typeface="標楷體" pitchFamily="65" charset="-120"/>
                <a:ea typeface="標楷體" pitchFamily="65" charset="-120"/>
              </a:rPr>
              <a:t>【</a:t>
            </a:r>
            <a:r>
              <a:rPr kumimoji="0" lang="zh-TW" altLang="en-US" sz="2400" b="1" dirty="0">
                <a:latin typeface="標楷體" pitchFamily="65" charset="-120"/>
                <a:ea typeface="標楷體" pitchFamily="65" charset="-120"/>
              </a:rPr>
              <a:t>辦理情形</a:t>
            </a:r>
            <a:r>
              <a:rPr lang="en-US" altLang="zh-TW" sz="2400" b="1" dirty="0">
                <a:latin typeface="標楷體" pitchFamily="65" charset="-120"/>
                <a:ea typeface="標楷體" pitchFamily="65" charset="-120"/>
              </a:rPr>
              <a:t>】</a:t>
            </a:r>
          </a:p>
          <a:p>
            <a:pPr algn="just" eaLnBrk="1" hangingPunct="1"/>
            <a:r>
              <a:rPr lang="zh-TW" altLang="en-US" sz="2000" b="1" dirty="0"/>
              <a:t>  </a:t>
            </a:r>
            <a:r>
              <a:rPr lang="en-US" altLang="zh-TW" sz="2200" b="1" dirty="0">
                <a:latin typeface="標楷體" pitchFamily="65" charset="-120"/>
                <a:ea typeface="標楷體" pitchFamily="65" charset="-120"/>
              </a:rPr>
              <a:t>1.</a:t>
            </a:r>
            <a:r>
              <a:rPr lang="zh-TW" altLang="en-US" sz="2200" b="1" dirty="0">
                <a:latin typeface="標楷體" pitchFamily="65" charset="-120"/>
                <a:ea typeface="標楷體" pitchFamily="65" charset="-120"/>
              </a:rPr>
              <a:t>經查該藥局負責人先後</a:t>
            </a:r>
            <a:r>
              <a:rPr lang="en-US" altLang="zh-TW" sz="2200" b="1" dirty="0">
                <a:latin typeface="標楷體" pitchFamily="65" charset="-120"/>
                <a:ea typeface="標楷體" pitchFamily="65" charset="-120"/>
              </a:rPr>
              <a:t>2</a:t>
            </a:r>
            <a:r>
              <a:rPr lang="zh-TW" altLang="en-US" sz="2200" b="1" dirty="0">
                <a:latin typeface="標楷體" pitchFamily="65" charset="-120"/>
                <a:ea typeface="標楷體" pitchFamily="65" charset="-120"/>
              </a:rPr>
              <a:t>次共</a:t>
            </a:r>
            <a:r>
              <a:rPr lang="zh-TW" altLang="en-US" sz="2200" b="1" dirty="0">
                <a:solidFill>
                  <a:srgbClr val="FF0000"/>
                </a:solidFill>
                <a:latin typeface="標楷體" pitchFamily="65" charset="-120"/>
                <a:ea typeface="標楷體" pitchFamily="65" charset="-120"/>
              </a:rPr>
              <a:t>販售</a:t>
            </a:r>
            <a:r>
              <a:rPr lang="en-US" altLang="zh-TW" sz="2200" b="1" dirty="0">
                <a:latin typeface="標楷體" pitchFamily="65" charset="-120"/>
                <a:ea typeface="標楷體" pitchFamily="65" charset="-120"/>
              </a:rPr>
              <a:t>15,400</a:t>
            </a:r>
            <a:r>
              <a:rPr lang="zh-TW" altLang="en-US" sz="2200" b="1" dirty="0">
                <a:latin typeface="標楷體" pitchFamily="65" charset="-120"/>
                <a:ea typeface="標楷體" pitchFamily="65" charset="-120"/>
              </a:rPr>
              <a:t>粒柔他益、</a:t>
            </a:r>
            <a:endParaRPr lang="en-US" altLang="zh-TW" sz="2200" b="1" dirty="0">
              <a:latin typeface="標楷體" pitchFamily="65" charset="-120"/>
              <a:ea typeface="標楷體" pitchFamily="65" charset="-120"/>
            </a:endParaRPr>
          </a:p>
          <a:p>
            <a:pPr algn="just" eaLnBrk="1" hangingPunct="1"/>
            <a:r>
              <a:rPr lang="zh-TW" altLang="en-US" sz="2200" b="1" dirty="0">
                <a:latin typeface="標楷體" pitchFamily="65" charset="-120"/>
                <a:ea typeface="標楷體" pitchFamily="65" charset="-120"/>
              </a:rPr>
              <a:t>   </a:t>
            </a:r>
            <a:r>
              <a:rPr lang="en-US" altLang="zh-TW" sz="2200" b="1" dirty="0">
                <a:latin typeface="標楷體" pitchFamily="65" charset="-120"/>
                <a:ea typeface="標楷體" pitchFamily="65" charset="-120"/>
              </a:rPr>
              <a:t>14,000</a:t>
            </a:r>
            <a:r>
              <a:rPr lang="zh-TW" altLang="en-US" sz="2200" b="1" dirty="0">
                <a:latin typeface="標楷體" pitchFamily="65" charset="-120"/>
                <a:ea typeface="標楷體" pitchFamily="65" charset="-120"/>
              </a:rPr>
              <a:t>粒驅予陳姓民眾，因「驅之益、柔他益」係為醫</a:t>
            </a:r>
            <a:endParaRPr lang="en-US" altLang="zh-TW" sz="2200" b="1" dirty="0">
              <a:latin typeface="標楷體" pitchFamily="65" charset="-120"/>
              <a:ea typeface="標楷體" pitchFamily="65" charset="-120"/>
            </a:endParaRPr>
          </a:p>
          <a:p>
            <a:pPr algn="just" eaLnBrk="1" hangingPunct="1"/>
            <a:r>
              <a:rPr lang="zh-TW" altLang="en-US" sz="2200" b="1" dirty="0">
                <a:latin typeface="標楷體" pitchFamily="65" charset="-120"/>
                <a:ea typeface="標楷體" pitchFamily="65" charset="-120"/>
              </a:rPr>
              <a:t>   師</a:t>
            </a:r>
            <a:r>
              <a:rPr lang="zh-TW" altLang="en-US" sz="2200" b="1" dirty="0">
                <a:solidFill>
                  <a:srgbClr val="FF0000"/>
                </a:solidFill>
                <a:latin typeface="標楷體" pitchFamily="65" charset="-120"/>
                <a:ea typeface="標楷體" pitchFamily="65" charset="-120"/>
              </a:rPr>
              <a:t>處方藥</a:t>
            </a:r>
            <a:r>
              <a:rPr lang="zh-TW" altLang="en-US" sz="2200" b="1" dirty="0">
                <a:latin typeface="標楷體" pitchFamily="65" charset="-120"/>
                <a:ea typeface="標楷體" pitchFamily="65" charset="-120"/>
              </a:rPr>
              <a:t>，</a:t>
            </a:r>
            <a:r>
              <a:rPr lang="zh-TW" altLang="en-US" sz="2200" b="1" dirty="0">
                <a:ea typeface="標楷體" pitchFamily="65" charset="-120"/>
              </a:rPr>
              <a:t>該</a:t>
            </a:r>
            <a:r>
              <a:rPr lang="zh-TW" altLang="en-US" sz="2200" b="1" dirty="0">
                <a:solidFill>
                  <a:srgbClr val="FF0000"/>
                </a:solidFill>
                <a:ea typeface="標楷體" pitchFamily="65" charset="-120"/>
              </a:rPr>
              <a:t>藥局負責人依違反</a:t>
            </a:r>
            <a:r>
              <a:rPr lang="zh-TW" altLang="en-US" sz="2200" b="1" dirty="0">
                <a:solidFill>
                  <a:srgbClr val="FF0000"/>
                </a:solidFill>
                <a:latin typeface="標楷體" pitchFamily="65" charset="-120"/>
                <a:ea typeface="標楷體" pitchFamily="65" charset="-120"/>
              </a:rPr>
              <a:t>藥事法第</a:t>
            </a:r>
            <a:r>
              <a:rPr lang="en-US" altLang="zh-TW" sz="2200" b="1" dirty="0">
                <a:solidFill>
                  <a:srgbClr val="FF0000"/>
                </a:solidFill>
                <a:latin typeface="標楷體" pitchFamily="65" charset="-120"/>
                <a:ea typeface="標楷體" pitchFamily="65" charset="-120"/>
              </a:rPr>
              <a:t>50</a:t>
            </a:r>
            <a:r>
              <a:rPr lang="zh-TW" altLang="en-US" sz="2200" b="1" dirty="0">
                <a:solidFill>
                  <a:srgbClr val="FF0000"/>
                </a:solidFill>
                <a:latin typeface="標楷體" pitchFamily="65" charset="-120"/>
                <a:ea typeface="標楷體" pitchFamily="65" charset="-120"/>
              </a:rPr>
              <a:t>條第</a:t>
            </a:r>
            <a:r>
              <a:rPr lang="en-US" altLang="zh-TW" sz="2200" b="1" dirty="0">
                <a:solidFill>
                  <a:srgbClr val="FF0000"/>
                </a:solidFill>
                <a:latin typeface="標楷體" pitchFamily="65" charset="-120"/>
                <a:ea typeface="標楷體" pitchFamily="65" charset="-120"/>
              </a:rPr>
              <a:t>1</a:t>
            </a:r>
            <a:r>
              <a:rPr lang="zh-TW" altLang="en-US" sz="2200" b="1" dirty="0">
                <a:solidFill>
                  <a:srgbClr val="FF0000"/>
                </a:solidFill>
                <a:latin typeface="標楷體" pitchFamily="65" charset="-120"/>
                <a:ea typeface="標楷體" pitchFamily="65" charset="-120"/>
              </a:rPr>
              <a:t>項</a:t>
            </a:r>
            <a:r>
              <a:rPr lang="zh-TW" altLang="en-US" sz="2200" b="1" dirty="0">
                <a:latin typeface="標楷體" pitchFamily="65" charset="-120"/>
                <a:ea typeface="標楷體" pitchFamily="65" charset="-120"/>
              </a:rPr>
              <a:t>之</a:t>
            </a:r>
            <a:endParaRPr lang="en-US" altLang="zh-TW" sz="2200" b="1" dirty="0">
              <a:latin typeface="標楷體" pitchFamily="65" charset="-120"/>
              <a:ea typeface="標楷體" pitchFamily="65" charset="-120"/>
            </a:endParaRPr>
          </a:p>
          <a:p>
            <a:pPr algn="just" eaLnBrk="1" hangingPunct="1"/>
            <a:r>
              <a:rPr lang="zh-TW" altLang="en-US" sz="2200" b="1" dirty="0">
                <a:latin typeface="標楷體" pitchFamily="65" charset="-120"/>
                <a:ea typeface="標楷體" pitchFamily="65" charset="-120"/>
              </a:rPr>
              <a:t>   規定，依同法第</a:t>
            </a:r>
            <a:r>
              <a:rPr lang="en-US" altLang="zh-TW" sz="2200" b="1" dirty="0">
                <a:latin typeface="標楷體" pitchFamily="65" charset="-120"/>
                <a:ea typeface="標楷體" pitchFamily="65" charset="-120"/>
              </a:rPr>
              <a:t>92</a:t>
            </a:r>
            <a:r>
              <a:rPr lang="zh-TW" altLang="en-US" sz="2200" b="1" dirty="0">
                <a:latin typeface="標楷體" pitchFamily="65" charset="-120"/>
                <a:ea typeface="標楷體" pitchFamily="65" charset="-120"/>
              </a:rPr>
              <a:t>條規定處新台幣</a:t>
            </a:r>
            <a:r>
              <a:rPr lang="en-US" altLang="zh-TW" sz="2200" b="1" dirty="0">
                <a:latin typeface="標楷體" pitchFamily="65" charset="-120"/>
                <a:ea typeface="標楷體" pitchFamily="65" charset="-120"/>
              </a:rPr>
              <a:t>3</a:t>
            </a:r>
            <a:r>
              <a:rPr lang="zh-TW" altLang="en-US" sz="2200" b="1" dirty="0">
                <a:latin typeface="標楷體" pitchFamily="65" charset="-120"/>
                <a:ea typeface="標楷體" pitchFamily="65" charset="-120"/>
              </a:rPr>
              <a:t>萬元以上</a:t>
            </a:r>
            <a:r>
              <a:rPr lang="en-US" altLang="zh-TW" sz="2200" b="1" dirty="0">
                <a:latin typeface="標楷體" pitchFamily="65" charset="-120"/>
                <a:ea typeface="標楷體" pitchFamily="65" charset="-120"/>
              </a:rPr>
              <a:t>200</a:t>
            </a:r>
            <a:r>
              <a:rPr lang="zh-TW" altLang="en-US" sz="2200" b="1" dirty="0">
                <a:latin typeface="標楷體" pitchFamily="65" charset="-120"/>
                <a:ea typeface="標楷體" pitchFamily="65" charset="-120"/>
              </a:rPr>
              <a:t>萬元以</a:t>
            </a:r>
            <a:endParaRPr lang="en-US" altLang="zh-TW" sz="2200" b="1" dirty="0">
              <a:latin typeface="標楷體" pitchFamily="65" charset="-120"/>
              <a:ea typeface="標楷體" pitchFamily="65" charset="-120"/>
            </a:endParaRPr>
          </a:p>
          <a:p>
            <a:pPr algn="just" eaLnBrk="1" hangingPunct="1"/>
            <a:r>
              <a:rPr lang="zh-TW" altLang="en-US" sz="2200" b="1" dirty="0">
                <a:latin typeface="標楷體" pitchFamily="65" charset="-120"/>
                <a:ea typeface="標楷體" pitchFamily="65" charset="-120"/>
              </a:rPr>
              <a:t>   下罰鍰。</a:t>
            </a:r>
            <a:endParaRPr lang="en-US" altLang="zh-TW" sz="2200" b="1" dirty="0">
              <a:latin typeface="標楷體" pitchFamily="65" charset="-120"/>
              <a:ea typeface="標楷體" pitchFamily="65" charset="-120"/>
            </a:endParaRPr>
          </a:p>
          <a:p>
            <a:pPr eaLnBrk="1" hangingPunct="1"/>
            <a:r>
              <a:rPr lang="en-US" altLang="zh-TW" sz="2200" b="1" dirty="0">
                <a:latin typeface="標楷體" pitchFamily="65" charset="-120"/>
                <a:ea typeface="標楷體" pitchFamily="65" charset="-120"/>
              </a:rPr>
              <a:t> 2.</a:t>
            </a:r>
            <a:r>
              <a:rPr lang="zh-TW" altLang="en-US" sz="2200" b="1" dirty="0">
                <a:latin typeface="標楷體" pitchFamily="65" charset="-120"/>
                <a:ea typeface="標楷體" pitchFamily="65" charset="-120"/>
              </a:rPr>
              <a:t>該藥局負責人</a:t>
            </a:r>
            <a:r>
              <a:rPr lang="zh-TW" altLang="en-US" sz="2200" b="1" dirty="0">
                <a:solidFill>
                  <a:srgbClr val="FF0000"/>
                </a:solidFill>
                <a:latin typeface="標楷體" pitchFamily="65" charset="-120"/>
                <a:ea typeface="標楷體" pitchFamily="65" charset="-120"/>
              </a:rPr>
              <a:t>大量販售麻黃素製劑</a:t>
            </a:r>
            <a:r>
              <a:rPr lang="zh-TW" altLang="en-US" sz="2200" b="1" dirty="0">
                <a:latin typeface="標楷體" pitchFamily="65" charset="-120"/>
                <a:ea typeface="標楷體" pitchFamily="65" charset="-120"/>
              </a:rPr>
              <a:t>，故將該</a:t>
            </a:r>
            <a:r>
              <a:rPr lang="zh-TW" altLang="en-US" sz="2200" b="1" dirty="0">
                <a:solidFill>
                  <a:srgbClr val="FF0000"/>
                </a:solidFill>
                <a:latin typeface="標楷體" pitchFamily="65" charset="-120"/>
                <a:ea typeface="標楷體" pitchFamily="65" charset="-120"/>
              </a:rPr>
              <a:t>藥局負責人</a:t>
            </a:r>
            <a:endParaRPr lang="en-US" altLang="zh-TW" sz="2200" b="1" dirty="0">
              <a:solidFill>
                <a:srgbClr val="FF0000"/>
              </a:solidFill>
              <a:latin typeface="標楷體" pitchFamily="65" charset="-120"/>
              <a:ea typeface="標楷體" pitchFamily="65" charset="-120"/>
            </a:endParaRPr>
          </a:p>
          <a:p>
            <a:pPr eaLnBrk="1" hangingPunct="1"/>
            <a:r>
              <a:rPr lang="zh-TW" altLang="en-US" sz="2200" b="1" dirty="0">
                <a:solidFill>
                  <a:srgbClr val="FF0000"/>
                </a:solidFill>
                <a:latin typeface="標楷體" pitchFamily="65" charset="-120"/>
                <a:ea typeface="標楷體" pitchFamily="65" charset="-120"/>
              </a:rPr>
              <a:t>   依違反藥師法第</a:t>
            </a:r>
            <a:r>
              <a:rPr lang="en-US" altLang="zh-TW" sz="2200" b="1" dirty="0">
                <a:solidFill>
                  <a:srgbClr val="FF0000"/>
                </a:solidFill>
                <a:latin typeface="標楷體" pitchFamily="65" charset="-120"/>
                <a:ea typeface="標楷體" pitchFamily="65" charset="-120"/>
              </a:rPr>
              <a:t>21</a:t>
            </a:r>
            <a:r>
              <a:rPr lang="zh-TW" altLang="en-US" sz="2200" b="1" dirty="0">
                <a:solidFill>
                  <a:srgbClr val="FF0000"/>
                </a:solidFill>
                <a:latin typeface="標楷體" pitchFamily="65" charset="-120"/>
                <a:ea typeface="標楷體" pitchFamily="65" charset="-120"/>
              </a:rPr>
              <a:t>條第</a:t>
            </a:r>
            <a:r>
              <a:rPr lang="en-US" altLang="zh-TW" sz="2200" b="1" dirty="0">
                <a:solidFill>
                  <a:srgbClr val="FF0000"/>
                </a:solidFill>
                <a:latin typeface="標楷體" pitchFamily="65" charset="-120"/>
                <a:ea typeface="標楷體" pitchFamily="65" charset="-120"/>
              </a:rPr>
              <a:t>2</a:t>
            </a:r>
            <a:r>
              <a:rPr lang="zh-TW" altLang="en-US" sz="2200" b="1" dirty="0">
                <a:solidFill>
                  <a:srgbClr val="FF0000"/>
                </a:solidFill>
                <a:latin typeface="標楷體" pitchFamily="65" charset="-120"/>
                <a:ea typeface="標楷體" pitchFamily="65" charset="-120"/>
              </a:rPr>
              <a:t>項</a:t>
            </a:r>
            <a:r>
              <a:rPr lang="zh-TW" altLang="en-US" sz="2200" b="1" dirty="0">
                <a:latin typeface="標楷體" pitchFamily="65" charset="-120"/>
                <a:ea typeface="標楷體" pitchFamily="65" charset="-120"/>
              </a:rPr>
              <a:t>「業務上重大或重複發生過</a:t>
            </a:r>
            <a:endParaRPr lang="en-US" altLang="zh-TW" sz="2200" b="1" dirty="0">
              <a:latin typeface="標楷體" pitchFamily="65" charset="-120"/>
              <a:ea typeface="標楷體" pitchFamily="65" charset="-120"/>
            </a:endParaRPr>
          </a:p>
          <a:p>
            <a:pPr eaLnBrk="1" hangingPunct="1"/>
            <a:r>
              <a:rPr lang="zh-TW" altLang="en-US" sz="2200" b="1" dirty="0">
                <a:latin typeface="標楷體" pitchFamily="65" charset="-120"/>
                <a:ea typeface="標楷體" pitchFamily="65" charset="-120"/>
              </a:rPr>
              <a:t>   失行為」之規定移付雲林縣藥師懲戒委員會懲戒</a:t>
            </a:r>
            <a:r>
              <a:rPr lang="zh-TW" altLang="en-US" sz="2200" dirty="0">
                <a:latin typeface="標楷體" pitchFamily="65" charset="-120"/>
                <a:ea typeface="標楷體" pitchFamily="65" charset="-120"/>
              </a:rPr>
              <a:t>。</a:t>
            </a:r>
          </a:p>
        </p:txBody>
      </p:sp>
      <p:pic>
        <p:nvPicPr>
          <p:cNvPr id="104452" name="Picture 8" descr="雲林上場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04360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31846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908720"/>
            <a:ext cx="7920880" cy="1143000"/>
          </a:xfrm>
          <a:solidFill>
            <a:srgbClr val="FFC000"/>
          </a:solidFill>
        </p:spPr>
        <p:txBody>
          <a:bodyPr/>
          <a:lstStyle/>
          <a:p>
            <a:pPr algn="ctr"/>
            <a:r>
              <a:rPr lang="zh-TW" altLang="en-US" dirty="0">
                <a:solidFill>
                  <a:srgbClr val="4F271C">
                    <a:satMod val="130000"/>
                  </a:srgbClr>
                </a:solidFill>
                <a:latin typeface="標楷體" panose="03000509000000000000" pitchFamily="65" charset="-120"/>
                <a:ea typeface="標楷體" panose="03000509000000000000" pitchFamily="65" charset="-120"/>
              </a:rPr>
              <a:t>藥師法及案例分享</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755576" y="2348880"/>
            <a:ext cx="7632848" cy="3963888"/>
          </a:xfrm>
        </p:spPr>
        <p:txBody>
          <a:bodyPr/>
          <a:lstStyle/>
          <a:p>
            <a:pPr>
              <a:lnSpc>
                <a:spcPct val="150000"/>
              </a:lnSpc>
            </a:pPr>
            <a:r>
              <a:rPr lang="zh-TW" altLang="en-US" dirty="0">
                <a:latin typeface="標楷體" panose="03000509000000000000" pitchFamily="65" charset="-120"/>
                <a:ea typeface="標楷體" panose="03000509000000000000" pitchFamily="65" charset="-120"/>
              </a:rPr>
              <a:t>藥師之業務範圍</a:t>
            </a:r>
            <a:endParaRPr lang="en-US" altLang="zh-TW" dirty="0">
              <a:latin typeface="標楷體" panose="03000509000000000000" pitchFamily="65" charset="-120"/>
              <a:ea typeface="標楷體" panose="03000509000000000000" pitchFamily="65" charset="-120"/>
            </a:endParaRPr>
          </a:p>
          <a:p>
            <a:pPr>
              <a:lnSpc>
                <a:spcPct val="150000"/>
              </a:lnSpc>
            </a:pPr>
            <a:r>
              <a:rPr lang="zh-TW" altLang="en-US" dirty="0">
                <a:latin typeface="標楷體" panose="03000509000000000000" pitchFamily="65" charset="-120"/>
                <a:ea typeface="標楷體" panose="03000509000000000000" pitchFamily="65" charset="-120"/>
              </a:rPr>
              <a:t>藥師執業之要件</a:t>
            </a:r>
          </a:p>
          <a:p>
            <a:pPr>
              <a:lnSpc>
                <a:spcPct val="150000"/>
              </a:lnSpc>
            </a:pPr>
            <a:r>
              <a:rPr lang="zh-TW" altLang="en-US" dirty="0">
                <a:latin typeface="標楷體" panose="03000509000000000000" pitchFamily="65" charset="-120"/>
                <a:ea typeface="標楷體" panose="03000509000000000000" pitchFamily="65" charset="-120"/>
              </a:rPr>
              <a:t>藥師執業之義務</a:t>
            </a:r>
          </a:p>
          <a:p>
            <a:pPr>
              <a:lnSpc>
                <a:spcPct val="150000"/>
              </a:lnSpc>
            </a:pPr>
            <a:r>
              <a:rPr lang="zh-TW" altLang="en-US" dirty="0">
                <a:latin typeface="標楷體" panose="03000509000000000000" pitchFamily="65" charset="-120"/>
                <a:ea typeface="標楷體" panose="03000509000000000000" pitchFamily="65" charset="-120"/>
              </a:rPr>
              <a:t>藥師調劑之義務</a:t>
            </a:r>
          </a:p>
          <a:p>
            <a:endParaRPr lang="zh-TW" altLang="en-US" dirty="0"/>
          </a:p>
        </p:txBody>
      </p:sp>
      <p:sp>
        <p:nvSpPr>
          <p:cNvPr id="6" name="投影片編號版面配置區 5"/>
          <p:cNvSpPr>
            <a:spLocks noGrp="1"/>
          </p:cNvSpPr>
          <p:nvPr>
            <p:ph type="sldNum" sz="quarter" idx="12"/>
          </p:nvPr>
        </p:nvSpPr>
        <p:spPr/>
        <p:txBody>
          <a:bodyPr/>
          <a:lstStyle/>
          <a:p>
            <a:fld id="{2C400DA9-3692-411A-A70D-CB3CE30BC0DB}" type="slidenum">
              <a:rPr lang="zh-TW" altLang="en-US" smtClean="0"/>
              <a:t>47</a:t>
            </a:fld>
            <a:endParaRPr lang="zh-TW" altLang="en-US"/>
          </a:p>
        </p:txBody>
      </p:sp>
      <p:pic>
        <p:nvPicPr>
          <p:cNvPr id="4" name="圖片 3">
            <a:extLst>
              <a:ext uri="{FF2B5EF4-FFF2-40B4-BE49-F238E27FC236}">
                <a16:creationId xmlns:a16="http://schemas.microsoft.com/office/drawing/2014/main" id="{60C29561-0654-60B9-2B80-1B83C4973644}"/>
              </a:ext>
            </a:extLst>
          </p:cNvPr>
          <p:cNvPicPr>
            <a:picLocks noChangeAspect="1"/>
          </p:cNvPicPr>
          <p:nvPr/>
        </p:nvPicPr>
        <p:blipFill>
          <a:blip r:embed="rId2"/>
          <a:stretch>
            <a:fillRect/>
          </a:stretch>
        </p:blipFill>
        <p:spPr>
          <a:xfrm>
            <a:off x="129934" y="-47135"/>
            <a:ext cx="963251" cy="932769"/>
          </a:xfrm>
          <a:prstGeom prst="rect">
            <a:avLst/>
          </a:prstGeom>
        </p:spPr>
      </p:pic>
    </p:spTree>
    <p:extLst>
      <p:ext uri="{BB962C8B-B14F-4D97-AF65-F5344CB8AC3E}">
        <p14:creationId xmlns:p14="http://schemas.microsoft.com/office/powerpoint/2010/main" val="543720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Tahoma" pitchFamily="34" charset="0"/>
                <a:ea typeface="新細明體" charset="-120"/>
              </a:defRPr>
            </a:lvl1pPr>
            <a:lvl2pPr marL="742950" indent="-285750" eaLnBrk="0" hangingPunct="0">
              <a:defRPr kumimoji="1">
                <a:solidFill>
                  <a:schemeClr val="tx1"/>
                </a:solidFill>
                <a:latin typeface="Tahoma" pitchFamily="34" charset="0"/>
                <a:ea typeface="新細明體" charset="-120"/>
              </a:defRPr>
            </a:lvl2pPr>
            <a:lvl3pPr marL="1143000" indent="-228600" eaLnBrk="0" hangingPunct="0">
              <a:defRPr kumimoji="1">
                <a:solidFill>
                  <a:schemeClr val="tx1"/>
                </a:solidFill>
                <a:latin typeface="Tahoma" pitchFamily="34" charset="0"/>
                <a:ea typeface="新細明體" charset="-120"/>
              </a:defRPr>
            </a:lvl3pPr>
            <a:lvl4pPr marL="1600200" indent="-228600" eaLnBrk="0" hangingPunct="0">
              <a:defRPr kumimoji="1">
                <a:solidFill>
                  <a:schemeClr val="tx1"/>
                </a:solidFill>
                <a:latin typeface="Tahoma" pitchFamily="34" charset="0"/>
                <a:ea typeface="新細明體" charset="-120"/>
              </a:defRPr>
            </a:lvl4pPr>
            <a:lvl5pPr marL="2057400" indent="-228600" eaLnBrk="0" hangingPunct="0">
              <a:defRPr kumimoji="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charset="-120"/>
              </a:defRPr>
            </a:lvl9pPr>
          </a:lstStyle>
          <a:p>
            <a:pPr algn="r" eaLnBrk="1" hangingPunct="1"/>
            <a:fld id="{1152D4B1-7896-4597-8954-0F47C7DEB364}" type="slidenum">
              <a:rPr kumimoji="0" lang="zh-TW" altLang="en-US" sz="1400"/>
              <a:pPr algn="r" eaLnBrk="1" hangingPunct="1"/>
              <a:t>48</a:t>
            </a:fld>
            <a:endParaRPr kumimoji="0" lang="en-US" altLang="zh-TW" sz="1400"/>
          </a:p>
        </p:txBody>
      </p:sp>
      <p:sp>
        <p:nvSpPr>
          <p:cNvPr id="1046" name="Rectangle 25"/>
          <p:cNvSpPr>
            <a:spLocks noGrp="1" noChangeArrowheads="1"/>
          </p:cNvSpPr>
          <p:nvPr>
            <p:ph type="title"/>
          </p:nvPr>
        </p:nvSpPr>
        <p:spPr>
          <a:xfrm>
            <a:off x="611561" y="428625"/>
            <a:ext cx="7916490" cy="1071563"/>
          </a:xfrm>
        </p:spPr>
        <p:txBody>
          <a:bodyPr>
            <a:normAutofit/>
          </a:bodyPr>
          <a:lstStyle/>
          <a:p>
            <a:pPr algn="ctr" eaLnBrk="1" hangingPunct="1"/>
            <a:r>
              <a:rPr lang="zh-TW" altLang="en-US" dirty="0">
                <a:latin typeface="標楷體" pitchFamily="65" charset="-120"/>
                <a:ea typeface="標楷體" pitchFamily="65" charset="-120"/>
              </a:rPr>
              <a:t>藥師之業務範圍 </a:t>
            </a:r>
          </a:p>
        </p:txBody>
      </p:sp>
      <p:sp>
        <p:nvSpPr>
          <p:cNvPr id="5" name="投影片編號版面配置區 4"/>
          <p:cNvSpPr>
            <a:spLocks noGrp="1"/>
          </p:cNvSpPr>
          <p:nvPr>
            <p:ph type="sldNum" sz="quarter" idx="12"/>
          </p:nvPr>
        </p:nvSpPr>
        <p:spPr/>
        <p:txBody>
          <a:bodyPr/>
          <a:lstStyle/>
          <a:p>
            <a:fld id="{2C400DA9-3692-411A-A70D-CB3CE30BC0DB}" type="slidenum">
              <a:rPr lang="zh-TW" altLang="en-US" smtClean="0"/>
              <a:t>48</a:t>
            </a:fld>
            <a:endParaRPr lang="zh-TW" altLang="en-US"/>
          </a:p>
        </p:txBody>
      </p:sp>
      <p:grpSp>
        <p:nvGrpSpPr>
          <p:cNvPr id="2" name="Diagram 7"/>
          <p:cNvGrpSpPr>
            <a:grpSpLocks/>
          </p:cNvGrpSpPr>
          <p:nvPr/>
        </p:nvGrpSpPr>
        <p:grpSpPr bwMode="auto">
          <a:xfrm>
            <a:off x="539552" y="1559284"/>
            <a:ext cx="7988499" cy="4870091"/>
            <a:chOff x="1868" y="1565"/>
            <a:chExt cx="2124" cy="1657"/>
          </a:xfrm>
        </p:grpSpPr>
        <p:sp>
          <p:nvSpPr>
            <p:cNvPr id="10247" name="AutoShape 6"/>
            <p:cNvSpPr>
              <a:spLocks noChangeAspect="1" noChangeArrowheads="1" noTextEdit="1"/>
            </p:cNvSpPr>
            <p:nvPr/>
          </p:nvSpPr>
          <p:spPr bwMode="auto">
            <a:xfrm>
              <a:off x="1868" y="1565"/>
              <a:ext cx="2124" cy="16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248" name="_s1028"/>
            <p:cNvSpPr>
              <a:spLocks noChangeShapeType="1"/>
            </p:cNvSpPr>
            <p:nvPr/>
          </p:nvSpPr>
          <p:spPr bwMode="auto">
            <a:xfrm flipV="1">
              <a:off x="2920" y="1988"/>
              <a:ext cx="0" cy="207"/>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TW" altLang="en-US"/>
            </a:p>
          </p:txBody>
        </p:sp>
        <p:sp>
          <p:nvSpPr>
            <p:cNvPr id="10249" name="_s1029"/>
            <p:cNvSpPr>
              <a:spLocks noChangeArrowheads="1"/>
            </p:cNvSpPr>
            <p:nvPr/>
          </p:nvSpPr>
          <p:spPr bwMode="auto">
            <a:xfrm>
              <a:off x="2713" y="1574"/>
              <a:ext cx="414" cy="414"/>
            </a:xfrm>
            <a:prstGeom prst="ellipse">
              <a:avLst/>
            </a:prstGeom>
            <a:gradFill rotWithShape="1">
              <a:gsLst>
                <a:gs pos="0">
                  <a:schemeClr val="accent1"/>
                </a:gs>
                <a:gs pos="100000">
                  <a:srgbClr val="B0D3DC"/>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defRPr kumimoji="1">
                  <a:solidFill>
                    <a:schemeClr val="tx1"/>
                  </a:solidFill>
                  <a:latin typeface="Tahoma" pitchFamily="34" charset="0"/>
                  <a:ea typeface="新細明體" charset="-120"/>
                </a:defRPr>
              </a:lvl1pPr>
              <a:lvl2pPr marL="742950" indent="-285750" eaLnBrk="0" hangingPunct="0">
                <a:defRPr kumimoji="1">
                  <a:solidFill>
                    <a:schemeClr val="tx1"/>
                  </a:solidFill>
                  <a:latin typeface="Tahoma" pitchFamily="34" charset="0"/>
                  <a:ea typeface="新細明體" charset="-120"/>
                </a:defRPr>
              </a:lvl2pPr>
              <a:lvl3pPr marL="1143000" indent="-228600" eaLnBrk="0" hangingPunct="0">
                <a:defRPr kumimoji="1">
                  <a:solidFill>
                    <a:schemeClr val="tx1"/>
                  </a:solidFill>
                  <a:latin typeface="Tahoma" pitchFamily="34" charset="0"/>
                  <a:ea typeface="新細明體" charset="-120"/>
                </a:defRPr>
              </a:lvl3pPr>
              <a:lvl4pPr marL="1600200" indent="-228600" eaLnBrk="0" hangingPunct="0">
                <a:defRPr kumimoji="1">
                  <a:solidFill>
                    <a:schemeClr val="tx1"/>
                  </a:solidFill>
                  <a:latin typeface="Tahoma" pitchFamily="34" charset="0"/>
                  <a:ea typeface="新細明體" charset="-120"/>
                </a:defRPr>
              </a:lvl4pPr>
              <a:lvl5pPr marL="2057400" indent="-228600" eaLnBrk="0" hangingPunct="0">
                <a:defRPr kumimoji="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charset="-120"/>
                </a:defRPr>
              </a:lvl9pPr>
            </a:lstStyle>
            <a:p>
              <a:pPr algn="ctr" eaLnBrk="1" hangingPunct="1"/>
              <a:r>
                <a:rPr lang="zh-TW" altLang="en-US" sz="2200" dirty="0">
                  <a:solidFill>
                    <a:srgbClr val="800080"/>
                  </a:solidFill>
                  <a:ea typeface="標楷體" pitchFamily="65" charset="-120"/>
                </a:rPr>
                <a:t>藥品販賣</a:t>
              </a:r>
            </a:p>
            <a:p>
              <a:pPr algn="ctr" eaLnBrk="1" hangingPunct="1"/>
              <a:r>
                <a:rPr lang="zh-TW" altLang="en-US" sz="2200" dirty="0">
                  <a:solidFill>
                    <a:srgbClr val="800080"/>
                  </a:solidFill>
                  <a:ea typeface="標楷體" pitchFamily="65" charset="-120"/>
                </a:rPr>
                <a:t> 或管理</a:t>
              </a:r>
            </a:p>
          </p:txBody>
        </p:sp>
        <p:sp>
          <p:nvSpPr>
            <p:cNvPr id="10250" name="_s1030"/>
            <p:cNvSpPr>
              <a:spLocks noChangeShapeType="1"/>
            </p:cNvSpPr>
            <p:nvPr/>
          </p:nvSpPr>
          <p:spPr bwMode="auto">
            <a:xfrm flipV="1">
              <a:off x="3066" y="2109"/>
              <a:ext cx="146" cy="146"/>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TW" altLang="en-US"/>
            </a:p>
          </p:txBody>
        </p:sp>
        <p:sp>
          <p:nvSpPr>
            <p:cNvPr id="10251" name="_s1031"/>
            <p:cNvSpPr>
              <a:spLocks noChangeArrowheads="1"/>
            </p:cNvSpPr>
            <p:nvPr/>
          </p:nvSpPr>
          <p:spPr bwMode="auto">
            <a:xfrm>
              <a:off x="3152" y="1755"/>
              <a:ext cx="414" cy="414"/>
            </a:xfrm>
            <a:prstGeom prst="ellipse">
              <a:avLst/>
            </a:prstGeom>
            <a:gradFill rotWithShape="1">
              <a:gsLst>
                <a:gs pos="0">
                  <a:schemeClr val="accent1"/>
                </a:gs>
                <a:gs pos="100000">
                  <a:srgbClr val="B0D3DC"/>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defRPr kumimoji="1">
                  <a:solidFill>
                    <a:schemeClr val="tx1"/>
                  </a:solidFill>
                  <a:latin typeface="Tahoma" pitchFamily="34" charset="0"/>
                  <a:ea typeface="新細明體" charset="-120"/>
                </a:defRPr>
              </a:lvl1pPr>
              <a:lvl2pPr marL="742950" indent="-285750" eaLnBrk="0" hangingPunct="0">
                <a:defRPr kumimoji="1">
                  <a:solidFill>
                    <a:schemeClr val="tx1"/>
                  </a:solidFill>
                  <a:latin typeface="Tahoma" pitchFamily="34" charset="0"/>
                  <a:ea typeface="新細明體" charset="-120"/>
                </a:defRPr>
              </a:lvl2pPr>
              <a:lvl3pPr marL="1143000" indent="-228600" eaLnBrk="0" hangingPunct="0">
                <a:defRPr kumimoji="1">
                  <a:solidFill>
                    <a:schemeClr val="tx1"/>
                  </a:solidFill>
                  <a:latin typeface="Tahoma" pitchFamily="34" charset="0"/>
                  <a:ea typeface="新細明體" charset="-120"/>
                </a:defRPr>
              </a:lvl3pPr>
              <a:lvl4pPr marL="1600200" indent="-228600" eaLnBrk="0" hangingPunct="0">
                <a:defRPr kumimoji="1">
                  <a:solidFill>
                    <a:schemeClr val="tx1"/>
                  </a:solidFill>
                  <a:latin typeface="Tahoma" pitchFamily="34" charset="0"/>
                  <a:ea typeface="新細明體" charset="-120"/>
                </a:defRPr>
              </a:lvl4pPr>
              <a:lvl5pPr marL="2057400" indent="-228600" eaLnBrk="0" hangingPunct="0">
                <a:defRPr kumimoji="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charset="-120"/>
                </a:defRPr>
              </a:lvl9pPr>
            </a:lstStyle>
            <a:p>
              <a:pPr algn="ctr" eaLnBrk="1" hangingPunct="1"/>
              <a:r>
                <a:rPr lang="zh-TW" altLang="en-US" sz="2200">
                  <a:solidFill>
                    <a:srgbClr val="800080"/>
                  </a:solidFill>
                  <a:ea typeface="標楷體" pitchFamily="65" charset="-120"/>
                </a:rPr>
                <a:t>藥事照護</a:t>
              </a:r>
            </a:p>
            <a:p>
              <a:pPr algn="ctr" eaLnBrk="1" hangingPunct="1"/>
              <a:r>
                <a:rPr lang="zh-TW" altLang="en-US" sz="2200">
                  <a:solidFill>
                    <a:srgbClr val="800080"/>
                  </a:solidFill>
                  <a:ea typeface="標楷體" pitchFamily="65" charset="-120"/>
                </a:rPr>
                <a:t>相關業務</a:t>
              </a:r>
            </a:p>
          </p:txBody>
        </p:sp>
        <p:sp>
          <p:nvSpPr>
            <p:cNvPr id="10252" name="_s1032"/>
            <p:cNvSpPr>
              <a:spLocks noChangeShapeType="1"/>
            </p:cNvSpPr>
            <p:nvPr/>
          </p:nvSpPr>
          <p:spPr bwMode="auto">
            <a:xfrm>
              <a:off x="3127" y="2401"/>
              <a:ext cx="206"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TW" altLang="en-US"/>
            </a:p>
          </p:txBody>
        </p:sp>
        <p:sp>
          <p:nvSpPr>
            <p:cNvPr id="10253" name="_s1033"/>
            <p:cNvSpPr>
              <a:spLocks noChangeArrowheads="1"/>
            </p:cNvSpPr>
            <p:nvPr/>
          </p:nvSpPr>
          <p:spPr bwMode="auto">
            <a:xfrm>
              <a:off x="3334" y="2194"/>
              <a:ext cx="414" cy="414"/>
            </a:xfrm>
            <a:prstGeom prst="ellipse">
              <a:avLst/>
            </a:prstGeom>
            <a:gradFill rotWithShape="1">
              <a:gsLst>
                <a:gs pos="0">
                  <a:schemeClr val="accent1"/>
                </a:gs>
                <a:gs pos="100000">
                  <a:srgbClr val="B0D3DC"/>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defRPr kumimoji="1">
                  <a:solidFill>
                    <a:schemeClr val="tx1"/>
                  </a:solidFill>
                  <a:latin typeface="Tahoma" pitchFamily="34" charset="0"/>
                  <a:ea typeface="新細明體" charset="-120"/>
                </a:defRPr>
              </a:lvl1pPr>
              <a:lvl2pPr marL="742950" indent="-285750" eaLnBrk="0" hangingPunct="0">
                <a:defRPr kumimoji="1">
                  <a:solidFill>
                    <a:schemeClr val="tx1"/>
                  </a:solidFill>
                  <a:latin typeface="Tahoma" pitchFamily="34" charset="0"/>
                  <a:ea typeface="新細明體" charset="-120"/>
                </a:defRPr>
              </a:lvl2pPr>
              <a:lvl3pPr marL="1143000" indent="-228600" eaLnBrk="0" hangingPunct="0">
                <a:defRPr kumimoji="1">
                  <a:solidFill>
                    <a:schemeClr val="tx1"/>
                  </a:solidFill>
                  <a:latin typeface="Tahoma" pitchFamily="34" charset="0"/>
                  <a:ea typeface="新細明體" charset="-120"/>
                </a:defRPr>
              </a:lvl3pPr>
              <a:lvl4pPr marL="1600200" indent="-228600" eaLnBrk="0" hangingPunct="0">
                <a:defRPr kumimoji="1">
                  <a:solidFill>
                    <a:schemeClr val="tx1"/>
                  </a:solidFill>
                  <a:latin typeface="Tahoma" pitchFamily="34" charset="0"/>
                  <a:ea typeface="新細明體" charset="-120"/>
                </a:defRPr>
              </a:lvl4pPr>
              <a:lvl5pPr marL="2057400" indent="-228600" eaLnBrk="0" hangingPunct="0">
                <a:defRPr kumimoji="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charset="-120"/>
                </a:defRPr>
              </a:lvl9pPr>
            </a:lstStyle>
            <a:p>
              <a:pPr algn="ctr" eaLnBrk="1" hangingPunct="1"/>
              <a:r>
                <a:rPr lang="zh-TW" altLang="en-US" sz="2200">
                  <a:ea typeface="標楷體" pitchFamily="65" charset="-120"/>
                </a:rPr>
                <a:t>依法律應由藥</a:t>
              </a:r>
            </a:p>
            <a:p>
              <a:pPr algn="ctr" eaLnBrk="1" hangingPunct="1"/>
              <a:r>
                <a:rPr lang="zh-TW" altLang="en-US" sz="2200">
                  <a:ea typeface="標楷體" pitchFamily="65" charset="-120"/>
                </a:rPr>
                <a:t>師執行之業務</a:t>
              </a:r>
            </a:p>
          </p:txBody>
        </p:sp>
        <p:sp>
          <p:nvSpPr>
            <p:cNvPr id="10254" name="_s1034"/>
            <p:cNvSpPr>
              <a:spLocks noChangeShapeType="1"/>
            </p:cNvSpPr>
            <p:nvPr/>
          </p:nvSpPr>
          <p:spPr bwMode="auto">
            <a:xfrm>
              <a:off x="3067" y="2547"/>
              <a:ext cx="145" cy="146"/>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TW" altLang="en-US"/>
            </a:p>
          </p:txBody>
        </p:sp>
        <p:sp>
          <p:nvSpPr>
            <p:cNvPr id="10255" name="_s1035"/>
            <p:cNvSpPr>
              <a:spLocks noChangeArrowheads="1"/>
            </p:cNvSpPr>
            <p:nvPr/>
          </p:nvSpPr>
          <p:spPr bwMode="auto">
            <a:xfrm>
              <a:off x="3152" y="2633"/>
              <a:ext cx="414" cy="414"/>
            </a:xfrm>
            <a:prstGeom prst="ellipse">
              <a:avLst/>
            </a:prstGeom>
            <a:gradFill rotWithShape="1">
              <a:gsLst>
                <a:gs pos="0">
                  <a:schemeClr val="accent1"/>
                </a:gs>
                <a:gs pos="100000">
                  <a:srgbClr val="B0D3DC"/>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defRPr kumimoji="1">
                  <a:solidFill>
                    <a:schemeClr val="tx1"/>
                  </a:solidFill>
                  <a:latin typeface="Tahoma" pitchFamily="34" charset="0"/>
                  <a:ea typeface="新細明體" charset="-120"/>
                </a:defRPr>
              </a:lvl1pPr>
              <a:lvl2pPr marL="742950" indent="-285750" eaLnBrk="0" hangingPunct="0">
                <a:defRPr kumimoji="1">
                  <a:solidFill>
                    <a:schemeClr val="tx1"/>
                  </a:solidFill>
                  <a:latin typeface="Tahoma" pitchFamily="34" charset="0"/>
                  <a:ea typeface="新細明體" charset="-120"/>
                </a:defRPr>
              </a:lvl2pPr>
              <a:lvl3pPr marL="1143000" indent="-228600" eaLnBrk="0" hangingPunct="0">
                <a:defRPr kumimoji="1">
                  <a:solidFill>
                    <a:schemeClr val="tx1"/>
                  </a:solidFill>
                  <a:latin typeface="Tahoma" pitchFamily="34" charset="0"/>
                  <a:ea typeface="新細明體" charset="-120"/>
                </a:defRPr>
              </a:lvl3pPr>
              <a:lvl4pPr marL="1600200" indent="-228600" eaLnBrk="0" hangingPunct="0">
                <a:defRPr kumimoji="1">
                  <a:solidFill>
                    <a:schemeClr val="tx1"/>
                  </a:solidFill>
                  <a:latin typeface="Tahoma" pitchFamily="34" charset="0"/>
                  <a:ea typeface="新細明體" charset="-120"/>
                </a:defRPr>
              </a:lvl4pPr>
              <a:lvl5pPr marL="2057400" indent="-228600" eaLnBrk="0" hangingPunct="0">
                <a:defRPr kumimoji="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charset="-120"/>
                </a:defRPr>
              </a:lvl9pPr>
            </a:lstStyle>
            <a:p>
              <a:pPr algn="ctr" eaLnBrk="1" hangingPunct="1"/>
              <a:r>
                <a:rPr lang="zh-TW" altLang="en-US" sz="2200" dirty="0">
                  <a:solidFill>
                    <a:srgbClr val="FF0000"/>
                  </a:solidFill>
                  <a:ea typeface="標楷體" pitchFamily="65" charset="-120"/>
                </a:rPr>
                <a:t>特殊化粧品</a:t>
              </a:r>
              <a:r>
                <a:rPr lang="zh-TW" altLang="en-US" sz="2200" dirty="0">
                  <a:ea typeface="標楷體" pitchFamily="65" charset="-120"/>
                </a:rPr>
                <a:t>製</a:t>
              </a:r>
            </a:p>
            <a:p>
              <a:pPr algn="ctr" eaLnBrk="1" hangingPunct="1"/>
              <a:r>
                <a:rPr lang="zh-TW" altLang="en-US" sz="2200" dirty="0">
                  <a:ea typeface="標楷體" pitchFamily="65" charset="-120"/>
                </a:rPr>
                <a:t> 造之監製</a:t>
              </a:r>
            </a:p>
          </p:txBody>
        </p:sp>
        <p:sp>
          <p:nvSpPr>
            <p:cNvPr id="10256" name="_s1036"/>
            <p:cNvSpPr>
              <a:spLocks noChangeShapeType="1"/>
            </p:cNvSpPr>
            <p:nvPr/>
          </p:nvSpPr>
          <p:spPr bwMode="auto">
            <a:xfrm>
              <a:off x="2920" y="2608"/>
              <a:ext cx="1" cy="206"/>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TW" altLang="en-US"/>
            </a:p>
          </p:txBody>
        </p:sp>
        <p:sp>
          <p:nvSpPr>
            <p:cNvPr id="10257" name="_s1037"/>
            <p:cNvSpPr>
              <a:spLocks noChangeArrowheads="1"/>
            </p:cNvSpPr>
            <p:nvPr/>
          </p:nvSpPr>
          <p:spPr bwMode="auto">
            <a:xfrm>
              <a:off x="2713" y="2815"/>
              <a:ext cx="414" cy="384"/>
            </a:xfrm>
            <a:prstGeom prst="ellipse">
              <a:avLst/>
            </a:prstGeom>
            <a:gradFill rotWithShape="1">
              <a:gsLst>
                <a:gs pos="0">
                  <a:schemeClr val="accent1"/>
                </a:gs>
                <a:gs pos="100000">
                  <a:srgbClr val="B0D3DC"/>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defRPr kumimoji="1">
                  <a:solidFill>
                    <a:schemeClr val="tx1"/>
                  </a:solidFill>
                  <a:latin typeface="Tahoma" pitchFamily="34" charset="0"/>
                  <a:ea typeface="新細明體" charset="-120"/>
                </a:defRPr>
              </a:lvl1pPr>
              <a:lvl2pPr marL="742950" indent="-285750" eaLnBrk="0" hangingPunct="0">
                <a:defRPr kumimoji="1">
                  <a:solidFill>
                    <a:schemeClr val="tx1"/>
                  </a:solidFill>
                  <a:latin typeface="Tahoma" pitchFamily="34" charset="0"/>
                  <a:ea typeface="新細明體" charset="-120"/>
                </a:defRPr>
              </a:lvl2pPr>
              <a:lvl3pPr marL="1143000" indent="-228600" eaLnBrk="0" hangingPunct="0">
                <a:defRPr kumimoji="1">
                  <a:solidFill>
                    <a:schemeClr val="tx1"/>
                  </a:solidFill>
                  <a:latin typeface="Tahoma" pitchFamily="34" charset="0"/>
                  <a:ea typeface="新細明體" charset="-120"/>
                </a:defRPr>
              </a:lvl3pPr>
              <a:lvl4pPr marL="1600200" indent="-228600" eaLnBrk="0" hangingPunct="0">
                <a:defRPr kumimoji="1">
                  <a:solidFill>
                    <a:schemeClr val="tx1"/>
                  </a:solidFill>
                  <a:latin typeface="Tahoma" pitchFamily="34" charset="0"/>
                  <a:ea typeface="新細明體" charset="-120"/>
                </a:defRPr>
              </a:lvl4pPr>
              <a:lvl5pPr marL="2057400" indent="-228600" eaLnBrk="0" hangingPunct="0">
                <a:defRPr kumimoji="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charset="-120"/>
                </a:defRPr>
              </a:lvl9pPr>
            </a:lstStyle>
            <a:p>
              <a:pPr algn="ctr" eaLnBrk="1" hangingPunct="1"/>
              <a:r>
                <a:rPr lang="zh-TW" altLang="en-US" sz="2200" dirty="0">
                  <a:ea typeface="標楷體" pitchFamily="65" charset="-120"/>
                </a:rPr>
                <a:t>藥品儲備、供應</a:t>
              </a:r>
            </a:p>
            <a:p>
              <a:pPr algn="ctr" eaLnBrk="1" hangingPunct="1"/>
              <a:r>
                <a:rPr lang="zh-TW" altLang="en-US" sz="2200" dirty="0">
                  <a:ea typeface="標楷體" pitchFamily="65" charset="-120"/>
                </a:rPr>
                <a:t>及分裝之監督</a:t>
              </a:r>
            </a:p>
          </p:txBody>
        </p:sp>
        <p:sp>
          <p:nvSpPr>
            <p:cNvPr id="10258" name="_s1038"/>
            <p:cNvSpPr>
              <a:spLocks noChangeShapeType="1"/>
            </p:cNvSpPr>
            <p:nvPr/>
          </p:nvSpPr>
          <p:spPr bwMode="auto">
            <a:xfrm flipH="1">
              <a:off x="2628" y="2548"/>
              <a:ext cx="147" cy="145"/>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TW" altLang="en-US"/>
            </a:p>
          </p:txBody>
        </p:sp>
        <p:sp>
          <p:nvSpPr>
            <p:cNvPr id="10259" name="_s1039"/>
            <p:cNvSpPr>
              <a:spLocks noChangeArrowheads="1"/>
            </p:cNvSpPr>
            <p:nvPr/>
          </p:nvSpPr>
          <p:spPr bwMode="auto">
            <a:xfrm>
              <a:off x="2274" y="2633"/>
              <a:ext cx="414" cy="414"/>
            </a:xfrm>
            <a:prstGeom prst="ellipse">
              <a:avLst/>
            </a:prstGeom>
            <a:gradFill rotWithShape="1">
              <a:gsLst>
                <a:gs pos="0">
                  <a:schemeClr val="accent1"/>
                </a:gs>
                <a:gs pos="100000">
                  <a:srgbClr val="B0D3DC"/>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defRPr kumimoji="1">
                  <a:solidFill>
                    <a:schemeClr val="tx1"/>
                  </a:solidFill>
                  <a:latin typeface="Tahoma" pitchFamily="34" charset="0"/>
                  <a:ea typeface="新細明體" charset="-120"/>
                </a:defRPr>
              </a:lvl1pPr>
              <a:lvl2pPr marL="742950" indent="-285750" eaLnBrk="0" hangingPunct="0">
                <a:defRPr kumimoji="1">
                  <a:solidFill>
                    <a:schemeClr val="tx1"/>
                  </a:solidFill>
                  <a:latin typeface="Tahoma" pitchFamily="34" charset="0"/>
                  <a:ea typeface="新細明體" charset="-120"/>
                </a:defRPr>
              </a:lvl2pPr>
              <a:lvl3pPr marL="1143000" indent="-228600" eaLnBrk="0" hangingPunct="0">
                <a:defRPr kumimoji="1">
                  <a:solidFill>
                    <a:schemeClr val="tx1"/>
                  </a:solidFill>
                  <a:latin typeface="Tahoma" pitchFamily="34" charset="0"/>
                  <a:ea typeface="新細明體" charset="-120"/>
                </a:defRPr>
              </a:lvl3pPr>
              <a:lvl4pPr marL="1600200" indent="-228600" eaLnBrk="0" hangingPunct="0">
                <a:defRPr kumimoji="1">
                  <a:solidFill>
                    <a:schemeClr val="tx1"/>
                  </a:solidFill>
                  <a:latin typeface="Tahoma" pitchFamily="34" charset="0"/>
                  <a:ea typeface="新細明體" charset="-120"/>
                </a:defRPr>
              </a:lvl4pPr>
              <a:lvl5pPr marL="2057400" indent="-228600" eaLnBrk="0" hangingPunct="0">
                <a:defRPr kumimoji="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charset="-120"/>
                </a:defRPr>
              </a:lvl9pPr>
            </a:lstStyle>
            <a:p>
              <a:pPr algn="ctr" eaLnBrk="1" hangingPunct="1"/>
              <a:r>
                <a:rPr lang="zh-TW" altLang="en-US" sz="2200">
                  <a:ea typeface="標楷體" pitchFamily="65" charset="-120"/>
                </a:rPr>
                <a:t>藥品製造之</a:t>
              </a:r>
            </a:p>
            <a:p>
              <a:pPr algn="ctr" eaLnBrk="1" hangingPunct="1"/>
              <a:r>
                <a:rPr lang="zh-TW" altLang="en-US" sz="2200">
                  <a:ea typeface="標楷體" pitchFamily="65" charset="-120"/>
                </a:rPr>
                <a:t>監製</a:t>
              </a:r>
            </a:p>
          </p:txBody>
        </p:sp>
        <p:sp>
          <p:nvSpPr>
            <p:cNvPr id="10260" name="_s1040"/>
            <p:cNvSpPr>
              <a:spLocks noChangeShapeType="1"/>
            </p:cNvSpPr>
            <p:nvPr/>
          </p:nvSpPr>
          <p:spPr bwMode="auto">
            <a:xfrm flipH="1">
              <a:off x="2507" y="2401"/>
              <a:ext cx="207" cy="1"/>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TW" altLang="en-US"/>
            </a:p>
          </p:txBody>
        </p:sp>
        <p:sp>
          <p:nvSpPr>
            <p:cNvPr id="10261" name="_s1041"/>
            <p:cNvSpPr>
              <a:spLocks noChangeArrowheads="1"/>
            </p:cNvSpPr>
            <p:nvPr/>
          </p:nvSpPr>
          <p:spPr bwMode="auto">
            <a:xfrm>
              <a:off x="2092" y="2194"/>
              <a:ext cx="414" cy="414"/>
            </a:xfrm>
            <a:prstGeom prst="ellipse">
              <a:avLst/>
            </a:prstGeom>
            <a:gradFill rotWithShape="1">
              <a:gsLst>
                <a:gs pos="0">
                  <a:schemeClr val="accent1"/>
                </a:gs>
                <a:gs pos="100000">
                  <a:srgbClr val="B0D3DC"/>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defRPr kumimoji="1">
                  <a:solidFill>
                    <a:schemeClr val="tx1"/>
                  </a:solidFill>
                  <a:latin typeface="Tahoma" pitchFamily="34" charset="0"/>
                  <a:ea typeface="新細明體" charset="-120"/>
                </a:defRPr>
              </a:lvl1pPr>
              <a:lvl2pPr marL="742950" indent="-285750" eaLnBrk="0" hangingPunct="0">
                <a:defRPr kumimoji="1">
                  <a:solidFill>
                    <a:schemeClr val="tx1"/>
                  </a:solidFill>
                  <a:latin typeface="Tahoma" pitchFamily="34" charset="0"/>
                  <a:ea typeface="新細明體" charset="-120"/>
                </a:defRPr>
              </a:lvl2pPr>
              <a:lvl3pPr marL="1143000" indent="-228600" eaLnBrk="0" hangingPunct="0">
                <a:defRPr kumimoji="1">
                  <a:solidFill>
                    <a:schemeClr val="tx1"/>
                  </a:solidFill>
                  <a:latin typeface="Tahoma" pitchFamily="34" charset="0"/>
                  <a:ea typeface="新細明體" charset="-120"/>
                </a:defRPr>
              </a:lvl3pPr>
              <a:lvl4pPr marL="1600200" indent="-228600" eaLnBrk="0" hangingPunct="0">
                <a:defRPr kumimoji="1">
                  <a:solidFill>
                    <a:schemeClr val="tx1"/>
                  </a:solidFill>
                  <a:latin typeface="Tahoma" pitchFamily="34" charset="0"/>
                  <a:ea typeface="新細明體" charset="-120"/>
                </a:defRPr>
              </a:lvl4pPr>
              <a:lvl5pPr marL="2057400" indent="-228600" eaLnBrk="0" hangingPunct="0">
                <a:defRPr kumimoji="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charset="-120"/>
                </a:defRPr>
              </a:lvl9pPr>
            </a:lstStyle>
            <a:p>
              <a:pPr algn="ctr" eaLnBrk="1" hangingPunct="1"/>
              <a:r>
                <a:rPr lang="zh-TW" altLang="en-US" sz="2200">
                  <a:ea typeface="標楷體" pitchFamily="65" charset="-120"/>
                </a:rPr>
                <a:t>藥品鑑定</a:t>
              </a:r>
            </a:p>
          </p:txBody>
        </p:sp>
        <p:sp>
          <p:nvSpPr>
            <p:cNvPr id="10262" name="_s1042"/>
            <p:cNvSpPr>
              <a:spLocks noChangeShapeType="1"/>
            </p:cNvSpPr>
            <p:nvPr/>
          </p:nvSpPr>
          <p:spPr bwMode="auto">
            <a:xfrm flipH="1" flipV="1">
              <a:off x="2628" y="2109"/>
              <a:ext cx="146" cy="147"/>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TW" altLang="en-US"/>
            </a:p>
          </p:txBody>
        </p:sp>
        <p:sp>
          <p:nvSpPr>
            <p:cNvPr id="10263" name="_s1043"/>
            <p:cNvSpPr>
              <a:spLocks noChangeArrowheads="1"/>
            </p:cNvSpPr>
            <p:nvPr/>
          </p:nvSpPr>
          <p:spPr bwMode="auto">
            <a:xfrm>
              <a:off x="2274" y="1755"/>
              <a:ext cx="414" cy="414"/>
            </a:xfrm>
            <a:prstGeom prst="ellipse">
              <a:avLst/>
            </a:prstGeom>
            <a:gradFill rotWithShape="1">
              <a:gsLst>
                <a:gs pos="0">
                  <a:schemeClr val="accent1"/>
                </a:gs>
                <a:gs pos="100000">
                  <a:srgbClr val="B0D3DC"/>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defRPr kumimoji="1">
                  <a:solidFill>
                    <a:schemeClr val="tx1"/>
                  </a:solidFill>
                  <a:latin typeface="Tahoma" pitchFamily="34" charset="0"/>
                  <a:ea typeface="新細明體" charset="-120"/>
                </a:defRPr>
              </a:lvl1pPr>
              <a:lvl2pPr marL="742950" indent="-285750" eaLnBrk="0" hangingPunct="0">
                <a:defRPr kumimoji="1">
                  <a:solidFill>
                    <a:schemeClr val="tx1"/>
                  </a:solidFill>
                  <a:latin typeface="Tahoma" pitchFamily="34" charset="0"/>
                  <a:ea typeface="新細明體" charset="-120"/>
                </a:defRPr>
              </a:lvl2pPr>
              <a:lvl3pPr marL="1143000" indent="-228600" eaLnBrk="0" hangingPunct="0">
                <a:defRPr kumimoji="1">
                  <a:solidFill>
                    <a:schemeClr val="tx1"/>
                  </a:solidFill>
                  <a:latin typeface="Tahoma" pitchFamily="34" charset="0"/>
                  <a:ea typeface="新細明體" charset="-120"/>
                </a:defRPr>
              </a:lvl3pPr>
              <a:lvl4pPr marL="1600200" indent="-228600" eaLnBrk="0" hangingPunct="0">
                <a:defRPr kumimoji="1">
                  <a:solidFill>
                    <a:schemeClr val="tx1"/>
                  </a:solidFill>
                  <a:latin typeface="Tahoma" pitchFamily="34" charset="0"/>
                  <a:ea typeface="新細明體" charset="-120"/>
                </a:defRPr>
              </a:lvl4pPr>
              <a:lvl5pPr marL="2057400" indent="-228600" eaLnBrk="0" hangingPunct="0">
                <a:defRPr kumimoji="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charset="-120"/>
                </a:defRPr>
              </a:lvl9pPr>
            </a:lstStyle>
            <a:p>
              <a:pPr algn="ctr" eaLnBrk="1" hangingPunct="1"/>
              <a:r>
                <a:rPr lang="zh-TW" altLang="en-US" sz="2200">
                  <a:solidFill>
                    <a:srgbClr val="800080"/>
                  </a:solidFill>
                  <a:ea typeface="標楷體" pitchFamily="65" charset="-120"/>
                </a:rPr>
                <a:t>藥品調劑</a:t>
              </a:r>
            </a:p>
          </p:txBody>
        </p:sp>
        <p:sp>
          <p:nvSpPr>
            <p:cNvPr id="10264" name="_s1044"/>
            <p:cNvSpPr>
              <a:spLocks noChangeArrowheads="1"/>
            </p:cNvSpPr>
            <p:nvPr/>
          </p:nvSpPr>
          <p:spPr bwMode="auto">
            <a:xfrm>
              <a:off x="2713" y="2195"/>
              <a:ext cx="414" cy="414"/>
            </a:xfrm>
            <a:prstGeom prst="ellipse">
              <a:avLst/>
            </a:prstGeom>
            <a:gradFill rotWithShape="1">
              <a:gsLst>
                <a:gs pos="0">
                  <a:schemeClr val="accent1"/>
                </a:gs>
                <a:gs pos="100000">
                  <a:srgbClr val="B0D3DC"/>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defRPr kumimoji="1">
                  <a:solidFill>
                    <a:schemeClr val="tx1"/>
                  </a:solidFill>
                  <a:latin typeface="Tahoma" pitchFamily="34" charset="0"/>
                  <a:ea typeface="新細明體" charset="-120"/>
                </a:defRPr>
              </a:lvl1pPr>
              <a:lvl2pPr marL="742950" indent="-285750" eaLnBrk="0" hangingPunct="0">
                <a:defRPr kumimoji="1">
                  <a:solidFill>
                    <a:schemeClr val="tx1"/>
                  </a:solidFill>
                  <a:latin typeface="Tahoma" pitchFamily="34" charset="0"/>
                  <a:ea typeface="新細明體" charset="-120"/>
                </a:defRPr>
              </a:lvl2pPr>
              <a:lvl3pPr marL="1143000" indent="-228600" eaLnBrk="0" hangingPunct="0">
                <a:defRPr kumimoji="1">
                  <a:solidFill>
                    <a:schemeClr val="tx1"/>
                  </a:solidFill>
                  <a:latin typeface="Tahoma" pitchFamily="34" charset="0"/>
                  <a:ea typeface="新細明體" charset="-120"/>
                </a:defRPr>
              </a:lvl3pPr>
              <a:lvl4pPr marL="1600200" indent="-228600" eaLnBrk="0" hangingPunct="0">
                <a:defRPr kumimoji="1">
                  <a:solidFill>
                    <a:schemeClr val="tx1"/>
                  </a:solidFill>
                  <a:latin typeface="Tahoma" pitchFamily="34" charset="0"/>
                  <a:ea typeface="新細明體" charset="-120"/>
                </a:defRPr>
              </a:lvl4pPr>
              <a:lvl5pPr marL="2057400" indent="-228600" eaLnBrk="0" hangingPunct="0">
                <a:defRPr kumimoji="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charset="-120"/>
                </a:defRPr>
              </a:lvl9pPr>
            </a:lstStyle>
            <a:p>
              <a:pPr algn="ctr" eaLnBrk="1" hangingPunct="1"/>
              <a:r>
                <a:rPr lang="zh-TW" altLang="en-US" sz="2200" b="1">
                  <a:solidFill>
                    <a:srgbClr val="336600"/>
                  </a:solidFill>
                  <a:ea typeface="標楷體" pitchFamily="65" charset="-120"/>
                </a:rPr>
                <a:t>藥師業務</a:t>
              </a:r>
            </a:p>
          </p:txBody>
        </p:sp>
      </p:grpSp>
      <p:pic>
        <p:nvPicPr>
          <p:cNvPr id="3" name="圖片 2">
            <a:extLst>
              <a:ext uri="{FF2B5EF4-FFF2-40B4-BE49-F238E27FC236}">
                <a16:creationId xmlns:a16="http://schemas.microsoft.com/office/drawing/2014/main" id="{53E963F3-8039-FFE1-C374-1CDD4D624D22}"/>
              </a:ext>
            </a:extLst>
          </p:cNvPr>
          <p:cNvPicPr>
            <a:picLocks noChangeAspect="1"/>
          </p:cNvPicPr>
          <p:nvPr/>
        </p:nvPicPr>
        <p:blipFill>
          <a:blip r:embed="rId2"/>
          <a:stretch>
            <a:fillRect/>
          </a:stretch>
        </p:blipFill>
        <p:spPr>
          <a:xfrm>
            <a:off x="-33095" y="-96856"/>
            <a:ext cx="963251" cy="932769"/>
          </a:xfrm>
          <a:prstGeom prst="rect">
            <a:avLst/>
          </a:prstGeom>
        </p:spPr>
      </p:pic>
    </p:spTree>
    <p:extLst>
      <p:ext uri="{BB962C8B-B14F-4D97-AF65-F5344CB8AC3E}">
        <p14:creationId xmlns:p14="http://schemas.microsoft.com/office/powerpoint/2010/main" val="1897543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46"/>
                                        </p:tgtEl>
                                        <p:attrNameLst>
                                          <p:attrName>style.visibility</p:attrName>
                                        </p:attrNameLst>
                                      </p:cBhvr>
                                      <p:to>
                                        <p:strVal val="visible"/>
                                      </p:to>
                                    </p:set>
                                    <p:anim calcmode="lin" valueType="num">
                                      <p:cBhvr additive="base">
                                        <p:cTn id="7" dur="500" fill="hold"/>
                                        <p:tgtEl>
                                          <p:spTgt spid="1046"/>
                                        </p:tgtEl>
                                        <p:attrNameLst>
                                          <p:attrName>ppt_x</p:attrName>
                                        </p:attrNameLst>
                                      </p:cBhvr>
                                      <p:tavLst>
                                        <p:tav tm="0">
                                          <p:val>
                                            <p:strVal val="#ppt_x"/>
                                          </p:val>
                                        </p:tav>
                                        <p:tav tm="100000">
                                          <p:val>
                                            <p:strVal val="#ppt_x"/>
                                          </p:val>
                                        </p:tav>
                                      </p:tavLst>
                                    </p:anim>
                                    <p:anim calcmode="lin" valueType="num">
                                      <p:cBhvr additive="base">
                                        <p:cTn id="8" dur="500" fill="hold"/>
                                        <p:tgtEl>
                                          <p:spTgt spid="1046"/>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0" fill="hold"/>
                                        <p:tgtEl>
                                          <p:spTgt spid="2"/>
                                        </p:tgtEl>
                                        <p:attrNameLst>
                                          <p:attrName>ppt_w</p:attrName>
                                        </p:attrNameLst>
                                      </p:cBhvr>
                                      <p:tavLst>
                                        <p:tav tm="0">
                                          <p:val>
                                            <p:fltVal val="0"/>
                                          </p:val>
                                        </p:tav>
                                        <p:tav tm="100000">
                                          <p:val>
                                            <p:strVal val="#ppt_w"/>
                                          </p:val>
                                        </p:tav>
                                      </p:tavLst>
                                    </p:anim>
                                    <p:anim calcmode="lin" valueType="num">
                                      <p:cBhvr>
                                        <p:cTn id="12" dur="1250" fill="hold"/>
                                        <p:tgtEl>
                                          <p:spTgt spid="2"/>
                                        </p:tgtEl>
                                        <p:attrNameLst>
                                          <p:attrName>ppt_h</p:attrName>
                                        </p:attrNameLst>
                                      </p:cBhvr>
                                      <p:tavLst>
                                        <p:tav tm="0">
                                          <p:val>
                                            <p:fltVal val="0"/>
                                          </p:val>
                                        </p:tav>
                                        <p:tav tm="100000">
                                          <p:val>
                                            <p:strVal val="#ppt_h"/>
                                          </p:val>
                                        </p:tav>
                                      </p:tavLst>
                                    </p:anim>
                                    <p:animEffect transition="in" filter="fade">
                                      <p:cBhvr>
                                        <p:cTn id="13"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11138" y="966788"/>
            <a:ext cx="8351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7913" indent="-1077913" eaLnBrk="0" hangingPunct="0">
              <a:defRPr kumimoji="1">
                <a:solidFill>
                  <a:schemeClr val="tx1"/>
                </a:solidFill>
                <a:latin typeface="Tahoma" pitchFamily="34" charset="0"/>
                <a:ea typeface="新細明體" charset="-120"/>
              </a:defRPr>
            </a:lvl1pPr>
            <a:lvl2pPr marL="742950" indent="-285750" eaLnBrk="0" hangingPunct="0">
              <a:defRPr kumimoji="1">
                <a:solidFill>
                  <a:schemeClr val="tx1"/>
                </a:solidFill>
                <a:latin typeface="Tahoma" pitchFamily="34" charset="0"/>
                <a:ea typeface="新細明體" charset="-120"/>
              </a:defRPr>
            </a:lvl2pPr>
            <a:lvl3pPr marL="1143000" indent="-228600" eaLnBrk="0" hangingPunct="0">
              <a:defRPr kumimoji="1">
                <a:solidFill>
                  <a:schemeClr val="tx1"/>
                </a:solidFill>
                <a:latin typeface="Tahoma" pitchFamily="34" charset="0"/>
                <a:ea typeface="新細明體" charset="-120"/>
              </a:defRPr>
            </a:lvl3pPr>
            <a:lvl4pPr marL="1600200" indent="-228600" eaLnBrk="0" hangingPunct="0">
              <a:defRPr kumimoji="1">
                <a:solidFill>
                  <a:schemeClr val="tx1"/>
                </a:solidFill>
                <a:latin typeface="Tahoma" pitchFamily="34" charset="0"/>
                <a:ea typeface="新細明體" charset="-120"/>
              </a:defRPr>
            </a:lvl4pPr>
            <a:lvl5pPr marL="2057400" indent="-228600" eaLnBrk="0" hangingPunct="0">
              <a:defRPr kumimoji="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charset="-120"/>
              </a:defRPr>
            </a:lvl9pPr>
          </a:lstStyle>
          <a:p>
            <a:pPr>
              <a:spcBef>
                <a:spcPct val="50000"/>
              </a:spcBef>
              <a:buFont typeface="Wingdings" pitchFamily="2" charset="2"/>
              <a:buNone/>
            </a:pPr>
            <a:endParaRPr kumimoji="0" lang="zh-TW" altLang="zh-TW" sz="2000">
              <a:solidFill>
                <a:srgbClr val="0000CC"/>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2C400DA9-3692-411A-A70D-CB3CE30BC0DB}" type="slidenum">
              <a:rPr lang="zh-TW" altLang="en-US" smtClean="0"/>
              <a:t>49</a:t>
            </a:fld>
            <a:endParaRPr lang="zh-TW" altLang="en-US"/>
          </a:p>
        </p:txBody>
      </p:sp>
      <p:sp>
        <p:nvSpPr>
          <p:cNvPr id="12291" name="Rectangle 3"/>
          <p:cNvSpPr>
            <a:spLocks noGrp="1" noChangeArrowheads="1"/>
          </p:cNvSpPr>
          <p:nvPr>
            <p:ph type="title" idx="4294967295"/>
          </p:nvPr>
        </p:nvSpPr>
        <p:spPr>
          <a:xfrm>
            <a:off x="647163" y="618067"/>
            <a:ext cx="7813269" cy="1155171"/>
          </a:xfrm>
        </p:spPr>
        <p:txBody>
          <a:bodyPr>
            <a:normAutofit fontScale="90000"/>
          </a:bodyPr>
          <a:lstStyle/>
          <a:p>
            <a:pPr lvl="0" algn="ctr" fontAlgn="base">
              <a:spcBef>
                <a:spcPct val="20000"/>
              </a:spcBef>
              <a:spcAft>
                <a:spcPct val="0"/>
              </a:spcAft>
              <a:tabLst>
                <a:tab pos="0" algn="l"/>
              </a:tabLst>
            </a:pPr>
            <a:r>
              <a:rPr lang="zh-TW" altLang="en-US" sz="4800" b="1" dirty="0">
                <a:solidFill>
                  <a:schemeClr val="accent5">
                    <a:lumMod val="75000"/>
                  </a:schemeClr>
                </a:solidFill>
                <a:ea typeface="標楷體" pitchFamily="65" charset="-120"/>
              </a:rPr>
              <a:t>藥師執業之要件</a:t>
            </a:r>
            <a:br>
              <a:rPr lang="en-US" altLang="zh-TW" sz="3800" b="1" dirty="0">
                <a:solidFill>
                  <a:schemeClr val="accent5">
                    <a:lumMod val="75000"/>
                  </a:schemeClr>
                </a:solidFill>
                <a:ea typeface="標楷體" pitchFamily="65" charset="-120"/>
              </a:rPr>
            </a:br>
            <a:r>
              <a:rPr kumimoji="1" lang="en-US" altLang="zh-TW" sz="1600" b="1" dirty="0">
                <a:solidFill>
                  <a:schemeClr val="accent5">
                    <a:lumMod val="75000"/>
                  </a:schemeClr>
                </a:solidFill>
                <a:effectLst/>
                <a:latin typeface="標楷體" pitchFamily="65" charset="-120"/>
                <a:ea typeface="標楷體" pitchFamily="65" charset="-120"/>
                <a:cs typeface="+mn-cs"/>
              </a:rPr>
              <a:t>(</a:t>
            </a:r>
            <a:r>
              <a:rPr kumimoji="1" lang="zh-TW" altLang="en-US" sz="1600" b="1" dirty="0">
                <a:solidFill>
                  <a:schemeClr val="accent5">
                    <a:lumMod val="75000"/>
                  </a:schemeClr>
                </a:solidFill>
                <a:effectLst/>
                <a:latin typeface="標楷體" pitchFamily="65" charset="-120"/>
                <a:ea typeface="標楷體" pitchFamily="65" charset="-120"/>
                <a:cs typeface="+mn-cs"/>
              </a:rPr>
              <a:t>衛生福利部</a:t>
            </a:r>
            <a:r>
              <a:rPr kumimoji="1" lang="en-US" altLang="zh-TW" sz="1600" b="1" dirty="0">
                <a:solidFill>
                  <a:schemeClr val="accent5">
                    <a:lumMod val="75000"/>
                  </a:schemeClr>
                </a:solidFill>
                <a:effectLst/>
                <a:latin typeface="標楷體" pitchFamily="65" charset="-120"/>
                <a:ea typeface="標楷體" pitchFamily="65" charset="-120"/>
                <a:cs typeface="+mn-cs"/>
              </a:rPr>
              <a:t>104</a:t>
            </a:r>
            <a:r>
              <a:rPr kumimoji="1" lang="zh-TW" altLang="en-US" sz="1600" b="1" dirty="0">
                <a:solidFill>
                  <a:schemeClr val="accent5">
                    <a:lumMod val="75000"/>
                  </a:schemeClr>
                </a:solidFill>
                <a:effectLst/>
                <a:latin typeface="標楷體" pitchFamily="65" charset="-120"/>
                <a:ea typeface="標楷體" pitchFamily="65" charset="-120"/>
                <a:cs typeface="+mn-cs"/>
              </a:rPr>
              <a:t>.12.3</a:t>
            </a:r>
            <a:r>
              <a:rPr kumimoji="1" lang="en-US" altLang="zh-TW" sz="1600" b="1" dirty="0">
                <a:solidFill>
                  <a:schemeClr val="accent5">
                    <a:lumMod val="75000"/>
                  </a:schemeClr>
                </a:solidFill>
                <a:effectLst/>
                <a:latin typeface="標楷體" pitchFamily="65" charset="-120"/>
                <a:ea typeface="標楷體" pitchFamily="65" charset="-120"/>
                <a:cs typeface="+mn-cs"/>
              </a:rPr>
              <a:t>0</a:t>
            </a:r>
            <a:r>
              <a:rPr kumimoji="1" lang="zh-TW" altLang="en-US" sz="1600" b="1" dirty="0">
                <a:solidFill>
                  <a:schemeClr val="accent5">
                    <a:lumMod val="75000"/>
                  </a:schemeClr>
                </a:solidFill>
                <a:effectLst/>
                <a:latin typeface="標楷體" pitchFamily="65" charset="-120"/>
                <a:ea typeface="標楷體" pitchFamily="65" charset="-120"/>
                <a:cs typeface="+mn-cs"/>
              </a:rPr>
              <a:t>衛部醫字第</a:t>
            </a:r>
            <a:r>
              <a:rPr kumimoji="1" lang="en-US" altLang="zh-TW" sz="1600" b="1" dirty="0">
                <a:solidFill>
                  <a:schemeClr val="accent5">
                    <a:lumMod val="75000"/>
                  </a:schemeClr>
                </a:solidFill>
                <a:effectLst/>
                <a:latin typeface="標楷體" pitchFamily="65" charset="-120"/>
                <a:ea typeface="標楷體" pitchFamily="65" charset="-120"/>
                <a:cs typeface="+mn-cs"/>
              </a:rPr>
              <a:t>1041668690</a:t>
            </a:r>
            <a:r>
              <a:rPr kumimoji="1" lang="zh-TW" altLang="en-US" sz="1600" b="1" dirty="0">
                <a:solidFill>
                  <a:schemeClr val="accent5">
                    <a:lumMod val="75000"/>
                  </a:schemeClr>
                </a:solidFill>
                <a:effectLst/>
                <a:latin typeface="標楷體" pitchFamily="65" charset="-120"/>
                <a:ea typeface="標楷體" pitchFamily="65" charset="-120"/>
                <a:cs typeface="+mn-cs"/>
              </a:rPr>
              <a:t>號令</a:t>
            </a:r>
            <a:br>
              <a:rPr kumimoji="1" lang="en-US" altLang="zh-TW" sz="1600" b="1" dirty="0">
                <a:solidFill>
                  <a:schemeClr val="accent5">
                    <a:lumMod val="75000"/>
                  </a:schemeClr>
                </a:solidFill>
                <a:effectLst/>
                <a:latin typeface="標楷體" pitchFamily="65" charset="-120"/>
                <a:ea typeface="標楷體" pitchFamily="65" charset="-120"/>
                <a:cs typeface="+mn-cs"/>
              </a:rPr>
            </a:br>
            <a:r>
              <a:rPr kumimoji="1" lang="zh-TW" altLang="en-US" sz="1600" b="1" dirty="0">
                <a:solidFill>
                  <a:schemeClr val="accent5">
                    <a:lumMod val="75000"/>
                  </a:schemeClr>
                </a:solidFill>
                <a:effectLst/>
                <a:latin typeface="標楷體" pitchFamily="65" charset="-120"/>
                <a:ea typeface="標楷體" pitchFamily="65" charset="-120"/>
                <a:cs typeface="+mn-cs"/>
              </a:rPr>
              <a:t>公布「</a:t>
            </a:r>
            <a:r>
              <a:rPr lang="zh-TW" altLang="en-US" sz="1600" b="1" dirty="0">
                <a:solidFill>
                  <a:schemeClr val="accent5">
                    <a:lumMod val="75000"/>
                  </a:schemeClr>
                </a:solidFill>
                <a:effectLst/>
                <a:latin typeface="標楷體" pitchFamily="65" charset="-120"/>
                <a:ea typeface="標楷體" pitchFamily="65" charset="-120"/>
                <a:cs typeface="+mn-cs"/>
              </a:rPr>
              <a:t>醫事人員執業登記及繼續教育辦法</a:t>
            </a:r>
            <a:r>
              <a:rPr kumimoji="1" lang="zh-TW" altLang="en-US" sz="1600" b="1" dirty="0">
                <a:solidFill>
                  <a:schemeClr val="accent5">
                    <a:lumMod val="75000"/>
                  </a:schemeClr>
                </a:solidFill>
                <a:effectLst/>
                <a:latin typeface="標楷體" pitchFamily="65" charset="-120"/>
                <a:ea typeface="標楷體" pitchFamily="65" charset="-120"/>
                <a:cs typeface="+mn-cs"/>
              </a:rPr>
              <a:t>」</a:t>
            </a:r>
            <a:r>
              <a:rPr lang="zh-TW" altLang="en-US" sz="1600" b="1" dirty="0">
                <a:solidFill>
                  <a:schemeClr val="accent5">
                    <a:lumMod val="75000"/>
                  </a:schemeClr>
                </a:solidFill>
                <a:effectLst/>
                <a:latin typeface="標楷體" pitchFamily="65" charset="-120"/>
                <a:ea typeface="標楷體" pitchFamily="65" charset="-120"/>
                <a:cs typeface="+mn-cs"/>
              </a:rPr>
              <a:t>部分條文修正</a:t>
            </a:r>
            <a:r>
              <a:rPr kumimoji="1" lang="en-US" altLang="zh-TW" sz="1600" b="1" dirty="0">
                <a:solidFill>
                  <a:schemeClr val="accent5">
                    <a:lumMod val="75000"/>
                  </a:schemeClr>
                </a:solidFill>
                <a:effectLst/>
                <a:latin typeface="標楷體" pitchFamily="65" charset="-120"/>
                <a:ea typeface="標楷體" pitchFamily="65" charset="-120"/>
                <a:cs typeface="+mn-cs"/>
              </a:rPr>
              <a:t>)</a:t>
            </a:r>
            <a:br>
              <a:rPr kumimoji="1" lang="zh-TW" altLang="en-US" sz="1600" b="1" dirty="0">
                <a:solidFill>
                  <a:schemeClr val="accent5">
                    <a:lumMod val="75000"/>
                  </a:schemeClr>
                </a:solidFill>
                <a:effectLst/>
                <a:ea typeface="標楷體" pitchFamily="65" charset="-120"/>
                <a:cs typeface="+mn-cs"/>
              </a:rPr>
            </a:br>
            <a:endParaRPr lang="zh-TW" altLang="en-US" sz="1600" b="1" dirty="0">
              <a:solidFill>
                <a:schemeClr val="accent5">
                  <a:lumMod val="75000"/>
                </a:schemeClr>
              </a:solidFill>
              <a:ea typeface="標楷體" pitchFamily="65" charset="-120"/>
            </a:endParaRPr>
          </a:p>
        </p:txBody>
      </p:sp>
      <p:graphicFrame>
        <p:nvGraphicFramePr>
          <p:cNvPr id="132129" name="Group 33"/>
          <p:cNvGraphicFramePr>
            <a:graphicFrameLocks noGrp="1"/>
          </p:cNvGraphicFramePr>
          <p:nvPr>
            <p:ph idx="4294967295"/>
            <p:extLst>
              <p:ext uri="{D42A27DB-BD31-4B8C-83A1-F6EECF244321}">
                <p14:modId xmlns:p14="http://schemas.microsoft.com/office/powerpoint/2010/main" val="21532432"/>
              </p:ext>
            </p:extLst>
          </p:nvPr>
        </p:nvGraphicFramePr>
        <p:xfrm>
          <a:off x="647163" y="1971566"/>
          <a:ext cx="7915812" cy="4536504"/>
        </p:xfrm>
        <a:graphic>
          <a:graphicData uri="http://schemas.openxmlformats.org/drawingml/2006/table">
            <a:tbl>
              <a:tblPr/>
              <a:tblGrid>
                <a:gridCol w="1209715">
                  <a:extLst>
                    <a:ext uri="{9D8B030D-6E8A-4147-A177-3AD203B41FA5}">
                      <a16:colId xmlns:a16="http://schemas.microsoft.com/office/drawing/2014/main" val="20000"/>
                    </a:ext>
                  </a:extLst>
                </a:gridCol>
                <a:gridCol w="5039148">
                  <a:extLst>
                    <a:ext uri="{9D8B030D-6E8A-4147-A177-3AD203B41FA5}">
                      <a16:colId xmlns:a16="http://schemas.microsoft.com/office/drawing/2014/main" val="20001"/>
                    </a:ext>
                  </a:extLst>
                </a:gridCol>
                <a:gridCol w="725356">
                  <a:extLst>
                    <a:ext uri="{9D8B030D-6E8A-4147-A177-3AD203B41FA5}">
                      <a16:colId xmlns:a16="http://schemas.microsoft.com/office/drawing/2014/main" val="20002"/>
                    </a:ext>
                  </a:extLst>
                </a:gridCol>
                <a:gridCol w="941593">
                  <a:extLst>
                    <a:ext uri="{9D8B030D-6E8A-4147-A177-3AD203B41FA5}">
                      <a16:colId xmlns:a16="http://schemas.microsoft.com/office/drawing/2014/main" val="20003"/>
                    </a:ext>
                  </a:extLst>
                </a:gridCol>
              </a:tblGrid>
              <a:tr h="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1" lang="zh-TW" altLang="en-US" sz="2400" b="1" i="0" u="none" strike="noStrike" cap="none" normalizeH="0" baseline="0" dirty="0">
                          <a:ln>
                            <a:noFill/>
                          </a:ln>
                          <a:solidFill>
                            <a:srgbClr val="333399"/>
                          </a:solidFill>
                          <a:effectLst/>
                          <a:latin typeface="Arial" charset="0"/>
                          <a:ea typeface="標楷體" pitchFamily="65" charset="-120"/>
                        </a:rPr>
                        <a:t>藥師法</a:t>
                      </a:r>
                    </a:p>
                  </a:txBody>
                  <a:tcPr marL="91433" marR="91433"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1" lang="zh-TW" altLang="en-US" sz="2400" b="1" i="0" u="none" strike="noStrike" cap="none" normalizeH="0" baseline="0" dirty="0">
                          <a:ln>
                            <a:noFill/>
                          </a:ln>
                          <a:solidFill>
                            <a:srgbClr val="333399"/>
                          </a:solidFill>
                          <a:effectLst/>
                          <a:latin typeface="Arial" charset="0"/>
                          <a:ea typeface="標楷體" pitchFamily="65" charset="-120"/>
                        </a:rPr>
                        <a:t>                   內                       容</a:t>
                      </a:r>
                    </a:p>
                  </a:txBody>
                  <a:tcPr marL="91433" marR="91433"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CCFF"/>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1" lang="zh-TW" altLang="en-US" sz="2400" b="1" i="0" u="none" strike="noStrike" cap="none" normalizeH="0" baseline="0" dirty="0">
                          <a:ln>
                            <a:noFill/>
                          </a:ln>
                          <a:solidFill>
                            <a:srgbClr val="333399"/>
                          </a:solidFill>
                          <a:effectLst/>
                          <a:latin typeface="Arial" charset="0"/>
                          <a:ea typeface="標楷體" pitchFamily="65" charset="-120"/>
                        </a:rPr>
                        <a:t> 罰    則</a:t>
                      </a:r>
                    </a:p>
                  </a:txBody>
                  <a:tcPr marL="91433" marR="91433"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CCFF"/>
                    </a:solidFill>
                  </a:tcPr>
                </a:tc>
                <a:tc hMerge="1">
                  <a:txBody>
                    <a:bodyPr/>
                    <a:lstStyle/>
                    <a:p>
                      <a:endParaRPr lang="zh-TW" altLang="en-US"/>
                    </a:p>
                  </a:txBody>
                  <a:tcPr/>
                </a:tc>
                <a:extLst>
                  <a:ext uri="{0D108BD9-81ED-4DB2-BD59-A6C34878D82A}">
                    <a16:rowId xmlns:a16="http://schemas.microsoft.com/office/drawing/2014/main" val="10000"/>
                  </a:ext>
                </a:extLst>
              </a:tr>
              <a:tr h="407931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TW" altLang="en-US" sz="2400" b="1" i="0" u="none" strike="noStrike" cap="none" normalizeH="0" baseline="0" dirty="0">
                          <a:ln>
                            <a:noFill/>
                          </a:ln>
                          <a:solidFill>
                            <a:srgbClr val="CC0000"/>
                          </a:solidFill>
                          <a:effectLst/>
                          <a:latin typeface="標楷體" pitchFamily="65" charset="-120"/>
                          <a:ea typeface="標楷體" pitchFamily="65" charset="-120"/>
                        </a:rPr>
                        <a:t>第</a:t>
                      </a:r>
                      <a:r>
                        <a:rPr kumimoji="0" lang="en-US" altLang="zh-TW" sz="2400" b="1" i="0" u="none" strike="noStrike" cap="none" normalizeH="0" baseline="0" dirty="0">
                          <a:ln>
                            <a:noFill/>
                          </a:ln>
                          <a:solidFill>
                            <a:srgbClr val="CC0000"/>
                          </a:solidFill>
                          <a:effectLst/>
                          <a:latin typeface="標楷體" pitchFamily="65" charset="-120"/>
                          <a:ea typeface="標楷體" pitchFamily="65" charset="-120"/>
                        </a:rPr>
                        <a:t>7</a:t>
                      </a:r>
                      <a:r>
                        <a:rPr kumimoji="0" lang="zh-TW" altLang="en-US" sz="2400" b="1" i="0" u="none" strike="noStrike" cap="none" normalizeH="0" baseline="0" dirty="0">
                          <a:ln>
                            <a:noFill/>
                          </a:ln>
                          <a:solidFill>
                            <a:srgbClr val="CC0000"/>
                          </a:solidFill>
                          <a:effectLst/>
                          <a:latin typeface="標楷體" pitchFamily="65" charset="-120"/>
                          <a:ea typeface="標楷體" pitchFamily="65" charset="-120"/>
                        </a:rPr>
                        <a:t>條</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1" lang="en-US" altLang="zh-TW" sz="2400" b="0" i="0" u="none" strike="noStrike" cap="none" normalizeH="0" baseline="0" dirty="0">
                        <a:ln>
                          <a:noFill/>
                        </a:ln>
                        <a:solidFill>
                          <a:srgbClr val="000000"/>
                        </a:solidFill>
                        <a:effectLst/>
                        <a:latin typeface="Arial" charset="0"/>
                        <a:ea typeface="細明體" pitchFamily="49" charset="-120"/>
                      </a:endParaRPr>
                    </a:p>
                  </a:txBody>
                  <a:tcPr marL="91433" marR="91433"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90000"/>
                        <a:buFont typeface="Wingdings" pitchFamily="2" charset="2"/>
                        <a:buChar char="n"/>
                        <a:tabLst>
                          <a:tab pos="0" algn="l"/>
                        </a:tabLst>
                      </a:pPr>
                      <a:r>
                        <a:rPr kumimoji="1"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藥師應向執業所在地直轄市、縣（市）主管機關申請執業登記，</a:t>
                      </a:r>
                      <a:r>
                        <a:rPr kumimoji="1" lang="zh-TW" altLang="en-US" sz="2400" b="1" i="0" u="none" strike="noStrike" cap="none" normalizeH="0" baseline="0" dirty="0">
                          <a:ln>
                            <a:noFill/>
                          </a:ln>
                          <a:solidFill>
                            <a:srgbClr val="FF3300"/>
                          </a:solidFill>
                          <a:effectLst/>
                          <a:latin typeface="標楷體" panose="03000509000000000000" pitchFamily="65" charset="-120"/>
                          <a:ea typeface="標楷體" panose="03000509000000000000" pitchFamily="65" charset="-120"/>
                        </a:rPr>
                        <a:t>領有執業執照</a:t>
                      </a:r>
                      <a:r>
                        <a:rPr kumimoji="1"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，始得執業。　</a:t>
                      </a:r>
                    </a:p>
                    <a:p>
                      <a:pPr marL="0" marR="0" lvl="0" indent="0" algn="l" defTabSz="914400" rtl="0" eaLnBrk="1" fontAlgn="base" latinLnBrk="0" hangingPunct="1">
                        <a:lnSpc>
                          <a:spcPct val="150000"/>
                        </a:lnSpc>
                        <a:spcBef>
                          <a:spcPct val="20000"/>
                        </a:spcBef>
                        <a:spcAft>
                          <a:spcPct val="0"/>
                        </a:spcAft>
                        <a:buClr>
                          <a:schemeClr val="folHlink"/>
                        </a:buClr>
                        <a:buSzPct val="90000"/>
                        <a:buFont typeface="Wingdings" pitchFamily="2" charset="2"/>
                        <a:buChar char="n"/>
                        <a:tabLst>
                          <a:tab pos="0" algn="l"/>
                        </a:tabLst>
                      </a:pPr>
                      <a:r>
                        <a:rPr kumimoji="1"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藥師執業，</a:t>
                      </a:r>
                      <a:r>
                        <a:rPr kumimoji="1" lang="zh-TW" altLang="en-US" sz="2400" b="1" i="0" u="none" strike="noStrike" cap="none" normalizeH="0" baseline="0" dirty="0">
                          <a:ln>
                            <a:noFill/>
                          </a:ln>
                          <a:solidFill>
                            <a:srgbClr val="FF3300"/>
                          </a:solidFill>
                          <a:effectLst/>
                          <a:latin typeface="標楷體" panose="03000509000000000000" pitchFamily="65" charset="-120"/>
                          <a:ea typeface="標楷體" panose="03000509000000000000" pitchFamily="65" charset="-120"/>
                        </a:rPr>
                        <a:t>應接受繼續教育</a:t>
                      </a:r>
                      <a:r>
                        <a:rPr kumimoji="1"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，並</a:t>
                      </a:r>
                      <a:r>
                        <a:rPr kumimoji="1" lang="zh-TW" altLang="en-US" sz="2400" b="1" i="0" u="none" strike="noStrike" cap="none" normalizeH="0" baseline="0" dirty="0">
                          <a:ln>
                            <a:noFill/>
                          </a:ln>
                          <a:solidFill>
                            <a:srgbClr val="FF3300"/>
                          </a:solidFill>
                          <a:effectLst/>
                          <a:latin typeface="標楷體" panose="03000509000000000000" pitchFamily="65" charset="-120"/>
                          <a:ea typeface="標楷體" panose="03000509000000000000" pitchFamily="65" charset="-120"/>
                        </a:rPr>
                        <a:t>每六年</a:t>
                      </a:r>
                      <a:r>
                        <a:rPr kumimoji="1"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提出完成繼續教育證明文件</a:t>
                      </a:r>
                      <a:r>
                        <a:rPr kumimoji="1" lang="zh-TW" altLang="en-US" sz="2400" b="1" i="0" u="none" strike="noStrike" cap="none" normalizeH="0" baseline="0" dirty="0">
                          <a:ln>
                            <a:noFill/>
                          </a:ln>
                          <a:solidFill>
                            <a:srgbClr val="FF3300"/>
                          </a:solidFill>
                          <a:effectLst/>
                          <a:latin typeface="標楷體" panose="03000509000000000000" pitchFamily="65" charset="-120"/>
                          <a:ea typeface="標楷體" panose="03000509000000000000" pitchFamily="65" charset="-120"/>
                        </a:rPr>
                        <a:t>辦理執業執照更新</a:t>
                      </a:r>
                      <a:r>
                        <a:rPr kumimoji="1"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a:t>
                      </a:r>
                      <a:endParaRPr kumimoji="1" lang="zh-TW" altLang="en-US" sz="2400" b="0" i="0" u="none" strike="noStrike" cap="none" normalizeH="0" baseline="0" dirty="0">
                        <a:ln>
                          <a:noFill/>
                        </a:ln>
                        <a:solidFill>
                          <a:schemeClr val="tx1"/>
                        </a:solidFill>
                        <a:effectLst/>
                        <a:latin typeface="Arial" charset="0"/>
                        <a:ea typeface="標楷體" pitchFamily="65" charset="-120"/>
                      </a:endParaRPr>
                    </a:p>
                  </a:txBody>
                  <a:tcPr marL="91433" marR="91433"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TW" altLang="en-US" sz="2400" b="1" i="0" u="none" strike="noStrike" cap="none" normalizeH="0" baseline="0" dirty="0">
                          <a:ln>
                            <a:noFill/>
                          </a:ln>
                          <a:solidFill>
                            <a:srgbClr val="CC0000"/>
                          </a:solidFill>
                          <a:effectLst/>
                          <a:latin typeface="標楷體" pitchFamily="65" charset="-120"/>
                          <a:ea typeface="標楷體" pitchFamily="65" charset="-120"/>
                        </a:rPr>
                        <a:t>第</a:t>
                      </a:r>
                      <a:r>
                        <a:rPr kumimoji="0" lang="en-US" altLang="zh-TW" sz="2400" b="1" i="0" u="none" strike="noStrike" cap="none" normalizeH="0" baseline="0" dirty="0">
                          <a:ln>
                            <a:noFill/>
                          </a:ln>
                          <a:solidFill>
                            <a:srgbClr val="CC0000"/>
                          </a:solidFill>
                          <a:effectLst/>
                          <a:latin typeface="標楷體" pitchFamily="65" charset="-120"/>
                          <a:ea typeface="標楷體" pitchFamily="65" charset="-120"/>
                        </a:rPr>
                        <a:t>22</a:t>
                      </a:r>
                      <a:r>
                        <a:rPr kumimoji="0" lang="zh-TW" altLang="en-US" sz="2400" b="1" i="0" u="none" strike="noStrike" cap="none" normalizeH="0" baseline="0" dirty="0">
                          <a:ln>
                            <a:noFill/>
                          </a:ln>
                          <a:solidFill>
                            <a:srgbClr val="CC0000"/>
                          </a:solidFill>
                          <a:effectLst/>
                          <a:latin typeface="標楷體" pitchFamily="65" charset="-120"/>
                          <a:ea typeface="標楷體" pitchFamily="65" charset="-120"/>
                        </a:rPr>
                        <a:t>條</a:t>
                      </a:r>
                    </a:p>
                  </a:txBody>
                  <a:tcPr marL="91433" marR="91433"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1" lang="zh-TW" altLang="en-US" sz="2400" b="1" i="0" u="none" strike="noStrike" cap="none" normalizeH="0" baseline="0" dirty="0">
                          <a:ln>
                            <a:noFill/>
                          </a:ln>
                          <a:solidFill>
                            <a:srgbClr val="000000"/>
                          </a:solidFill>
                          <a:effectLst/>
                          <a:latin typeface="Arial" charset="0"/>
                          <a:ea typeface="標楷體" pitchFamily="65" charset="-120"/>
                        </a:rPr>
                        <a:t>處新臺幣</a:t>
                      </a:r>
                      <a:r>
                        <a:rPr kumimoji="1" lang="en-US" altLang="zh-TW" sz="2400" b="1" i="0" u="none" strike="noStrike" cap="none" normalizeH="0" baseline="0" dirty="0">
                          <a:ln>
                            <a:noFill/>
                          </a:ln>
                          <a:solidFill>
                            <a:srgbClr val="000000"/>
                          </a:solidFill>
                          <a:effectLst/>
                          <a:latin typeface="標楷體" pitchFamily="65" charset="-120"/>
                          <a:ea typeface="標楷體" pitchFamily="65" charset="-120"/>
                        </a:rPr>
                        <a:t>2000</a:t>
                      </a:r>
                      <a:r>
                        <a:rPr kumimoji="1" lang="zh-TW" altLang="en-US" sz="2400" b="1" i="0" u="none" strike="noStrike" cap="none" normalizeH="0" baseline="0" dirty="0">
                          <a:ln>
                            <a:noFill/>
                          </a:ln>
                          <a:solidFill>
                            <a:srgbClr val="000000"/>
                          </a:solidFill>
                          <a:effectLst/>
                          <a:latin typeface="Arial" charset="0"/>
                          <a:ea typeface="標楷體" pitchFamily="65" charset="-120"/>
                        </a:rPr>
                        <a:t>元以上</a:t>
                      </a:r>
                      <a:r>
                        <a:rPr kumimoji="1" lang="en-US" altLang="zh-TW" sz="2400" b="1" i="0" u="none" strike="noStrike" cap="none" normalizeH="0" baseline="0" dirty="0">
                          <a:ln>
                            <a:noFill/>
                          </a:ln>
                          <a:solidFill>
                            <a:srgbClr val="000000"/>
                          </a:solidFill>
                          <a:effectLst/>
                          <a:latin typeface="標楷體" pitchFamily="65" charset="-120"/>
                          <a:ea typeface="標楷體" pitchFamily="65" charset="-120"/>
                        </a:rPr>
                        <a:t>1</a:t>
                      </a:r>
                      <a:r>
                        <a:rPr kumimoji="1" lang="zh-TW" altLang="en-US" sz="2400" b="1" i="0" u="none" strike="noStrike" cap="none" normalizeH="0" baseline="0" dirty="0">
                          <a:ln>
                            <a:noFill/>
                          </a:ln>
                          <a:solidFill>
                            <a:srgbClr val="000000"/>
                          </a:solidFill>
                          <a:effectLst/>
                          <a:latin typeface="Arial" charset="0"/>
                          <a:ea typeface="標楷體" pitchFamily="65" charset="-120"/>
                        </a:rPr>
                        <a:t>萬元以下罰鍰</a:t>
                      </a:r>
                      <a:endParaRPr kumimoji="1" lang="zh-TW" altLang="en-US" sz="2400" b="1" i="0" u="none" strike="noStrike" cap="none" normalizeH="0" baseline="0" dirty="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1" lang="zh-TW" altLang="en-US" sz="2400" b="0" i="0" u="none" strike="noStrike" cap="none" normalizeH="0" baseline="0" dirty="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1" lang="zh-TW" altLang="en-US" sz="2400" b="0" i="0" u="none" strike="noStrike" cap="none" normalizeH="0" baseline="0" dirty="0">
                        <a:ln>
                          <a:noFill/>
                        </a:ln>
                        <a:solidFill>
                          <a:srgbClr val="000000"/>
                        </a:solidFill>
                        <a:effectLst/>
                        <a:latin typeface="Arial" charset="0"/>
                        <a:ea typeface="新細明體" pitchFamily="18" charset="-120"/>
                      </a:endParaRPr>
                    </a:p>
                  </a:txBody>
                  <a:tcPr marL="91433" marR="91433"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12310" name="Picture 8" descr="雲林上場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077"/>
            <a:ext cx="936104"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198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132129"/>
                                        </p:tgtEl>
                                        <p:attrNameLst>
                                          <p:attrName>style.visibility</p:attrName>
                                        </p:attrNameLst>
                                      </p:cBhvr>
                                      <p:to>
                                        <p:strVal val="visible"/>
                                      </p:to>
                                    </p:set>
                                    <p:animEffect transition="in" filter="wheel(1)">
                                      <p:cBhvr>
                                        <p:cTn id="7" dur="1000"/>
                                        <p:tgtEl>
                                          <p:spTgt spid="132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ECE556-4A2A-38E3-27A8-9CBE7B6FDAC9}"/>
              </a:ext>
            </a:extLst>
          </p:cNvPr>
          <p:cNvSpPr>
            <a:spLocks noGrp="1"/>
          </p:cNvSpPr>
          <p:nvPr>
            <p:ph type="title"/>
          </p:nvPr>
        </p:nvSpPr>
        <p:spPr/>
        <p:txBody>
          <a:bodyPr/>
          <a:lstStyle/>
          <a:p>
            <a:r>
              <a:rPr lang="zh-TW" altLang="en-US" dirty="0">
                <a:solidFill>
                  <a:srgbClr val="0000FF"/>
                </a:solidFill>
                <a:latin typeface="標楷體" panose="03000509000000000000" pitchFamily="65" charset="-120"/>
                <a:ea typeface="標楷體" panose="03000509000000000000" pitchFamily="65" charset="-120"/>
              </a:rPr>
              <a:t>西藥</a:t>
            </a:r>
            <a:r>
              <a:rPr lang="en-US" altLang="zh-TW" dirty="0">
                <a:solidFill>
                  <a:srgbClr val="0000FF"/>
                </a:solidFill>
                <a:latin typeface="標楷體" panose="03000509000000000000" pitchFamily="65" charset="-120"/>
                <a:ea typeface="標楷體" panose="03000509000000000000" pitchFamily="65" charset="-120"/>
              </a:rPr>
              <a:t>GMP</a:t>
            </a:r>
            <a:r>
              <a:rPr lang="zh-TW" altLang="en-US" dirty="0">
                <a:solidFill>
                  <a:srgbClr val="0000FF"/>
                </a:solidFill>
                <a:latin typeface="標楷體" panose="03000509000000000000" pitchFamily="65" charset="-120"/>
                <a:ea typeface="標楷體" panose="03000509000000000000" pitchFamily="65" charset="-120"/>
              </a:rPr>
              <a:t>藥廠名單</a:t>
            </a:r>
          </a:p>
        </p:txBody>
      </p:sp>
      <p:sp>
        <p:nvSpPr>
          <p:cNvPr id="4" name="投影片編號版面配置區 3">
            <a:extLst>
              <a:ext uri="{FF2B5EF4-FFF2-40B4-BE49-F238E27FC236}">
                <a16:creationId xmlns:a16="http://schemas.microsoft.com/office/drawing/2014/main" id="{3EDACA32-A738-A21D-8DEC-22391C25844D}"/>
              </a:ext>
            </a:extLst>
          </p:cNvPr>
          <p:cNvSpPr>
            <a:spLocks noGrp="1"/>
          </p:cNvSpPr>
          <p:nvPr>
            <p:ph type="sldNum" sz="quarter" idx="12"/>
          </p:nvPr>
        </p:nvSpPr>
        <p:spPr/>
        <p:txBody>
          <a:bodyPr/>
          <a:lstStyle/>
          <a:p>
            <a:fld id="{2C400DA9-3692-411A-A70D-CB3CE30BC0DB}" type="slidenum">
              <a:rPr lang="zh-TW" altLang="en-US" smtClean="0"/>
              <a:t>5</a:t>
            </a:fld>
            <a:endParaRPr lang="zh-TW" altLang="en-US"/>
          </a:p>
        </p:txBody>
      </p:sp>
      <p:graphicFrame>
        <p:nvGraphicFramePr>
          <p:cNvPr id="8" name="內容版面配置區 7">
            <a:extLst>
              <a:ext uri="{FF2B5EF4-FFF2-40B4-BE49-F238E27FC236}">
                <a16:creationId xmlns:a16="http://schemas.microsoft.com/office/drawing/2014/main" id="{9C3DD9E0-FEC2-C826-4E14-14454D03B2A2}"/>
              </a:ext>
            </a:extLst>
          </p:cNvPr>
          <p:cNvGraphicFramePr>
            <a:graphicFrameLocks noGrp="1"/>
          </p:cNvGraphicFramePr>
          <p:nvPr>
            <p:ph idx="1"/>
            <p:extLst>
              <p:ext uri="{D42A27DB-BD31-4B8C-83A1-F6EECF244321}">
                <p14:modId xmlns:p14="http://schemas.microsoft.com/office/powerpoint/2010/main" val="2060563614"/>
              </p:ext>
            </p:extLst>
          </p:nvPr>
        </p:nvGraphicFramePr>
        <p:xfrm>
          <a:off x="1259633" y="2348880"/>
          <a:ext cx="6798735" cy="2592289"/>
        </p:xfrm>
        <a:graphic>
          <a:graphicData uri="http://schemas.openxmlformats.org/drawingml/2006/table">
            <a:tbl>
              <a:tblPr/>
              <a:tblGrid>
                <a:gridCol w="1942496">
                  <a:extLst>
                    <a:ext uri="{9D8B030D-6E8A-4147-A177-3AD203B41FA5}">
                      <a16:colId xmlns:a16="http://schemas.microsoft.com/office/drawing/2014/main" val="3688931534"/>
                    </a:ext>
                  </a:extLst>
                </a:gridCol>
                <a:gridCol w="4856239">
                  <a:extLst>
                    <a:ext uri="{9D8B030D-6E8A-4147-A177-3AD203B41FA5}">
                      <a16:colId xmlns:a16="http://schemas.microsoft.com/office/drawing/2014/main" val="942168872"/>
                    </a:ext>
                  </a:extLst>
                </a:gridCol>
              </a:tblGrid>
              <a:tr h="370327">
                <a:tc>
                  <a:txBody>
                    <a:bodyPr/>
                    <a:lstStyle/>
                    <a:p>
                      <a:pPr algn="l" fontAlgn="ct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西藥製劑廠</a:t>
                      </a:r>
                      <a:endParaRPr lang="zh-TW" altLang="en-US" sz="18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政德製藥股份有限公司</a:t>
                      </a:r>
                      <a:endParaRPr lang="zh-TW" altLang="en-US" sz="18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6008258"/>
                  </a:ext>
                </a:extLst>
              </a:tr>
              <a:tr h="370327">
                <a:tc>
                  <a:txBody>
                    <a:bodyPr/>
                    <a:lstStyle/>
                    <a:p>
                      <a:pPr algn="l" fontAlgn="ctr"/>
                      <a:r>
                        <a:rPr lang="zh-TW" altLang="en-US" sz="1800" b="0" i="0" u="none" strike="noStrike">
                          <a:solidFill>
                            <a:srgbClr val="000000"/>
                          </a:solidFill>
                          <a:effectLst/>
                          <a:latin typeface="標楷體" panose="03000509000000000000" pitchFamily="65" charset="-120"/>
                          <a:ea typeface="標楷體" panose="03000509000000000000" pitchFamily="65" charset="-120"/>
                        </a:rPr>
                        <a:t>西藥製劑廠</a:t>
                      </a:r>
                      <a:endParaRPr lang="zh-TW" altLang="en-US" sz="1800" b="0" i="0" u="none" strike="noStrike">
                        <a:solidFill>
                          <a:srgbClr val="000000"/>
                        </a:solidFill>
                        <a:effectLst/>
                        <a:latin typeface="Times New Roman" panose="02020603050405020304" pitchFamily="18" charset="0"/>
                        <a:ea typeface="新細明體" panose="02020500000000000000" pitchFamily="18" charset="-120"/>
                      </a:endParaRP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友霖生技醫藥股份有限公司</a:t>
                      </a:r>
                      <a:endParaRPr lang="zh-TW" altLang="en-US" sz="18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075076"/>
                  </a:ext>
                </a:extLst>
              </a:tr>
              <a:tr h="370327">
                <a:tc>
                  <a:txBody>
                    <a:bodyPr/>
                    <a:lstStyle/>
                    <a:p>
                      <a:pPr algn="l" fontAlgn="ctr"/>
                      <a:r>
                        <a:rPr lang="zh-TW" altLang="en-US" sz="1800" b="0" i="0" u="none" strike="noStrike">
                          <a:solidFill>
                            <a:srgbClr val="000000"/>
                          </a:solidFill>
                          <a:effectLst/>
                          <a:latin typeface="標楷體" panose="03000509000000000000" pitchFamily="65" charset="-120"/>
                          <a:ea typeface="標楷體" panose="03000509000000000000" pitchFamily="65" charset="-120"/>
                        </a:rPr>
                        <a:t>西藥製劑廠</a:t>
                      </a:r>
                      <a:endParaRPr lang="zh-TW" altLang="en-US" sz="1800" b="0" i="0" u="none" strike="noStrike">
                        <a:solidFill>
                          <a:srgbClr val="000000"/>
                        </a:solidFill>
                        <a:effectLst/>
                        <a:latin typeface="Times New Roman" panose="02020603050405020304" pitchFamily="18" charset="0"/>
                        <a:ea typeface="新細明體" panose="02020500000000000000" pitchFamily="18" charset="-120"/>
                      </a:endParaRP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黃氏製藥股份有限公司</a:t>
                      </a:r>
                      <a:endParaRPr lang="zh-TW" altLang="en-US" sz="18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888091"/>
                  </a:ext>
                </a:extLst>
              </a:tr>
              <a:tr h="370327">
                <a:tc>
                  <a:txBody>
                    <a:bodyPr/>
                    <a:lstStyle/>
                    <a:p>
                      <a:pPr algn="l" fontAlgn="ctr"/>
                      <a:r>
                        <a:rPr lang="zh-TW" altLang="en-US" sz="1800" b="0" i="0" u="none" strike="noStrike">
                          <a:solidFill>
                            <a:srgbClr val="000000"/>
                          </a:solidFill>
                          <a:effectLst/>
                          <a:latin typeface="標楷體" panose="03000509000000000000" pitchFamily="65" charset="-120"/>
                          <a:ea typeface="標楷體" panose="03000509000000000000" pitchFamily="65" charset="-120"/>
                        </a:rPr>
                        <a:t>西藥製劑廠</a:t>
                      </a:r>
                      <a:endParaRPr lang="zh-TW" altLang="en-US" sz="1800" b="0" i="0" u="none" strike="noStrike">
                        <a:solidFill>
                          <a:srgbClr val="000000"/>
                        </a:solidFill>
                        <a:effectLst/>
                        <a:latin typeface="Times New Roman" panose="02020603050405020304" pitchFamily="18" charset="0"/>
                        <a:ea typeface="新細明體" panose="02020500000000000000" pitchFamily="18" charset="-120"/>
                      </a:endParaRP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定源生技股份有限公司</a:t>
                      </a:r>
                      <a:endParaRPr lang="zh-TW" altLang="en-US" sz="18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870745"/>
                  </a:ext>
                </a:extLst>
              </a:tr>
              <a:tr h="370327">
                <a:tc>
                  <a:txBody>
                    <a:bodyPr/>
                    <a:lstStyle/>
                    <a:p>
                      <a:pPr algn="l" fontAlgn="ctr"/>
                      <a:r>
                        <a:rPr lang="zh-TW" altLang="en-US" sz="1800" b="0" i="0" u="none" strike="noStrike">
                          <a:solidFill>
                            <a:srgbClr val="000000"/>
                          </a:solidFill>
                          <a:effectLst/>
                          <a:latin typeface="標楷體" panose="03000509000000000000" pitchFamily="65" charset="-120"/>
                          <a:ea typeface="標楷體" panose="03000509000000000000" pitchFamily="65" charset="-120"/>
                        </a:rPr>
                        <a:t>西藥製劑廠</a:t>
                      </a:r>
                      <a:endParaRPr lang="zh-TW" altLang="en-US" sz="1800" b="0" i="0" u="none" strike="noStrike">
                        <a:solidFill>
                          <a:srgbClr val="000000"/>
                        </a:solidFill>
                        <a:effectLst/>
                        <a:latin typeface="Times New Roman" panose="02020603050405020304" pitchFamily="18" charset="0"/>
                        <a:ea typeface="新細明體" panose="02020500000000000000" pitchFamily="18" charset="-120"/>
                      </a:endParaRP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約克製藥股份有限公司</a:t>
                      </a:r>
                      <a:endParaRPr lang="zh-TW" altLang="en-US" sz="18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0309390"/>
                  </a:ext>
                </a:extLst>
              </a:tr>
              <a:tr h="370327">
                <a:tc>
                  <a:txBody>
                    <a:bodyPr/>
                    <a:lstStyle/>
                    <a:p>
                      <a:pPr algn="l" fontAlgn="ct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西藥製劑廠</a:t>
                      </a:r>
                      <a:endParaRPr lang="zh-TW" altLang="en-US" sz="18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友杏生技醫藥股份有限公司中科分公司</a:t>
                      </a:r>
                      <a:endParaRPr lang="zh-TW" altLang="en-US" sz="18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4506830"/>
                  </a:ext>
                </a:extLst>
              </a:tr>
              <a:tr h="370327">
                <a:tc>
                  <a:txBody>
                    <a:bodyPr/>
                    <a:lstStyle/>
                    <a:p>
                      <a:pPr algn="l" fontAlgn="ct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醫用氣體廠</a:t>
                      </a:r>
                      <a:endParaRPr lang="zh-TW" altLang="en-US" sz="18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南亞塑膠工業股份有限公司麥寮總廠</a:t>
                      </a:r>
                      <a:endParaRPr lang="zh-TW" altLang="en-US" sz="18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157295"/>
                  </a:ext>
                </a:extLst>
              </a:tr>
            </a:tbl>
          </a:graphicData>
        </a:graphic>
      </p:graphicFrame>
      <p:graphicFrame>
        <p:nvGraphicFramePr>
          <p:cNvPr id="3" name="表格 4">
            <a:extLst>
              <a:ext uri="{FF2B5EF4-FFF2-40B4-BE49-F238E27FC236}">
                <a16:creationId xmlns:a16="http://schemas.microsoft.com/office/drawing/2014/main" id="{26A07E5C-D510-B547-B3E2-70CD22A07610}"/>
              </a:ext>
            </a:extLst>
          </p:cNvPr>
          <p:cNvGraphicFramePr>
            <a:graphicFrameLocks noGrp="1"/>
          </p:cNvGraphicFramePr>
          <p:nvPr>
            <p:extLst>
              <p:ext uri="{D42A27DB-BD31-4B8C-83A1-F6EECF244321}">
                <p14:modId xmlns:p14="http://schemas.microsoft.com/office/powerpoint/2010/main" val="3422502332"/>
              </p:ext>
            </p:extLst>
          </p:nvPr>
        </p:nvGraphicFramePr>
        <p:xfrm>
          <a:off x="1211966" y="4941168"/>
          <a:ext cx="6846402" cy="365760"/>
        </p:xfrm>
        <a:graphic>
          <a:graphicData uri="http://schemas.openxmlformats.org/drawingml/2006/table">
            <a:tbl>
              <a:tblPr firstRow="1" bandRow="1">
                <a:tableStyleId>{93296810-A885-4BE3-A3E7-6D5BEEA58F35}</a:tableStyleId>
              </a:tblPr>
              <a:tblGrid>
                <a:gridCol w="1991882">
                  <a:extLst>
                    <a:ext uri="{9D8B030D-6E8A-4147-A177-3AD203B41FA5}">
                      <a16:colId xmlns:a16="http://schemas.microsoft.com/office/drawing/2014/main" val="694817026"/>
                    </a:ext>
                  </a:extLst>
                </a:gridCol>
                <a:gridCol w="4854520">
                  <a:extLst>
                    <a:ext uri="{9D8B030D-6E8A-4147-A177-3AD203B41FA5}">
                      <a16:colId xmlns:a16="http://schemas.microsoft.com/office/drawing/2014/main" val="4077517387"/>
                    </a:ext>
                  </a:extLst>
                </a:gridCol>
              </a:tblGrid>
              <a:tr h="360040">
                <a:tc>
                  <a:txBody>
                    <a:bodyPr/>
                    <a:lstStyle/>
                    <a:p>
                      <a:pPr marL="0" algn="l">
                        <a:spcBef>
                          <a:spcPts val="3600"/>
                        </a:spcBef>
                      </a:pPr>
                      <a:r>
                        <a:rPr lang="zh-TW" altLang="en-US" dirty="0">
                          <a:solidFill>
                            <a:schemeClr val="tx1"/>
                          </a:solidFill>
                          <a:latin typeface="標楷體" panose="03000509000000000000" pitchFamily="65" charset="-120"/>
                          <a:ea typeface="標楷體" panose="03000509000000000000" pitchFamily="65" charset="-120"/>
                        </a:rPr>
                        <a:t>西藥原料製造廠</a:t>
                      </a:r>
                    </a:p>
                  </a:txBody>
                  <a:tcPr/>
                </a:tc>
                <a:tc>
                  <a:txBody>
                    <a:bodyPr/>
                    <a:lstStyle/>
                    <a:p>
                      <a:r>
                        <a:rPr lang="zh-TW" altLang="en-US" dirty="0">
                          <a:solidFill>
                            <a:schemeClr val="tx1"/>
                          </a:solidFill>
                          <a:latin typeface="標楷體" panose="03000509000000000000" pitchFamily="65" charset="-120"/>
                          <a:ea typeface="標楷體" panose="03000509000000000000" pitchFamily="65" charset="-120"/>
                        </a:rPr>
                        <a:t>王子製藥股份有限公司中科廠</a:t>
                      </a:r>
                    </a:p>
                  </a:txBody>
                  <a:tcPr>
                    <a:solidFill>
                      <a:schemeClr val="bg1"/>
                    </a:solidFill>
                  </a:tcPr>
                </a:tc>
                <a:extLst>
                  <a:ext uri="{0D108BD9-81ED-4DB2-BD59-A6C34878D82A}">
                    <a16:rowId xmlns:a16="http://schemas.microsoft.com/office/drawing/2014/main" val="688799176"/>
                  </a:ext>
                </a:extLst>
              </a:tr>
            </a:tbl>
          </a:graphicData>
        </a:graphic>
      </p:graphicFrame>
    </p:spTree>
    <p:extLst>
      <p:ext uri="{BB962C8B-B14F-4D97-AF65-F5344CB8AC3E}">
        <p14:creationId xmlns:p14="http://schemas.microsoft.com/office/powerpoint/2010/main" val="4291905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04448" y="6313702"/>
            <a:ext cx="457200" cy="538162"/>
          </a:xfrm>
        </p:spPr>
        <p:txBody>
          <a:bodyPr/>
          <a:lstStyle/>
          <a:p>
            <a:fld id="{2C400DA9-3692-411A-A70D-CB3CE30BC0DB}" type="slidenum">
              <a:rPr lang="zh-TW" altLang="en-US" smtClean="0"/>
              <a:t>50</a:t>
            </a:fld>
            <a:endParaRPr lang="zh-TW" altLang="en-US" dirty="0"/>
          </a:p>
        </p:txBody>
      </p:sp>
      <p:sp>
        <p:nvSpPr>
          <p:cNvPr id="13315" name="Rectangle 2"/>
          <p:cNvSpPr>
            <a:spLocks noGrp="1" noChangeArrowheads="1"/>
          </p:cNvSpPr>
          <p:nvPr>
            <p:ph type="title" idx="4294967295"/>
          </p:nvPr>
        </p:nvSpPr>
        <p:spPr>
          <a:xfrm>
            <a:off x="611561" y="620687"/>
            <a:ext cx="7992887" cy="449287"/>
          </a:xfrm>
        </p:spPr>
        <p:txBody>
          <a:bodyPr>
            <a:noAutofit/>
          </a:bodyPr>
          <a:lstStyle/>
          <a:p>
            <a:pPr algn="ctr" eaLnBrk="1" hangingPunct="1"/>
            <a:r>
              <a:rPr lang="zh-TW" altLang="en-US" sz="3800" dirty="0">
                <a:solidFill>
                  <a:schemeClr val="accent5">
                    <a:lumMod val="75000"/>
                  </a:schemeClr>
                </a:solidFill>
                <a:latin typeface="標楷體" pitchFamily="65" charset="-120"/>
                <a:ea typeface="標楷體" pitchFamily="65" charset="-120"/>
              </a:rPr>
              <a:t>「醫事人員執業登記及繼續教育辦法</a:t>
            </a:r>
            <a:r>
              <a:rPr kumimoji="1" lang="zh-TW" altLang="en-US" sz="3800" dirty="0">
                <a:solidFill>
                  <a:schemeClr val="accent5">
                    <a:lumMod val="75000"/>
                  </a:schemeClr>
                </a:solidFill>
                <a:latin typeface="標楷體" pitchFamily="65" charset="-120"/>
                <a:ea typeface="標楷體" pitchFamily="65" charset="-120"/>
              </a:rPr>
              <a:t>」</a:t>
            </a:r>
            <a:endParaRPr lang="zh-TW" altLang="en-US" sz="3800" dirty="0">
              <a:solidFill>
                <a:schemeClr val="accent5">
                  <a:lumMod val="75000"/>
                </a:schemeClr>
              </a:solidFill>
              <a:latin typeface="標楷體" pitchFamily="65" charset="-120"/>
              <a:ea typeface="標楷體" pitchFamily="65" charset="-120"/>
            </a:endParaRPr>
          </a:p>
        </p:txBody>
      </p:sp>
      <p:graphicFrame>
        <p:nvGraphicFramePr>
          <p:cNvPr id="133143" name="Group 23"/>
          <p:cNvGraphicFramePr>
            <a:graphicFrameLocks noGrp="1"/>
          </p:cNvGraphicFramePr>
          <p:nvPr>
            <p:extLst>
              <p:ext uri="{D42A27DB-BD31-4B8C-83A1-F6EECF244321}">
                <p14:modId xmlns:p14="http://schemas.microsoft.com/office/powerpoint/2010/main" val="156618999"/>
              </p:ext>
            </p:extLst>
          </p:nvPr>
        </p:nvGraphicFramePr>
        <p:xfrm>
          <a:off x="395536" y="1130314"/>
          <a:ext cx="8181237" cy="5351149"/>
        </p:xfrm>
        <a:graphic>
          <a:graphicData uri="http://schemas.openxmlformats.org/drawingml/2006/table">
            <a:tbl>
              <a:tblPr/>
              <a:tblGrid>
                <a:gridCol w="855397">
                  <a:extLst>
                    <a:ext uri="{9D8B030D-6E8A-4147-A177-3AD203B41FA5}">
                      <a16:colId xmlns:a16="http://schemas.microsoft.com/office/drawing/2014/main" val="20000"/>
                    </a:ext>
                  </a:extLst>
                </a:gridCol>
                <a:gridCol w="7325840">
                  <a:extLst>
                    <a:ext uri="{9D8B030D-6E8A-4147-A177-3AD203B41FA5}">
                      <a16:colId xmlns:a16="http://schemas.microsoft.com/office/drawing/2014/main" val="20001"/>
                    </a:ext>
                  </a:extLst>
                </a:gridCol>
              </a:tblGrid>
              <a:tr h="37602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1" lang="zh-TW" altLang="en-US" sz="2000" b="1" i="0" u="none" strike="noStrike" cap="none" normalizeH="0" baseline="0" dirty="0">
                          <a:ln>
                            <a:noFill/>
                          </a:ln>
                          <a:solidFill>
                            <a:srgbClr val="333399"/>
                          </a:solidFill>
                          <a:effectLst/>
                          <a:latin typeface="Arial" charset="0"/>
                          <a:ea typeface="標楷體" pitchFamily="65" charset="-120"/>
                        </a:rPr>
                        <a:t>法條</a:t>
                      </a:r>
                    </a:p>
                  </a:txBody>
                  <a:tcPr marL="91428" marR="91428"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1" lang="zh-TW" altLang="en-US" sz="2000" b="1" i="0" u="none" strike="noStrike" cap="none" normalizeH="0" baseline="0" dirty="0">
                          <a:ln>
                            <a:noFill/>
                          </a:ln>
                          <a:solidFill>
                            <a:srgbClr val="333399"/>
                          </a:solidFill>
                          <a:effectLst/>
                          <a:latin typeface="Arial" charset="0"/>
                          <a:ea typeface="標楷體" pitchFamily="65" charset="-120"/>
                        </a:rPr>
                        <a:t>                              內                           容</a:t>
                      </a:r>
                    </a:p>
                  </a:txBody>
                  <a:tcPr marL="91428" marR="91428"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0000"/>
                  </a:ext>
                </a:extLst>
              </a:tr>
              <a:tr h="66528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TW" altLang="en-US" sz="2000" b="1" i="0" u="none" strike="noStrike" cap="none" normalizeH="0" baseline="0" dirty="0">
                          <a:ln>
                            <a:noFill/>
                          </a:ln>
                          <a:solidFill>
                            <a:srgbClr val="CC0000"/>
                          </a:solidFill>
                          <a:effectLst/>
                          <a:latin typeface="標楷體" pitchFamily="65" charset="-120"/>
                          <a:ea typeface="標楷體" pitchFamily="65" charset="-120"/>
                        </a:rPr>
                        <a:t>第</a:t>
                      </a:r>
                      <a:r>
                        <a:rPr kumimoji="0" lang="en-US" altLang="zh-TW" sz="2000" b="1" i="0" u="none" strike="noStrike" cap="none" normalizeH="0" baseline="0" dirty="0">
                          <a:ln>
                            <a:noFill/>
                          </a:ln>
                          <a:solidFill>
                            <a:srgbClr val="CC0000"/>
                          </a:solidFill>
                          <a:effectLst/>
                          <a:latin typeface="標楷體" pitchFamily="65" charset="-120"/>
                          <a:ea typeface="標楷體" pitchFamily="65" charset="-120"/>
                        </a:rPr>
                        <a:t>1</a:t>
                      </a:r>
                      <a:r>
                        <a:rPr kumimoji="0" lang="zh-TW" altLang="en-US" sz="2000" b="1" i="0" u="none" strike="noStrike" cap="none" normalizeH="0" baseline="0" dirty="0">
                          <a:ln>
                            <a:noFill/>
                          </a:ln>
                          <a:solidFill>
                            <a:srgbClr val="CC0000"/>
                          </a:solidFill>
                          <a:effectLst/>
                          <a:latin typeface="標楷體" pitchFamily="65" charset="-120"/>
                          <a:ea typeface="標楷體" pitchFamily="65" charset="-120"/>
                        </a:rPr>
                        <a:t>條</a:t>
                      </a:r>
                      <a:endParaRPr kumimoji="1" lang="en-US" altLang="zh-TW" sz="2000" b="0" i="0" u="none" strike="noStrike" cap="none" normalizeH="0" baseline="0" dirty="0">
                        <a:ln>
                          <a:noFill/>
                        </a:ln>
                        <a:solidFill>
                          <a:srgbClr val="000000"/>
                        </a:solidFill>
                        <a:effectLst/>
                        <a:latin typeface="Arial" charset="0"/>
                        <a:ea typeface="細明體" pitchFamily="49" charset="-120"/>
                      </a:endParaRPr>
                    </a:p>
                  </a:txBody>
                  <a:tcPr marL="91428" marR="91428"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tab pos="0" algn="l"/>
                        </a:tabLst>
                      </a:pPr>
                      <a:r>
                        <a:rPr kumimoji="1" lang="zh-TW" altLang="en-US" sz="2000" b="1" i="0" u="none" strike="noStrike" cap="none" normalizeH="0" baseline="0" dirty="0">
                          <a:ln>
                            <a:noFill/>
                          </a:ln>
                          <a:solidFill>
                            <a:srgbClr val="000000"/>
                          </a:solidFill>
                          <a:effectLst/>
                          <a:latin typeface="Arial" charset="0"/>
                          <a:ea typeface="標楷體" pitchFamily="65" charset="-120"/>
                        </a:rPr>
                        <a:t>本辦法依藥師法（以下稱本法）第</a:t>
                      </a:r>
                      <a:r>
                        <a:rPr kumimoji="1" lang="en-US" altLang="zh-TW" sz="2000" b="1" i="0" u="none" strike="noStrike" cap="none" normalizeH="0" baseline="0" dirty="0">
                          <a:ln>
                            <a:noFill/>
                          </a:ln>
                          <a:solidFill>
                            <a:srgbClr val="000000"/>
                          </a:solidFill>
                          <a:effectLst/>
                          <a:latin typeface="標楷體" pitchFamily="65" charset="-120"/>
                          <a:ea typeface="標楷體" pitchFamily="65" charset="-120"/>
                        </a:rPr>
                        <a:t>7</a:t>
                      </a:r>
                      <a:r>
                        <a:rPr kumimoji="1" lang="zh-TW" altLang="en-US" sz="2000" b="1" i="0" u="none" strike="noStrike" cap="none" normalizeH="0" baseline="0" dirty="0">
                          <a:ln>
                            <a:noFill/>
                          </a:ln>
                          <a:solidFill>
                            <a:srgbClr val="000000"/>
                          </a:solidFill>
                          <a:effectLst/>
                          <a:latin typeface="標楷體" pitchFamily="65" charset="-120"/>
                          <a:ea typeface="標楷體" pitchFamily="65" charset="-120"/>
                        </a:rPr>
                        <a:t>條第</a:t>
                      </a:r>
                      <a:r>
                        <a:rPr kumimoji="1" lang="en-US" altLang="zh-TW" sz="2000" b="1" i="0" u="none" strike="noStrike" cap="none" normalizeH="0" baseline="0" dirty="0">
                          <a:ln>
                            <a:noFill/>
                          </a:ln>
                          <a:solidFill>
                            <a:srgbClr val="000000"/>
                          </a:solidFill>
                          <a:effectLst/>
                          <a:latin typeface="標楷體" pitchFamily="65" charset="-120"/>
                          <a:ea typeface="標楷體" pitchFamily="65" charset="-120"/>
                        </a:rPr>
                        <a:t>3</a:t>
                      </a:r>
                      <a:r>
                        <a:rPr kumimoji="1" lang="zh-TW" altLang="en-US" sz="2000" b="1" i="0" u="none" strike="noStrike" cap="none" normalizeH="0" baseline="0" dirty="0">
                          <a:ln>
                            <a:noFill/>
                          </a:ln>
                          <a:solidFill>
                            <a:srgbClr val="000000"/>
                          </a:solidFill>
                          <a:effectLst/>
                          <a:latin typeface="標楷體" pitchFamily="65" charset="-120"/>
                          <a:ea typeface="標楷體" pitchFamily="65" charset="-120"/>
                        </a:rPr>
                        <a:t>項及第</a:t>
                      </a:r>
                      <a:r>
                        <a:rPr kumimoji="1" lang="en-US" altLang="zh-TW" sz="2000" b="1" i="0" u="none" strike="noStrike" cap="none" normalizeH="0" baseline="0" dirty="0">
                          <a:ln>
                            <a:noFill/>
                          </a:ln>
                          <a:solidFill>
                            <a:srgbClr val="000000"/>
                          </a:solidFill>
                          <a:effectLst/>
                          <a:latin typeface="標楷體" pitchFamily="65" charset="-120"/>
                          <a:ea typeface="標楷體" pitchFamily="65" charset="-120"/>
                        </a:rPr>
                        <a:t>4</a:t>
                      </a:r>
                      <a:r>
                        <a:rPr kumimoji="1" lang="zh-TW" altLang="en-US" sz="2000" b="1" i="0" u="none" strike="noStrike" cap="none" normalizeH="0" baseline="0" dirty="0">
                          <a:ln>
                            <a:noFill/>
                          </a:ln>
                          <a:solidFill>
                            <a:srgbClr val="000000"/>
                          </a:solidFill>
                          <a:effectLst/>
                          <a:latin typeface="標楷體" pitchFamily="65" charset="-120"/>
                          <a:ea typeface="標楷體" pitchFamily="65" charset="-120"/>
                        </a:rPr>
                        <a:t>項及第</a:t>
                      </a:r>
                      <a:r>
                        <a:rPr kumimoji="1" lang="en-US" altLang="zh-TW" sz="2000" b="1" i="0" u="none" strike="noStrike" cap="none" normalizeH="0" baseline="0" dirty="0">
                          <a:ln>
                            <a:noFill/>
                          </a:ln>
                          <a:solidFill>
                            <a:srgbClr val="000000"/>
                          </a:solidFill>
                          <a:effectLst/>
                          <a:latin typeface="標楷體" pitchFamily="65" charset="-120"/>
                          <a:ea typeface="標楷體" pitchFamily="65" charset="-120"/>
                        </a:rPr>
                        <a:t>40</a:t>
                      </a:r>
                      <a:r>
                        <a:rPr kumimoji="1" lang="zh-TW" altLang="en-US" sz="2000" b="1" i="0" u="none" strike="noStrike" cap="none" normalizeH="0" baseline="0" dirty="0">
                          <a:ln>
                            <a:noFill/>
                          </a:ln>
                          <a:solidFill>
                            <a:srgbClr val="000000"/>
                          </a:solidFill>
                          <a:effectLst/>
                          <a:latin typeface="Arial" charset="0"/>
                          <a:ea typeface="標楷體" pitchFamily="65" charset="-120"/>
                        </a:rPr>
                        <a:t>條規定訂定之。</a:t>
                      </a:r>
                      <a:endParaRPr kumimoji="1" lang="zh-TW" altLang="en-US" sz="2000" b="1" i="0" u="none" strike="noStrike" cap="none" normalizeH="0" baseline="0" dirty="0">
                        <a:ln>
                          <a:noFill/>
                        </a:ln>
                        <a:solidFill>
                          <a:srgbClr val="000000"/>
                        </a:solidFill>
                        <a:effectLst/>
                        <a:latin typeface="Arial" charset="0"/>
                        <a:ea typeface="新細明體" pitchFamily="18" charset="-120"/>
                      </a:endParaRPr>
                    </a:p>
                  </a:txBody>
                  <a:tcPr marL="91428" marR="91428"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4875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TW" altLang="en-US" sz="2000" b="1" i="0" u="none" strike="noStrike" cap="none" normalizeH="0" baseline="0" dirty="0">
                          <a:ln>
                            <a:noFill/>
                          </a:ln>
                          <a:solidFill>
                            <a:srgbClr val="CC0000"/>
                          </a:solidFill>
                          <a:effectLst/>
                          <a:latin typeface="標楷體" pitchFamily="65" charset="-120"/>
                          <a:ea typeface="標楷體" pitchFamily="65" charset="-120"/>
                        </a:rPr>
                        <a:t>第</a:t>
                      </a:r>
                      <a:r>
                        <a:rPr kumimoji="0" lang="en-US" altLang="zh-TW" sz="2000" b="1" i="0" u="none" strike="noStrike" cap="none" normalizeH="0" baseline="0" dirty="0">
                          <a:ln>
                            <a:noFill/>
                          </a:ln>
                          <a:solidFill>
                            <a:srgbClr val="CC0000"/>
                          </a:solidFill>
                          <a:effectLst/>
                          <a:latin typeface="標楷體" pitchFamily="65" charset="-120"/>
                          <a:ea typeface="標楷體" pitchFamily="65" charset="-120"/>
                        </a:rPr>
                        <a:t>5</a:t>
                      </a:r>
                      <a:r>
                        <a:rPr kumimoji="0" lang="zh-TW" altLang="en-US" sz="2000" b="1" i="0" u="none" strike="noStrike" cap="none" normalizeH="0" baseline="0" dirty="0">
                          <a:ln>
                            <a:noFill/>
                          </a:ln>
                          <a:solidFill>
                            <a:srgbClr val="CC0000"/>
                          </a:solidFill>
                          <a:effectLst/>
                          <a:latin typeface="標楷體" pitchFamily="65" charset="-120"/>
                          <a:ea typeface="標楷體" pitchFamily="65" charset="-120"/>
                        </a:rPr>
                        <a:t>條</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1" lang="en-US" altLang="zh-TW" sz="2000" b="0" i="0" u="none" strike="noStrike" cap="none" normalizeH="0" baseline="0" dirty="0">
                        <a:ln>
                          <a:noFill/>
                        </a:ln>
                        <a:solidFill>
                          <a:srgbClr val="000000"/>
                        </a:solidFill>
                        <a:effectLst/>
                        <a:latin typeface="Arial" charset="0"/>
                        <a:ea typeface="細明體" pitchFamily="49" charset="-120"/>
                      </a:endParaRPr>
                    </a:p>
                  </a:txBody>
                  <a:tcPr marL="91428" marR="91428"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r>
                        <a:rPr kumimoji="0" lang="zh-TW" altLang="en-US" sz="2000" b="1" kern="1200" baseline="0" dirty="0">
                          <a:solidFill>
                            <a:schemeClr val="tx1"/>
                          </a:solidFill>
                          <a:latin typeface="標楷體" pitchFamily="65" charset="-120"/>
                          <a:ea typeface="標楷體" pitchFamily="65" charset="-120"/>
                          <a:cs typeface="+mn-cs"/>
                        </a:rPr>
                        <a:t>醫事人員申請執業登記，</a:t>
                      </a:r>
                      <a:r>
                        <a:rPr kumimoji="0" lang="zh-TW" altLang="en-US" sz="2000" b="1" kern="1200" baseline="0" dirty="0">
                          <a:solidFill>
                            <a:srgbClr val="FF0000"/>
                          </a:solidFill>
                          <a:latin typeface="標楷體" pitchFamily="65" charset="-120"/>
                          <a:ea typeface="標楷體" pitchFamily="65" charset="-120"/>
                          <a:cs typeface="+mn-cs"/>
                        </a:rPr>
                        <a:t>有下列情形之一者，得免檢具</a:t>
                      </a:r>
                      <a:r>
                        <a:rPr kumimoji="0" lang="zh-TW" altLang="en-US" sz="2000" b="1" kern="1200" baseline="0" dirty="0">
                          <a:solidFill>
                            <a:schemeClr val="tx1"/>
                          </a:solidFill>
                          <a:latin typeface="標楷體" pitchFamily="65" charset="-120"/>
                          <a:ea typeface="標楷體" pitchFamily="65" charset="-120"/>
                          <a:cs typeface="+mn-cs"/>
                        </a:rPr>
                        <a:t>前條第</a:t>
                      </a:r>
                      <a:r>
                        <a:rPr kumimoji="0" lang="en-US" altLang="zh-TW" sz="2000" b="1" kern="1200" baseline="0" dirty="0">
                          <a:solidFill>
                            <a:schemeClr val="tx1"/>
                          </a:solidFill>
                          <a:latin typeface="標楷體" pitchFamily="65" charset="-120"/>
                          <a:ea typeface="標楷體" pitchFamily="65" charset="-120"/>
                          <a:cs typeface="+mn-cs"/>
                        </a:rPr>
                        <a:t>6</a:t>
                      </a:r>
                      <a:r>
                        <a:rPr kumimoji="0" lang="zh-TW" altLang="en-US" sz="2000" b="1" kern="1200" baseline="0" dirty="0">
                          <a:solidFill>
                            <a:schemeClr val="tx1"/>
                          </a:solidFill>
                          <a:latin typeface="標楷體" pitchFamily="65" charset="-120"/>
                          <a:ea typeface="標楷體" pitchFamily="65" charset="-120"/>
                          <a:cs typeface="+mn-cs"/>
                        </a:rPr>
                        <a:t>款</a:t>
                      </a:r>
                      <a:r>
                        <a:rPr kumimoji="0" lang="en-US" altLang="zh-TW" sz="2000" b="1" kern="1200" baseline="0" dirty="0">
                          <a:solidFill>
                            <a:schemeClr val="tx1"/>
                          </a:solidFill>
                          <a:latin typeface="標楷體" pitchFamily="65" charset="-120"/>
                          <a:ea typeface="標楷體" pitchFamily="65" charset="-120"/>
                          <a:cs typeface="+mn-cs"/>
                        </a:rPr>
                        <a:t>(</a:t>
                      </a:r>
                      <a:r>
                        <a:rPr kumimoji="0" lang="zh-TW" altLang="en-US" sz="2000" b="1" kern="1200" baseline="0" dirty="0">
                          <a:solidFill>
                            <a:schemeClr val="tx1"/>
                          </a:solidFill>
                          <a:latin typeface="標楷體" pitchFamily="65" charset="-120"/>
                          <a:ea typeface="標楷體" pitchFamily="65" charset="-120"/>
                          <a:cs typeface="+mn-cs"/>
                        </a:rPr>
                        <a:t>完成第</a:t>
                      </a:r>
                      <a:r>
                        <a:rPr kumimoji="0" lang="en-US" altLang="zh-TW" sz="2000" b="1" kern="1200" baseline="0" dirty="0">
                          <a:solidFill>
                            <a:schemeClr val="tx1"/>
                          </a:solidFill>
                          <a:latin typeface="標楷體" pitchFamily="65" charset="-120"/>
                          <a:ea typeface="標楷體" pitchFamily="65" charset="-120"/>
                          <a:cs typeface="+mn-cs"/>
                        </a:rPr>
                        <a:t>13</a:t>
                      </a:r>
                      <a:r>
                        <a:rPr kumimoji="0" lang="zh-TW" altLang="en-US" sz="2000" b="1" kern="1200" baseline="0" dirty="0">
                          <a:solidFill>
                            <a:schemeClr val="tx1"/>
                          </a:solidFill>
                          <a:latin typeface="標楷體" pitchFamily="65" charset="-120"/>
                          <a:ea typeface="標楷體" pitchFamily="65" charset="-120"/>
                          <a:cs typeface="+mn-cs"/>
                        </a:rPr>
                        <a:t>條第</a:t>
                      </a:r>
                      <a:r>
                        <a:rPr kumimoji="0" lang="en-US" altLang="zh-TW" sz="2000" b="1" kern="1200" baseline="0" dirty="0">
                          <a:solidFill>
                            <a:schemeClr val="tx1"/>
                          </a:solidFill>
                          <a:latin typeface="標楷體" pitchFamily="65" charset="-120"/>
                          <a:ea typeface="標楷體" pitchFamily="65" charset="-120"/>
                          <a:cs typeface="+mn-cs"/>
                        </a:rPr>
                        <a:t>1</a:t>
                      </a:r>
                      <a:r>
                        <a:rPr kumimoji="0" lang="zh-TW" altLang="en-US" sz="2000" b="1" kern="1200" baseline="0" dirty="0">
                          <a:solidFill>
                            <a:schemeClr val="tx1"/>
                          </a:solidFill>
                          <a:latin typeface="標楷體" pitchFamily="65" charset="-120"/>
                          <a:ea typeface="標楷體" pitchFamily="65" charset="-120"/>
                          <a:cs typeface="+mn-cs"/>
                        </a:rPr>
                        <a:t>項各款</a:t>
                      </a:r>
                      <a:r>
                        <a:rPr kumimoji="0" lang="zh-TW" altLang="en-US" sz="2000" b="1" kern="1200" baseline="0" dirty="0">
                          <a:solidFill>
                            <a:srgbClr val="FF0000"/>
                          </a:solidFill>
                          <a:latin typeface="標楷體" pitchFamily="65" charset="-120"/>
                          <a:ea typeface="標楷體" pitchFamily="65" charset="-120"/>
                          <a:cs typeface="+mn-cs"/>
                        </a:rPr>
                        <a:t>繼續教育之證明文件</a:t>
                      </a:r>
                      <a:r>
                        <a:rPr kumimoji="0" lang="en-US" altLang="zh-TW" sz="2000" b="1" kern="1200" baseline="0" dirty="0">
                          <a:solidFill>
                            <a:schemeClr val="tx1"/>
                          </a:solidFill>
                          <a:latin typeface="標楷體" pitchFamily="65" charset="-120"/>
                          <a:ea typeface="標楷體" pitchFamily="65" charset="-120"/>
                          <a:cs typeface="+mn-cs"/>
                        </a:rPr>
                        <a:t>)</a:t>
                      </a:r>
                      <a:r>
                        <a:rPr kumimoji="0" lang="zh-TW" altLang="en-US" sz="2000" b="1" kern="1200" baseline="0" dirty="0">
                          <a:solidFill>
                            <a:schemeClr val="tx1"/>
                          </a:solidFill>
                          <a:latin typeface="標楷體" pitchFamily="65" charset="-120"/>
                          <a:ea typeface="標楷體" pitchFamily="65" charset="-120"/>
                          <a:cs typeface="+mn-cs"/>
                        </a:rPr>
                        <a:t>規定之文件： </a:t>
                      </a:r>
                      <a:endParaRPr kumimoji="0" lang="en-US" altLang="zh-TW" sz="2000" b="1" kern="1200" baseline="0" dirty="0">
                        <a:solidFill>
                          <a:schemeClr val="tx1"/>
                        </a:solidFill>
                        <a:latin typeface="標楷體" pitchFamily="65" charset="-120"/>
                        <a:ea typeface="標楷體" pitchFamily="65" charset="-120"/>
                        <a:cs typeface="+mn-cs"/>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1" lang="zh-TW" altLang="en-US" sz="2000" b="1" i="0" u="none" strike="noStrike" cap="none" normalizeH="0" baseline="0" dirty="0">
                          <a:ln>
                            <a:noFill/>
                          </a:ln>
                          <a:solidFill>
                            <a:srgbClr val="000000"/>
                          </a:solidFill>
                          <a:effectLst/>
                          <a:latin typeface="標楷體" pitchFamily="65" charset="-120"/>
                          <a:ea typeface="標楷體" pitchFamily="65" charset="-120"/>
                        </a:rPr>
                        <a:t>一、</a:t>
                      </a:r>
                      <a:r>
                        <a:rPr kumimoji="0" lang="zh-TW" altLang="en-US" sz="2000" b="1" kern="1200" baseline="0" dirty="0">
                          <a:solidFill>
                            <a:schemeClr val="tx1"/>
                          </a:solidFill>
                          <a:latin typeface="標楷體" pitchFamily="65" charset="-120"/>
                          <a:ea typeface="標楷體" pitchFamily="65" charset="-120"/>
                          <a:cs typeface="+mn-cs"/>
                        </a:rPr>
                        <a:t>領得醫事人員證書逾五年，</a:t>
                      </a:r>
                      <a:r>
                        <a:rPr kumimoji="0" lang="zh-TW" altLang="en-US" sz="2000" b="1" kern="1200" baseline="0" dirty="0">
                          <a:solidFill>
                            <a:srgbClr val="FF0000"/>
                          </a:solidFill>
                          <a:latin typeface="標楷體" pitchFamily="65" charset="-120"/>
                          <a:ea typeface="標楷體" pitchFamily="65" charset="-120"/>
                          <a:cs typeface="+mn-cs"/>
                        </a:rPr>
                        <a:t>首次申請執業登記</a:t>
                      </a:r>
                      <a:r>
                        <a:rPr kumimoji="0" lang="zh-TW" altLang="en-US" sz="2000" b="1" kern="1200" baseline="0" dirty="0">
                          <a:solidFill>
                            <a:schemeClr val="tx1"/>
                          </a:solidFill>
                          <a:latin typeface="標楷體" pitchFamily="65" charset="-120"/>
                          <a:ea typeface="標楷體" pitchFamily="65" charset="-120"/>
                          <a:cs typeface="+mn-cs"/>
                        </a:rPr>
                        <a:t>。 	</a:t>
                      </a:r>
                      <a:endParaRPr kumimoji="1" lang="zh-TW" altLang="en-US" sz="2000" b="1" i="0" u="none" strike="noStrike" cap="none" normalizeH="0" baseline="0" dirty="0">
                        <a:ln>
                          <a:noFill/>
                        </a:ln>
                        <a:solidFill>
                          <a:srgbClr val="000000"/>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1" lang="zh-TW" altLang="en-US" sz="2000" b="1" i="0" u="none" strike="noStrike" cap="none" normalizeH="0" baseline="0" dirty="0">
                          <a:ln>
                            <a:noFill/>
                          </a:ln>
                          <a:solidFill>
                            <a:srgbClr val="000000"/>
                          </a:solidFill>
                          <a:effectLst/>
                          <a:latin typeface="標楷體" pitchFamily="65" charset="-120"/>
                          <a:ea typeface="標楷體" pitchFamily="65" charset="-120"/>
                        </a:rPr>
                        <a:t>三、</a:t>
                      </a:r>
                      <a:r>
                        <a:rPr kumimoji="0" lang="zh-TW" altLang="en-US" sz="2000" b="1" kern="1200" baseline="0" dirty="0">
                          <a:solidFill>
                            <a:schemeClr val="tx1"/>
                          </a:solidFill>
                          <a:latin typeface="標楷體" pitchFamily="65" charset="-120"/>
                          <a:ea typeface="標楷體" pitchFamily="65" charset="-120"/>
                          <a:cs typeface="+mn-cs"/>
                        </a:rPr>
                        <a:t>醫事人員歇業後</a:t>
                      </a:r>
                      <a:r>
                        <a:rPr kumimoji="0" lang="zh-TW" altLang="en-US" sz="2000" b="1" kern="1200" baseline="0" dirty="0">
                          <a:solidFill>
                            <a:srgbClr val="FF0000"/>
                          </a:solidFill>
                          <a:latin typeface="標楷體" pitchFamily="65" charset="-120"/>
                          <a:ea typeface="標楷體" pitchFamily="65" charset="-120"/>
                          <a:cs typeface="+mn-cs"/>
                        </a:rPr>
                        <a:t>重新申請執業登記之日期</a:t>
                      </a:r>
                      <a:r>
                        <a:rPr kumimoji="0" lang="zh-TW" altLang="en-US" sz="2000" b="1" kern="1200" baseline="0" dirty="0">
                          <a:solidFill>
                            <a:schemeClr val="tx1"/>
                          </a:solidFill>
                          <a:latin typeface="標楷體" pitchFamily="65" charset="-120"/>
                          <a:ea typeface="標楷體" pitchFamily="65" charset="-120"/>
                          <a:cs typeface="+mn-cs"/>
                        </a:rPr>
                        <a:t>，未逾原執業</a:t>
                      </a:r>
                      <a:br>
                        <a:rPr kumimoji="0" lang="en-US" altLang="zh-TW" sz="2000" b="1" kern="1200" baseline="0" dirty="0">
                          <a:solidFill>
                            <a:schemeClr val="tx1"/>
                          </a:solidFill>
                          <a:latin typeface="標楷體" pitchFamily="65" charset="-120"/>
                          <a:ea typeface="標楷體" pitchFamily="65" charset="-120"/>
                          <a:cs typeface="+mn-cs"/>
                        </a:rPr>
                      </a:br>
                      <a:r>
                        <a:rPr kumimoji="0" lang="zh-TW" altLang="en-US" sz="2000" b="1" kern="1200" baseline="0" dirty="0">
                          <a:solidFill>
                            <a:schemeClr val="tx1"/>
                          </a:solidFill>
                          <a:latin typeface="標楷體" pitchFamily="65" charset="-120"/>
                          <a:ea typeface="標楷體" pitchFamily="65" charset="-120"/>
                          <a:cs typeface="+mn-cs"/>
                        </a:rPr>
                        <a:t>    處所執業</a:t>
                      </a:r>
                      <a:r>
                        <a:rPr kumimoji="0" lang="zh-TW" altLang="en-US" sz="2000" b="1" kern="1200" baseline="0" dirty="0">
                          <a:solidFill>
                            <a:srgbClr val="FF0000"/>
                          </a:solidFill>
                          <a:latin typeface="標楷體" pitchFamily="65" charset="-120"/>
                          <a:ea typeface="標楷體" pitchFamily="65" charset="-120"/>
                          <a:cs typeface="+mn-cs"/>
                        </a:rPr>
                        <a:t>執照所載應更新日期</a:t>
                      </a:r>
                      <a:r>
                        <a:rPr kumimoji="1" lang="zh-TW" altLang="en-US" sz="2000" b="1" i="0" u="none" strike="noStrike" cap="none" normalizeH="0" baseline="0" dirty="0">
                          <a:ln>
                            <a:noFill/>
                          </a:ln>
                          <a:solidFill>
                            <a:srgbClr val="000000"/>
                          </a:solidFill>
                          <a:effectLst/>
                          <a:latin typeface="標楷體" pitchFamily="65" charset="-120"/>
                          <a:ea typeface="標楷體" pitchFamily="65" charset="-120"/>
                        </a:rPr>
                        <a:t>。</a:t>
                      </a:r>
                    </a:p>
                  </a:txBody>
                  <a:tcPr marL="91428" marR="91428"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1652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TW" altLang="en-US" sz="2000" b="1" i="0" u="none" strike="noStrike" cap="none" normalizeH="0" baseline="0" dirty="0">
                          <a:ln>
                            <a:noFill/>
                          </a:ln>
                          <a:solidFill>
                            <a:srgbClr val="CC0000"/>
                          </a:solidFill>
                          <a:effectLst/>
                          <a:latin typeface="標楷體" pitchFamily="65" charset="-120"/>
                          <a:ea typeface="標楷體" pitchFamily="65" charset="-120"/>
                        </a:rPr>
                        <a:t>第</a:t>
                      </a:r>
                      <a:r>
                        <a:rPr kumimoji="0" lang="en-US" altLang="zh-TW" sz="2000" b="1" i="0" u="none" strike="noStrike" cap="none" normalizeH="0" baseline="0" dirty="0">
                          <a:ln>
                            <a:noFill/>
                          </a:ln>
                          <a:solidFill>
                            <a:srgbClr val="CC0000"/>
                          </a:solidFill>
                          <a:effectLst/>
                          <a:latin typeface="標楷體" pitchFamily="65" charset="-120"/>
                          <a:ea typeface="標楷體" pitchFamily="65" charset="-120"/>
                        </a:rPr>
                        <a:t>6</a:t>
                      </a:r>
                      <a:r>
                        <a:rPr kumimoji="0" lang="zh-TW" altLang="en-US" sz="2000" b="1" i="0" u="none" strike="noStrike" cap="none" normalizeH="0" baseline="0" dirty="0">
                          <a:ln>
                            <a:noFill/>
                          </a:ln>
                          <a:solidFill>
                            <a:srgbClr val="CC0000"/>
                          </a:solidFill>
                          <a:effectLst/>
                          <a:latin typeface="標楷體" pitchFamily="65" charset="-120"/>
                          <a:ea typeface="標楷體" pitchFamily="65" charset="-120"/>
                        </a:rPr>
                        <a:t>條</a:t>
                      </a:r>
                    </a:p>
                  </a:txBody>
                  <a:tcPr marL="91428" marR="91428"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zh-TW" altLang="en-US" sz="2000" b="1" kern="1200" baseline="0" dirty="0">
                          <a:solidFill>
                            <a:schemeClr val="tx1"/>
                          </a:solidFill>
                          <a:latin typeface="標楷體" pitchFamily="65" charset="-120"/>
                          <a:ea typeface="標楷體" pitchFamily="65" charset="-120"/>
                          <a:cs typeface="+mn-cs"/>
                        </a:rPr>
                        <a:t>醫事人員申請執業登記，其依第</a:t>
                      </a:r>
                      <a:r>
                        <a:rPr kumimoji="0" lang="en-US" altLang="zh-TW" sz="2000" b="1" kern="1200" baseline="0" dirty="0">
                          <a:solidFill>
                            <a:schemeClr val="tx1"/>
                          </a:solidFill>
                          <a:latin typeface="標楷體" pitchFamily="65" charset="-120"/>
                          <a:ea typeface="標楷體" pitchFamily="65" charset="-120"/>
                          <a:cs typeface="+mn-cs"/>
                        </a:rPr>
                        <a:t>4</a:t>
                      </a:r>
                      <a:r>
                        <a:rPr kumimoji="0" lang="zh-TW" altLang="en-US" sz="2000" b="1" kern="1200" baseline="0" dirty="0">
                          <a:solidFill>
                            <a:schemeClr val="tx1"/>
                          </a:solidFill>
                          <a:latin typeface="標楷體" pitchFamily="65" charset="-120"/>
                          <a:ea typeface="標楷體" pitchFamily="65" charset="-120"/>
                          <a:cs typeface="+mn-cs"/>
                        </a:rPr>
                        <a:t>條第</a:t>
                      </a:r>
                      <a:r>
                        <a:rPr kumimoji="0" lang="en-US" altLang="zh-TW" sz="2000" b="1" kern="1200" baseline="0" dirty="0">
                          <a:solidFill>
                            <a:schemeClr val="tx1"/>
                          </a:solidFill>
                          <a:latin typeface="標楷體" pitchFamily="65" charset="-120"/>
                          <a:ea typeface="標楷體" pitchFamily="65" charset="-120"/>
                          <a:cs typeface="+mn-cs"/>
                        </a:rPr>
                        <a:t>6</a:t>
                      </a:r>
                      <a:r>
                        <a:rPr kumimoji="0" lang="zh-TW" altLang="en-US" sz="2000" b="1" kern="1200" baseline="0" dirty="0">
                          <a:solidFill>
                            <a:schemeClr val="tx1"/>
                          </a:solidFill>
                          <a:latin typeface="標楷體" pitchFamily="65" charset="-120"/>
                          <a:ea typeface="標楷體" pitchFamily="65" charset="-120"/>
                          <a:cs typeface="+mn-cs"/>
                        </a:rPr>
                        <a:t>款所定繼續教育證明文件，有下列情形之一者，得以該類醫事人員</a:t>
                      </a:r>
                      <a:r>
                        <a:rPr kumimoji="0" lang="zh-TW" altLang="en-US" sz="2000" b="1" kern="1200" baseline="0" dirty="0">
                          <a:solidFill>
                            <a:srgbClr val="FF0000"/>
                          </a:solidFill>
                          <a:latin typeface="標楷體" pitchFamily="65" charset="-120"/>
                          <a:ea typeface="標楷體" pitchFamily="65" charset="-120"/>
                          <a:cs typeface="+mn-cs"/>
                        </a:rPr>
                        <a:t>申請執業登記前一年內接受</a:t>
                      </a:r>
                      <a:r>
                        <a:rPr kumimoji="0" lang="zh-TW" altLang="en-US" sz="2000" b="1" kern="1200" baseline="0" dirty="0">
                          <a:solidFill>
                            <a:schemeClr val="tx1"/>
                          </a:solidFill>
                          <a:latin typeface="標楷體" pitchFamily="65" charset="-120"/>
                          <a:ea typeface="標楷體" pitchFamily="65" charset="-120"/>
                          <a:cs typeface="+mn-cs"/>
                        </a:rPr>
                        <a:t>第</a:t>
                      </a:r>
                      <a:r>
                        <a:rPr kumimoji="0" lang="en-US" altLang="zh-TW" sz="2000" b="1" kern="1200" baseline="0" dirty="0">
                          <a:solidFill>
                            <a:schemeClr val="tx1"/>
                          </a:solidFill>
                          <a:latin typeface="標楷體" pitchFamily="65" charset="-120"/>
                          <a:ea typeface="標楷體" pitchFamily="65" charset="-120"/>
                          <a:cs typeface="+mn-cs"/>
                        </a:rPr>
                        <a:t>13</a:t>
                      </a:r>
                      <a:r>
                        <a:rPr kumimoji="0" lang="zh-TW" altLang="en-US" sz="2000" b="1" kern="1200" baseline="0" dirty="0">
                          <a:solidFill>
                            <a:schemeClr val="tx1"/>
                          </a:solidFill>
                          <a:latin typeface="標楷體" pitchFamily="65" charset="-120"/>
                          <a:ea typeface="標楷體" pitchFamily="65" charset="-120"/>
                          <a:cs typeface="+mn-cs"/>
                        </a:rPr>
                        <a:t>條第</a:t>
                      </a:r>
                      <a:r>
                        <a:rPr kumimoji="0" lang="en-US" altLang="zh-TW" sz="2000" b="1" kern="1200" baseline="0" dirty="0">
                          <a:solidFill>
                            <a:schemeClr val="tx1"/>
                          </a:solidFill>
                          <a:latin typeface="標楷體" pitchFamily="65" charset="-120"/>
                          <a:ea typeface="標楷體" pitchFamily="65" charset="-120"/>
                          <a:cs typeface="+mn-cs"/>
                        </a:rPr>
                        <a:t>1</a:t>
                      </a:r>
                      <a:r>
                        <a:rPr kumimoji="0" lang="zh-TW" altLang="en-US" sz="2000" b="1" kern="1200" baseline="0" dirty="0">
                          <a:solidFill>
                            <a:schemeClr val="tx1"/>
                          </a:solidFill>
                          <a:latin typeface="標楷體" pitchFamily="65" charset="-120"/>
                          <a:ea typeface="標楷體" pitchFamily="65" charset="-120"/>
                          <a:cs typeface="+mn-cs"/>
                        </a:rPr>
                        <a:t>項各款繼續教育課程</a:t>
                      </a:r>
                      <a:r>
                        <a:rPr kumimoji="0" lang="zh-TW" altLang="en-US" sz="2000" b="1" kern="1200" baseline="0" dirty="0">
                          <a:solidFill>
                            <a:srgbClr val="FF0000"/>
                          </a:solidFill>
                          <a:latin typeface="標楷體" pitchFamily="65" charset="-120"/>
                          <a:ea typeface="標楷體" pitchFamily="65" charset="-120"/>
                          <a:cs typeface="+mn-cs"/>
                        </a:rPr>
                        <a:t>總積分達六分之ㄧ</a:t>
                      </a:r>
                      <a:r>
                        <a:rPr kumimoji="0" lang="zh-TW" altLang="en-US" sz="2000" b="1" kern="1200" baseline="0" dirty="0">
                          <a:solidFill>
                            <a:schemeClr val="tx1"/>
                          </a:solidFill>
                          <a:latin typeface="標楷體" pitchFamily="65" charset="-120"/>
                          <a:ea typeface="標楷體" pitchFamily="65" charset="-120"/>
                          <a:cs typeface="+mn-cs"/>
                        </a:rPr>
                        <a:t>以上之證明文件代之：</a:t>
                      </a:r>
                      <a:endParaRPr kumimoji="0" lang="en-US" altLang="zh-TW" sz="2000" b="1" kern="1200" baseline="0" dirty="0">
                        <a:solidFill>
                          <a:schemeClr val="tx1"/>
                        </a:solidFill>
                        <a:latin typeface="標楷體" pitchFamily="65" charset="-120"/>
                        <a:ea typeface="標楷體" pitchFamily="65" charset="-120"/>
                        <a:cs typeface="+mn-cs"/>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1" lang="zh-TW" altLang="en-US" sz="2000" b="1" i="0" u="none" strike="noStrike" cap="none" normalizeH="0" baseline="0" dirty="0">
                          <a:ln>
                            <a:noFill/>
                          </a:ln>
                          <a:solidFill>
                            <a:srgbClr val="000000"/>
                          </a:solidFill>
                          <a:effectLst/>
                          <a:latin typeface="標楷體" pitchFamily="65" charset="-120"/>
                          <a:ea typeface="標楷體" pitchFamily="65" charset="-120"/>
                        </a:rPr>
                        <a:t>一、</a:t>
                      </a:r>
                      <a:r>
                        <a:rPr kumimoji="0" lang="zh-TW" altLang="en-US" sz="2000" b="1" kern="1200" baseline="0" dirty="0">
                          <a:solidFill>
                            <a:schemeClr val="tx1"/>
                          </a:solidFill>
                          <a:latin typeface="標楷體" pitchFamily="65" charset="-120"/>
                          <a:ea typeface="標楷體" pitchFamily="65" charset="-120"/>
                          <a:cs typeface="+mn-cs"/>
                        </a:rPr>
                        <a:t>領得醫事人員證書逾五年，首次申請執業登記。 </a:t>
                      </a:r>
                      <a:endParaRPr kumimoji="0" lang="en-US" altLang="zh-TW" sz="2000" b="1" kern="1200" baseline="0" dirty="0">
                        <a:solidFill>
                          <a:schemeClr val="tx1"/>
                        </a:solidFill>
                        <a:latin typeface="標楷體" pitchFamily="65" charset="-120"/>
                        <a:ea typeface="標楷體" pitchFamily="65" charset="-120"/>
                        <a:cs typeface="+mn-cs"/>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zh-TW" altLang="en-US" sz="2000" b="1" kern="1200" baseline="0" dirty="0">
                          <a:solidFill>
                            <a:schemeClr val="tx1"/>
                          </a:solidFill>
                          <a:latin typeface="標楷體" pitchFamily="65" charset="-120"/>
                          <a:ea typeface="標楷體" pitchFamily="65" charset="-120"/>
                          <a:cs typeface="+mn-cs"/>
                        </a:rPr>
                        <a:t>三、醫事人員</a:t>
                      </a:r>
                      <a:r>
                        <a:rPr kumimoji="0" lang="zh-TW" altLang="en-US" sz="2000" b="1" kern="1200" baseline="0" dirty="0">
                          <a:solidFill>
                            <a:srgbClr val="FF0000"/>
                          </a:solidFill>
                          <a:latin typeface="標楷體" pitchFamily="65" charset="-120"/>
                          <a:ea typeface="標楷體" pitchFamily="65" charset="-120"/>
                          <a:cs typeface="+mn-cs"/>
                        </a:rPr>
                        <a:t>連續歇業期間逾</a:t>
                      </a:r>
                      <a:r>
                        <a:rPr kumimoji="0" lang="en-US" altLang="zh-TW" sz="2000" b="1" kern="1200" baseline="0" dirty="0">
                          <a:solidFill>
                            <a:srgbClr val="FF0000"/>
                          </a:solidFill>
                          <a:latin typeface="標楷體" pitchFamily="65" charset="-120"/>
                          <a:ea typeface="標楷體" pitchFamily="65" charset="-120"/>
                          <a:cs typeface="+mn-cs"/>
                        </a:rPr>
                        <a:t>2</a:t>
                      </a:r>
                      <a:r>
                        <a:rPr kumimoji="0" lang="zh-TW" altLang="en-US" sz="2000" b="1" kern="1200" baseline="0" dirty="0">
                          <a:solidFill>
                            <a:srgbClr val="FF0000"/>
                          </a:solidFill>
                          <a:latin typeface="標楷體" pitchFamily="65" charset="-120"/>
                          <a:ea typeface="標楷體" pitchFamily="65" charset="-120"/>
                          <a:cs typeface="+mn-cs"/>
                        </a:rPr>
                        <a:t>年</a:t>
                      </a:r>
                      <a:r>
                        <a:rPr kumimoji="0" lang="zh-TW" altLang="en-US" sz="2000" b="1" kern="1200" baseline="0" dirty="0">
                          <a:solidFill>
                            <a:schemeClr val="tx1"/>
                          </a:solidFill>
                          <a:latin typeface="標楷體" pitchFamily="65" charset="-120"/>
                          <a:ea typeface="標楷體" pitchFamily="65" charset="-120"/>
                          <a:cs typeface="+mn-cs"/>
                        </a:rPr>
                        <a:t>。於具有多重醫事人員或兼具有師級及生（士）級之同一類醫事人員資格者，須分別均逾</a:t>
                      </a:r>
                      <a:r>
                        <a:rPr kumimoji="0" lang="en-US" altLang="zh-TW" sz="2000" b="1" kern="1200" baseline="0" dirty="0">
                          <a:solidFill>
                            <a:schemeClr val="tx1"/>
                          </a:solidFill>
                          <a:latin typeface="標楷體" pitchFamily="65" charset="-120"/>
                          <a:ea typeface="標楷體" pitchFamily="65" charset="-120"/>
                          <a:cs typeface="+mn-cs"/>
                        </a:rPr>
                        <a:t>2</a:t>
                      </a:r>
                      <a:r>
                        <a:rPr kumimoji="0" lang="zh-TW" altLang="en-US" sz="2000" b="1" kern="1200" baseline="0" dirty="0">
                          <a:solidFill>
                            <a:schemeClr val="tx1"/>
                          </a:solidFill>
                          <a:latin typeface="標楷體" pitchFamily="65" charset="-120"/>
                          <a:ea typeface="標楷體" pitchFamily="65" charset="-120"/>
                          <a:cs typeface="+mn-cs"/>
                        </a:rPr>
                        <a:t>年。 </a:t>
                      </a:r>
                      <a:endParaRPr kumimoji="0" lang="zh-TW" altLang="en-US" sz="2000" kern="1200" baseline="0" dirty="0">
                        <a:solidFill>
                          <a:schemeClr val="tx1"/>
                        </a:solidFill>
                        <a:latin typeface="+mn-lt"/>
                        <a:ea typeface="+mn-ea"/>
                        <a:cs typeface="+mn-cs"/>
                      </a:endParaRPr>
                    </a:p>
                  </a:txBody>
                  <a:tcPr marL="91428" marR="91428"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13335" name="Picture 8" descr="雲林上場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60" y="-65495"/>
            <a:ext cx="9716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433695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750"/>
                                  </p:stCondLst>
                                  <p:childTnLst>
                                    <p:set>
                                      <p:cBhvr>
                                        <p:cTn id="6" dur="1" fill="hold">
                                          <p:stCondLst>
                                            <p:cond delay="0"/>
                                          </p:stCondLst>
                                        </p:cTn>
                                        <p:tgtEl>
                                          <p:spTgt spid="133143"/>
                                        </p:tgtEl>
                                        <p:attrNameLst>
                                          <p:attrName>style.visibility</p:attrName>
                                        </p:attrNameLst>
                                      </p:cBhvr>
                                      <p:to>
                                        <p:strVal val="visible"/>
                                      </p:to>
                                    </p:set>
                                    <p:animEffect transition="in" filter="wheel(1)">
                                      <p:cBhvr>
                                        <p:cTn id="7" dur="750"/>
                                        <p:tgtEl>
                                          <p:spTgt spid="13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Tahoma" pitchFamily="34" charset="0"/>
                <a:ea typeface="新細明體" charset="-120"/>
              </a:defRPr>
            </a:lvl1pPr>
            <a:lvl2pPr marL="742950" indent="-285750" eaLnBrk="0" hangingPunct="0">
              <a:defRPr kumimoji="1">
                <a:solidFill>
                  <a:schemeClr val="tx1"/>
                </a:solidFill>
                <a:latin typeface="Tahoma" pitchFamily="34" charset="0"/>
                <a:ea typeface="新細明體" charset="-120"/>
              </a:defRPr>
            </a:lvl2pPr>
            <a:lvl3pPr marL="1143000" indent="-228600" eaLnBrk="0" hangingPunct="0">
              <a:defRPr kumimoji="1">
                <a:solidFill>
                  <a:schemeClr val="tx1"/>
                </a:solidFill>
                <a:latin typeface="Tahoma" pitchFamily="34" charset="0"/>
                <a:ea typeface="新細明體" charset="-120"/>
              </a:defRPr>
            </a:lvl3pPr>
            <a:lvl4pPr marL="1600200" indent="-228600" eaLnBrk="0" hangingPunct="0">
              <a:defRPr kumimoji="1">
                <a:solidFill>
                  <a:schemeClr val="tx1"/>
                </a:solidFill>
                <a:latin typeface="Tahoma" pitchFamily="34" charset="0"/>
                <a:ea typeface="新細明體" charset="-120"/>
              </a:defRPr>
            </a:lvl4pPr>
            <a:lvl5pPr marL="2057400" indent="-228600" eaLnBrk="0" hangingPunct="0">
              <a:defRPr kumimoji="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charset="-120"/>
              </a:defRPr>
            </a:lvl9pPr>
          </a:lstStyle>
          <a:p>
            <a:pPr algn="r" eaLnBrk="1" hangingPunct="1"/>
            <a:endParaRPr kumimoji="0" lang="en-US" altLang="zh-TW" sz="1400" dirty="0"/>
          </a:p>
        </p:txBody>
      </p:sp>
      <p:sp>
        <p:nvSpPr>
          <p:cNvPr id="4" name="投影片編號版面配置區 3"/>
          <p:cNvSpPr>
            <a:spLocks noGrp="1"/>
          </p:cNvSpPr>
          <p:nvPr>
            <p:ph type="sldNum" sz="quarter" idx="12"/>
          </p:nvPr>
        </p:nvSpPr>
        <p:spPr/>
        <p:txBody>
          <a:bodyPr/>
          <a:lstStyle/>
          <a:p>
            <a:fld id="{2C400DA9-3692-411A-A70D-CB3CE30BC0DB}" type="slidenum">
              <a:rPr lang="zh-TW" altLang="en-US" smtClean="0"/>
              <a:t>51</a:t>
            </a:fld>
            <a:endParaRPr lang="zh-TW" altLang="en-US" dirty="0"/>
          </a:p>
        </p:txBody>
      </p:sp>
      <p:sp>
        <p:nvSpPr>
          <p:cNvPr id="13315" name="Rectangle 2"/>
          <p:cNvSpPr>
            <a:spLocks noGrp="1" noChangeArrowheads="1"/>
          </p:cNvSpPr>
          <p:nvPr>
            <p:ph type="title" idx="4294967295"/>
          </p:nvPr>
        </p:nvSpPr>
        <p:spPr>
          <a:xfrm>
            <a:off x="539553" y="476672"/>
            <a:ext cx="7992887" cy="425028"/>
          </a:xfrm>
        </p:spPr>
        <p:txBody>
          <a:bodyPr>
            <a:noAutofit/>
          </a:bodyPr>
          <a:lstStyle/>
          <a:p>
            <a:pPr algn="ctr" eaLnBrk="1" fontAlgn="auto" hangingPunct="1">
              <a:spcAft>
                <a:spcPts val="0"/>
              </a:spcAft>
              <a:defRPr/>
            </a:pPr>
            <a:r>
              <a:rPr lang="zh-TW" altLang="en-US" sz="3800" dirty="0">
                <a:solidFill>
                  <a:schemeClr val="accent5">
                    <a:lumMod val="75000"/>
                  </a:schemeClr>
                </a:solidFill>
                <a:latin typeface="標楷體" pitchFamily="65" charset="-120"/>
                <a:ea typeface="標楷體" pitchFamily="65" charset="-120"/>
              </a:rPr>
              <a:t>「醫事人員執業登記及繼續教育辦法</a:t>
            </a:r>
            <a:r>
              <a:rPr kumimoji="1" lang="zh-TW" altLang="en-US" sz="3800" dirty="0">
                <a:solidFill>
                  <a:schemeClr val="accent5">
                    <a:lumMod val="75000"/>
                  </a:schemeClr>
                </a:solidFill>
                <a:latin typeface="標楷體" pitchFamily="65" charset="-120"/>
                <a:ea typeface="標楷體" pitchFamily="65" charset="-120"/>
              </a:rPr>
              <a:t>」</a:t>
            </a:r>
            <a:endParaRPr lang="zh-TW" altLang="en-US" sz="3800" dirty="0">
              <a:solidFill>
                <a:schemeClr val="accent5">
                  <a:lumMod val="75000"/>
                </a:schemeClr>
              </a:solidFill>
              <a:latin typeface="標楷體" pitchFamily="65" charset="-120"/>
              <a:ea typeface="標楷體" pitchFamily="65" charset="-120"/>
            </a:endParaRPr>
          </a:p>
        </p:txBody>
      </p:sp>
      <p:graphicFrame>
        <p:nvGraphicFramePr>
          <p:cNvPr id="134163" name="Group 19"/>
          <p:cNvGraphicFramePr>
            <a:graphicFrameLocks noGrp="1"/>
          </p:cNvGraphicFramePr>
          <p:nvPr>
            <p:extLst>
              <p:ext uri="{D42A27DB-BD31-4B8C-83A1-F6EECF244321}">
                <p14:modId xmlns:p14="http://schemas.microsoft.com/office/powerpoint/2010/main" val="960234693"/>
              </p:ext>
            </p:extLst>
          </p:nvPr>
        </p:nvGraphicFramePr>
        <p:xfrm>
          <a:off x="611561" y="909227"/>
          <a:ext cx="7992887" cy="5724222"/>
        </p:xfrm>
        <a:graphic>
          <a:graphicData uri="http://schemas.openxmlformats.org/drawingml/2006/table">
            <a:tbl>
              <a:tblPr/>
              <a:tblGrid>
                <a:gridCol w="425663">
                  <a:extLst>
                    <a:ext uri="{9D8B030D-6E8A-4147-A177-3AD203B41FA5}">
                      <a16:colId xmlns:a16="http://schemas.microsoft.com/office/drawing/2014/main" val="20000"/>
                    </a:ext>
                  </a:extLst>
                </a:gridCol>
                <a:gridCol w="7567224">
                  <a:extLst>
                    <a:ext uri="{9D8B030D-6E8A-4147-A177-3AD203B41FA5}">
                      <a16:colId xmlns:a16="http://schemas.microsoft.com/office/drawing/2014/main" val="20001"/>
                    </a:ext>
                  </a:extLst>
                </a:gridCol>
              </a:tblGrid>
              <a:tr h="75074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1" lang="zh-TW" altLang="en-US" sz="2400" b="1" i="0" u="none" strike="noStrike" cap="none" normalizeH="0" baseline="0" dirty="0">
                          <a:ln>
                            <a:noFill/>
                          </a:ln>
                          <a:solidFill>
                            <a:srgbClr val="333399"/>
                          </a:solidFill>
                          <a:effectLst/>
                          <a:latin typeface="Arial" charset="0"/>
                          <a:ea typeface="標楷體" pitchFamily="65" charset="-120"/>
                        </a:rPr>
                        <a:t>法條</a:t>
                      </a:r>
                    </a:p>
                  </a:txBody>
                  <a:tcPr marL="91439" marR="91439" marT="45733" marB="4573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1" lang="zh-TW" altLang="en-US" sz="2400" b="1" i="0" u="none" strike="noStrike" cap="none" normalizeH="0" baseline="0" dirty="0">
                          <a:ln>
                            <a:noFill/>
                          </a:ln>
                          <a:solidFill>
                            <a:srgbClr val="333399"/>
                          </a:solidFill>
                          <a:effectLst/>
                          <a:latin typeface="Arial" charset="0"/>
                          <a:ea typeface="標楷體" pitchFamily="65" charset="-120"/>
                        </a:rPr>
                        <a:t>                 內                                    容</a:t>
                      </a:r>
                    </a:p>
                  </a:txBody>
                  <a:tcPr marL="91439" marR="91439" marT="45733" marB="4573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0000"/>
                  </a:ext>
                </a:extLst>
              </a:tr>
              <a:tr h="238564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TW" altLang="en-US" sz="2000" b="1" i="0" u="none" strike="noStrike" cap="none" normalizeH="0" baseline="0" dirty="0">
                          <a:ln>
                            <a:noFill/>
                          </a:ln>
                          <a:solidFill>
                            <a:srgbClr val="CC0000"/>
                          </a:solidFill>
                          <a:effectLst/>
                          <a:latin typeface="標楷體" pitchFamily="65" charset="-120"/>
                          <a:ea typeface="標楷體" pitchFamily="65" charset="-120"/>
                        </a:rPr>
                        <a:t>第</a:t>
                      </a:r>
                      <a:r>
                        <a:rPr kumimoji="0" lang="en-US" altLang="zh-TW" sz="2000" b="1" i="0" u="none" strike="noStrike" cap="none" normalizeH="0" baseline="0" dirty="0">
                          <a:ln>
                            <a:noFill/>
                          </a:ln>
                          <a:solidFill>
                            <a:srgbClr val="CC0000"/>
                          </a:solidFill>
                          <a:effectLst/>
                          <a:latin typeface="標楷體" pitchFamily="65" charset="-120"/>
                          <a:ea typeface="標楷體" pitchFamily="65" charset="-120"/>
                        </a:rPr>
                        <a:t>7</a:t>
                      </a:r>
                      <a:r>
                        <a:rPr kumimoji="0" lang="zh-TW" altLang="en-US" sz="2000" b="1" i="0" u="none" strike="noStrike" cap="none" normalizeH="0" baseline="0" dirty="0">
                          <a:ln>
                            <a:noFill/>
                          </a:ln>
                          <a:solidFill>
                            <a:srgbClr val="CC0000"/>
                          </a:solidFill>
                          <a:effectLst/>
                          <a:latin typeface="標楷體" pitchFamily="65" charset="-120"/>
                          <a:ea typeface="標楷體" pitchFamily="65" charset="-120"/>
                        </a:rPr>
                        <a:t>條</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1" lang="en-US" altLang="zh-TW" sz="2000" b="0" i="0" u="none" strike="noStrike" cap="none" normalizeH="0" baseline="0" dirty="0">
                        <a:ln>
                          <a:noFill/>
                        </a:ln>
                        <a:solidFill>
                          <a:srgbClr val="000000"/>
                        </a:solidFill>
                        <a:effectLst/>
                        <a:latin typeface="Arial" charset="0"/>
                        <a:ea typeface="細明體" pitchFamily="49" charset="-120"/>
                      </a:endParaRPr>
                    </a:p>
                  </a:txBody>
                  <a:tcPr marL="91439" marR="91439" marT="45733" marB="4573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1" lang="zh-TW" altLang="en-US" sz="1800" b="1" i="0" u="none" strike="noStrike" cap="none" normalizeH="0" baseline="0" dirty="0">
                          <a:ln>
                            <a:noFill/>
                          </a:ln>
                          <a:solidFill>
                            <a:srgbClr val="000000"/>
                          </a:solidFill>
                          <a:effectLst/>
                          <a:latin typeface="標楷體" pitchFamily="65" charset="-120"/>
                          <a:ea typeface="標楷體" pitchFamily="65" charset="-120"/>
                        </a:rPr>
                        <a:t>醫事人員辦理</a:t>
                      </a:r>
                      <a:r>
                        <a:rPr kumimoji="0" lang="zh-TW" altLang="en-US" sz="1800" b="1" kern="1200" dirty="0">
                          <a:solidFill>
                            <a:schemeClr val="tx1"/>
                          </a:solidFill>
                          <a:latin typeface="標楷體" pitchFamily="65" charset="-120"/>
                          <a:ea typeface="標楷體" pitchFamily="65" charset="-120"/>
                          <a:cs typeface="+mn-cs"/>
                        </a:rPr>
                        <a:t>執業</a:t>
                      </a:r>
                      <a:r>
                        <a:rPr kumimoji="1" lang="zh-TW" altLang="en-US" sz="1800" b="1" i="0" u="none" strike="noStrike" cap="none" normalizeH="0" baseline="0" dirty="0">
                          <a:ln>
                            <a:noFill/>
                          </a:ln>
                          <a:solidFill>
                            <a:srgbClr val="000000"/>
                          </a:solidFill>
                          <a:effectLst/>
                          <a:latin typeface="標楷體" pitchFamily="65" charset="-120"/>
                          <a:ea typeface="標楷體" pitchFamily="65" charset="-120"/>
                        </a:rPr>
                        <a:t>執照更新，</a:t>
                      </a:r>
                      <a:r>
                        <a:rPr kumimoji="0" lang="zh-TW" altLang="en-US" sz="1800" b="1" kern="1200" dirty="0">
                          <a:solidFill>
                            <a:schemeClr val="tx1"/>
                          </a:solidFill>
                          <a:latin typeface="標楷體" pitchFamily="65" charset="-120"/>
                          <a:ea typeface="標楷體" pitchFamily="65" charset="-120"/>
                          <a:cs typeface="+mn-cs"/>
                        </a:rPr>
                        <a:t>應於其執業執照應更新日期屆滿</a:t>
                      </a:r>
                      <a:r>
                        <a:rPr kumimoji="0" lang="zh-TW" altLang="en-US" sz="1800" b="1" kern="1200" dirty="0">
                          <a:solidFill>
                            <a:srgbClr val="FF0066"/>
                          </a:solidFill>
                          <a:latin typeface="標楷體" pitchFamily="65" charset="-120"/>
                          <a:ea typeface="標楷體" pitchFamily="65" charset="-120"/>
                          <a:cs typeface="+mn-cs"/>
                        </a:rPr>
                        <a:t>前六個月內</a:t>
                      </a:r>
                      <a:endParaRPr kumimoji="0" lang="en-US" altLang="zh-TW" sz="1800" b="1" kern="1200" dirty="0">
                        <a:solidFill>
                          <a:srgbClr val="FF0066"/>
                        </a:solidFill>
                        <a:latin typeface="標楷體" pitchFamily="65" charset="-120"/>
                        <a:ea typeface="標楷體" pitchFamily="65" charset="-120"/>
                        <a:cs typeface="+mn-cs"/>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zh-TW" altLang="en-US" sz="1800" b="1" kern="1200" dirty="0">
                          <a:solidFill>
                            <a:schemeClr val="tx1"/>
                          </a:solidFill>
                          <a:latin typeface="標楷體" pitchFamily="65" charset="-120"/>
                          <a:ea typeface="標楷體" pitchFamily="65" charset="-120"/>
                          <a:cs typeface="+mn-cs"/>
                        </a:rPr>
                        <a:t>，填具申請書，並檢具下列文件及繳納執業執照費，向原發執業執照機關申請換領執業執照：</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1" lang="zh-TW" altLang="en-US" sz="1800" b="1" i="0" u="none" strike="noStrike" cap="none" normalizeH="0" baseline="0" dirty="0">
                          <a:ln>
                            <a:noFill/>
                          </a:ln>
                          <a:solidFill>
                            <a:srgbClr val="000000"/>
                          </a:solidFill>
                          <a:effectLst/>
                          <a:latin typeface="標楷體" pitchFamily="65" charset="-120"/>
                          <a:ea typeface="標楷體" pitchFamily="65" charset="-120"/>
                        </a:rPr>
                        <a:t>一、原領執業執照。</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1" lang="zh-TW" altLang="en-US" sz="1800" b="1" i="0" u="none" strike="noStrike" cap="none" normalizeH="0" baseline="0" dirty="0">
                          <a:ln>
                            <a:noFill/>
                          </a:ln>
                          <a:solidFill>
                            <a:srgbClr val="000000"/>
                          </a:solidFill>
                          <a:effectLst/>
                          <a:latin typeface="標楷體" pitchFamily="65" charset="-120"/>
                          <a:ea typeface="標楷體" pitchFamily="65" charset="-120"/>
                        </a:rPr>
                        <a:t>二、最近</a:t>
                      </a:r>
                      <a:r>
                        <a:rPr kumimoji="1" lang="en-US" altLang="zh-TW" sz="1800" b="1" i="0" u="none" strike="noStrike" cap="none" normalizeH="0" baseline="0" dirty="0">
                          <a:ln>
                            <a:noFill/>
                          </a:ln>
                          <a:solidFill>
                            <a:srgbClr val="000000"/>
                          </a:solidFill>
                          <a:effectLst/>
                          <a:latin typeface="標楷體" pitchFamily="65" charset="-120"/>
                          <a:ea typeface="標楷體" pitchFamily="65" charset="-120"/>
                        </a:rPr>
                        <a:t>3</a:t>
                      </a:r>
                      <a:r>
                        <a:rPr kumimoji="1" lang="zh-TW" altLang="en-US" sz="1800" b="1" i="0" u="none" strike="noStrike" cap="none" normalizeH="0" baseline="0" dirty="0">
                          <a:ln>
                            <a:noFill/>
                          </a:ln>
                          <a:solidFill>
                            <a:srgbClr val="000000"/>
                          </a:solidFill>
                          <a:effectLst/>
                          <a:latin typeface="標楷體" pitchFamily="65" charset="-120"/>
                          <a:ea typeface="標楷體" pitchFamily="65" charset="-120"/>
                        </a:rPr>
                        <a:t>個月內之一吋正面脫帽半身照片</a:t>
                      </a:r>
                      <a:r>
                        <a:rPr kumimoji="1" lang="en-US" altLang="zh-TW" sz="1800" b="1" i="0" u="none" strike="noStrike" cap="none" normalizeH="0" baseline="0" dirty="0">
                          <a:ln>
                            <a:noFill/>
                          </a:ln>
                          <a:solidFill>
                            <a:srgbClr val="000000"/>
                          </a:solidFill>
                          <a:effectLst/>
                          <a:latin typeface="標楷體" pitchFamily="65" charset="-120"/>
                          <a:ea typeface="標楷體" pitchFamily="65" charset="-120"/>
                        </a:rPr>
                        <a:t>2</a:t>
                      </a:r>
                      <a:r>
                        <a:rPr kumimoji="1" lang="zh-TW" altLang="en-US" sz="1800" b="1" i="0" u="none" strike="noStrike" cap="none" normalizeH="0" baseline="0" dirty="0">
                          <a:ln>
                            <a:noFill/>
                          </a:ln>
                          <a:solidFill>
                            <a:srgbClr val="000000"/>
                          </a:solidFill>
                          <a:effectLst/>
                          <a:latin typeface="標楷體" pitchFamily="65" charset="-120"/>
                          <a:ea typeface="標楷體" pitchFamily="65" charset="-120"/>
                        </a:rPr>
                        <a:t>張。</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1" lang="zh-TW" altLang="en-US" sz="1800" b="1" i="0" u="none" strike="noStrike" cap="none" normalizeH="0" baseline="0" dirty="0">
                          <a:ln>
                            <a:noFill/>
                          </a:ln>
                          <a:solidFill>
                            <a:srgbClr val="000000"/>
                          </a:solidFill>
                          <a:effectLst/>
                          <a:latin typeface="標楷體" pitchFamily="65" charset="-120"/>
                          <a:ea typeface="標楷體" pitchFamily="65" charset="-120"/>
                        </a:rPr>
                        <a:t>三、</a:t>
                      </a:r>
                      <a:r>
                        <a:rPr kumimoji="0" lang="zh-TW" altLang="en-US" sz="1800" b="1" kern="1200" dirty="0">
                          <a:solidFill>
                            <a:schemeClr val="tx1"/>
                          </a:solidFill>
                          <a:latin typeface="標楷體" pitchFamily="65" charset="-120"/>
                          <a:ea typeface="標楷體" pitchFamily="65" charset="-120"/>
                          <a:cs typeface="+mn-cs"/>
                        </a:rPr>
                        <a:t>執業所在地醫事人員公會會員證明文件</a:t>
                      </a:r>
                      <a:r>
                        <a:rPr kumimoji="1" lang="zh-TW" altLang="en-US" sz="1800" b="1" i="0" u="none" strike="noStrike" cap="none" normalizeH="0" baseline="0" dirty="0">
                          <a:ln>
                            <a:noFill/>
                          </a:ln>
                          <a:solidFill>
                            <a:srgbClr val="000000"/>
                          </a:solidFill>
                          <a:effectLst/>
                          <a:latin typeface="標楷體" pitchFamily="65" charset="-120"/>
                          <a:ea typeface="標楷體" pitchFamily="65" charset="-120"/>
                        </a:rPr>
                        <a:t>。</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1" lang="zh-TW" altLang="en-US" sz="1800" b="1" i="0" u="none" strike="noStrike" cap="none" normalizeH="0" baseline="0" dirty="0">
                          <a:ln>
                            <a:noFill/>
                          </a:ln>
                          <a:solidFill>
                            <a:srgbClr val="000000"/>
                          </a:solidFill>
                          <a:effectLst/>
                          <a:latin typeface="標楷體" pitchFamily="65" charset="-120"/>
                          <a:ea typeface="標楷體" pitchFamily="65" charset="-120"/>
                        </a:rPr>
                        <a:t>四、</a:t>
                      </a:r>
                      <a:r>
                        <a:rPr kumimoji="0" lang="zh-TW" altLang="en-US" sz="1800" b="1" kern="1200" dirty="0">
                          <a:solidFill>
                            <a:schemeClr val="tx1"/>
                          </a:solidFill>
                          <a:latin typeface="標楷體" pitchFamily="65" charset="-120"/>
                          <a:ea typeface="標楷體" pitchFamily="65" charset="-120"/>
                          <a:cs typeface="+mn-cs"/>
                        </a:rPr>
                        <a:t>完成第</a:t>
                      </a:r>
                      <a:r>
                        <a:rPr kumimoji="0" lang="en-US" altLang="zh-TW" sz="1800" b="1" kern="1200" dirty="0">
                          <a:solidFill>
                            <a:schemeClr val="tx1"/>
                          </a:solidFill>
                          <a:latin typeface="標楷體" pitchFamily="65" charset="-120"/>
                          <a:ea typeface="標楷體" pitchFamily="65" charset="-120"/>
                          <a:cs typeface="+mn-cs"/>
                        </a:rPr>
                        <a:t>13</a:t>
                      </a:r>
                      <a:r>
                        <a:rPr kumimoji="0" lang="zh-TW" altLang="en-US" sz="1800" b="1" kern="1200" dirty="0">
                          <a:solidFill>
                            <a:schemeClr val="tx1"/>
                          </a:solidFill>
                          <a:latin typeface="標楷體" pitchFamily="65" charset="-120"/>
                          <a:ea typeface="標楷體" pitchFamily="65" charset="-120"/>
                          <a:cs typeface="+mn-cs"/>
                        </a:rPr>
                        <a:t>條第</a:t>
                      </a:r>
                      <a:r>
                        <a:rPr kumimoji="0" lang="en-US" altLang="zh-TW" sz="1800" b="1" kern="1200" dirty="0">
                          <a:solidFill>
                            <a:schemeClr val="tx1"/>
                          </a:solidFill>
                          <a:latin typeface="標楷體" pitchFamily="65" charset="-120"/>
                          <a:ea typeface="標楷體" pitchFamily="65" charset="-120"/>
                          <a:cs typeface="+mn-cs"/>
                        </a:rPr>
                        <a:t>2</a:t>
                      </a:r>
                      <a:r>
                        <a:rPr kumimoji="0" lang="zh-TW" altLang="en-US" sz="1800" b="1" kern="1200" dirty="0">
                          <a:solidFill>
                            <a:schemeClr val="tx1"/>
                          </a:solidFill>
                          <a:latin typeface="標楷體" pitchFamily="65" charset="-120"/>
                          <a:ea typeface="標楷體" pitchFamily="65" charset="-120"/>
                          <a:cs typeface="+mn-cs"/>
                        </a:rPr>
                        <a:t>項所定繼續教育之證明文件</a:t>
                      </a:r>
                      <a:r>
                        <a:rPr kumimoji="0" lang="en-US" altLang="zh-TW" sz="1800" b="1" kern="1200" dirty="0">
                          <a:solidFill>
                            <a:schemeClr val="tx1"/>
                          </a:solidFill>
                          <a:latin typeface="標楷體" pitchFamily="65" charset="-120"/>
                          <a:ea typeface="標楷體" pitchFamily="65" charset="-120"/>
                          <a:cs typeface="+mn-cs"/>
                        </a:rPr>
                        <a:t>(</a:t>
                      </a:r>
                      <a:r>
                        <a:rPr kumimoji="1" lang="zh-TW" altLang="en-US" sz="1800" b="1" i="0" u="none" strike="noStrike" cap="none" normalizeH="0" baseline="0" dirty="0">
                          <a:ln>
                            <a:noFill/>
                          </a:ln>
                          <a:solidFill>
                            <a:srgbClr val="FF3300"/>
                          </a:solidFill>
                          <a:effectLst/>
                          <a:latin typeface="標楷體" pitchFamily="65" charset="-120"/>
                          <a:ea typeface="標楷體" pitchFamily="65" charset="-120"/>
                        </a:rPr>
                        <a:t>最近六年內接受繼續教育</a:t>
                      </a:r>
                      <a:endParaRPr kumimoji="1" lang="en-US" altLang="zh-TW" sz="1800" b="1" i="0" u="none" strike="noStrike" cap="none" normalizeH="0" baseline="0" dirty="0">
                        <a:ln>
                          <a:noFill/>
                        </a:ln>
                        <a:solidFill>
                          <a:srgbClr val="FF3300"/>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1" lang="zh-TW" altLang="en-US" sz="1800" b="1" i="0" u="none" strike="noStrike" cap="none" normalizeH="0" baseline="0" dirty="0">
                          <a:ln>
                            <a:noFill/>
                          </a:ln>
                          <a:solidFill>
                            <a:srgbClr val="FF3300"/>
                          </a:solidFill>
                          <a:effectLst/>
                          <a:latin typeface="標楷體" pitchFamily="65" charset="-120"/>
                          <a:ea typeface="標楷體" pitchFamily="65" charset="-120"/>
                        </a:rPr>
                        <a:t>    達</a:t>
                      </a:r>
                      <a:r>
                        <a:rPr kumimoji="1" lang="en-US" altLang="zh-TW" sz="1800" b="1" i="0" u="none" strike="noStrike" cap="none" normalizeH="0" baseline="0" dirty="0">
                          <a:ln>
                            <a:noFill/>
                          </a:ln>
                          <a:solidFill>
                            <a:srgbClr val="FF3300"/>
                          </a:solidFill>
                          <a:effectLst/>
                          <a:latin typeface="標楷體" pitchFamily="65" charset="-120"/>
                          <a:ea typeface="標楷體" pitchFamily="65" charset="-120"/>
                        </a:rPr>
                        <a:t>120</a:t>
                      </a:r>
                      <a:r>
                        <a:rPr kumimoji="1" lang="zh-TW" altLang="en-US" sz="1800" b="1" i="0" u="none" strike="noStrike" cap="none" normalizeH="0" baseline="0" dirty="0">
                          <a:ln>
                            <a:noFill/>
                          </a:ln>
                          <a:solidFill>
                            <a:srgbClr val="FF3300"/>
                          </a:solidFill>
                          <a:effectLst/>
                          <a:latin typeface="標楷體" pitchFamily="65" charset="-120"/>
                          <a:ea typeface="標楷體" pitchFamily="65" charset="-120"/>
                        </a:rPr>
                        <a:t>點</a:t>
                      </a:r>
                      <a:r>
                        <a:rPr kumimoji="1" lang="zh-TW" altLang="en-US" sz="1800" b="1" i="0" u="none" strike="noStrike" cap="none" normalizeH="0" baseline="0" dirty="0">
                          <a:ln>
                            <a:noFill/>
                          </a:ln>
                          <a:solidFill>
                            <a:srgbClr val="000000"/>
                          </a:solidFill>
                          <a:effectLst/>
                          <a:latin typeface="標楷體" pitchFamily="65" charset="-120"/>
                          <a:ea typeface="標楷體" pitchFamily="65" charset="-120"/>
                        </a:rPr>
                        <a:t>之證明文件</a:t>
                      </a:r>
                      <a:r>
                        <a:rPr kumimoji="1" lang="en-US" altLang="zh-TW" sz="1800" b="1" i="0" u="none" strike="noStrike" cap="none" normalizeH="0" baseline="0" dirty="0">
                          <a:ln>
                            <a:noFill/>
                          </a:ln>
                          <a:solidFill>
                            <a:srgbClr val="000000"/>
                          </a:solidFill>
                          <a:effectLst/>
                          <a:latin typeface="標楷體" pitchFamily="65" charset="-120"/>
                          <a:ea typeface="標楷體" pitchFamily="65" charset="-120"/>
                        </a:rPr>
                        <a:t>)</a:t>
                      </a:r>
                      <a:r>
                        <a:rPr kumimoji="1" lang="zh-TW" altLang="en-US" sz="1800" b="1" i="0" u="none" strike="noStrike" cap="none" normalizeH="0" baseline="0" dirty="0">
                          <a:ln>
                            <a:noFill/>
                          </a:ln>
                          <a:solidFill>
                            <a:srgbClr val="000000"/>
                          </a:solidFill>
                          <a:effectLst/>
                          <a:latin typeface="標楷體" pitchFamily="65" charset="-120"/>
                          <a:ea typeface="標楷體" pitchFamily="65" charset="-120"/>
                        </a:rPr>
                        <a:t>。</a:t>
                      </a:r>
                    </a:p>
                  </a:txBody>
                  <a:tcPr marL="91439" marR="91439" marT="45733" marB="4573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8535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TW" altLang="en-US" sz="2000" b="1" i="0" u="none" strike="noStrike" cap="none" normalizeH="0" baseline="0" dirty="0">
                          <a:ln>
                            <a:noFill/>
                          </a:ln>
                          <a:solidFill>
                            <a:srgbClr val="CC0000"/>
                          </a:solidFill>
                          <a:effectLst/>
                          <a:latin typeface="標楷體" pitchFamily="65" charset="-120"/>
                          <a:ea typeface="標楷體" pitchFamily="65" charset="-120"/>
                        </a:rPr>
                        <a:t>第</a:t>
                      </a:r>
                      <a:r>
                        <a:rPr kumimoji="0" lang="en-US" altLang="zh-TW" sz="2000" b="1" i="0" u="none" strike="noStrike" cap="none" normalizeH="0" baseline="0" dirty="0">
                          <a:ln>
                            <a:noFill/>
                          </a:ln>
                          <a:solidFill>
                            <a:srgbClr val="CC0000"/>
                          </a:solidFill>
                          <a:effectLst/>
                          <a:latin typeface="標楷體" pitchFamily="65" charset="-120"/>
                          <a:ea typeface="標楷體" pitchFamily="65" charset="-120"/>
                        </a:rPr>
                        <a:t>13</a:t>
                      </a:r>
                      <a:r>
                        <a:rPr kumimoji="0" lang="zh-TW" altLang="en-US" sz="2000" b="1" i="0" u="none" strike="noStrike" cap="none" normalizeH="0" baseline="0" dirty="0">
                          <a:ln>
                            <a:noFill/>
                          </a:ln>
                          <a:solidFill>
                            <a:srgbClr val="CC0000"/>
                          </a:solidFill>
                          <a:effectLst/>
                          <a:latin typeface="標楷體" pitchFamily="65" charset="-120"/>
                          <a:ea typeface="標楷體" pitchFamily="65" charset="-120"/>
                        </a:rPr>
                        <a:t>條</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1" lang="en-US" altLang="zh-TW" sz="2000" b="0" i="0" u="none" strike="noStrike" cap="none" normalizeH="0" baseline="0" dirty="0">
                        <a:ln>
                          <a:noFill/>
                        </a:ln>
                        <a:solidFill>
                          <a:srgbClr val="000000"/>
                        </a:solidFill>
                        <a:effectLst/>
                        <a:latin typeface="Arial" charset="0"/>
                        <a:ea typeface="細明體" pitchFamily="49" charset="-120"/>
                      </a:endParaRPr>
                    </a:p>
                  </a:txBody>
                  <a:tcPr marL="91439" marR="91439" marT="45733" marB="4573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TW" altLang="en-US" sz="1800" b="1" kern="1200" dirty="0">
                          <a:solidFill>
                            <a:schemeClr val="tx1"/>
                          </a:solidFill>
                          <a:latin typeface="標楷體" pitchFamily="65" charset="-120"/>
                          <a:ea typeface="標楷體" pitchFamily="65" charset="-120"/>
                          <a:cs typeface="+mn-cs"/>
                        </a:rPr>
                        <a:t>醫事人員執業，應接受下列課程之繼續教育：</a:t>
                      </a:r>
                      <a:endParaRPr kumimoji="0" lang="en-US" altLang="zh-TW" sz="1800" b="1" kern="1200" dirty="0">
                        <a:solidFill>
                          <a:schemeClr val="tx1"/>
                        </a:solidFill>
                        <a:latin typeface="標楷體" pitchFamily="65" charset="-120"/>
                        <a:ea typeface="標楷體" pitchFamily="65" charset="-120"/>
                        <a:cs typeface="+mn-cs"/>
                      </a:endParaRPr>
                    </a:p>
                    <a:p>
                      <a:r>
                        <a:rPr kumimoji="0" lang="zh-TW" altLang="en-US" sz="1800" b="1" kern="1200" dirty="0">
                          <a:solidFill>
                            <a:schemeClr val="tx1"/>
                          </a:solidFill>
                          <a:latin typeface="標楷體" pitchFamily="65" charset="-120"/>
                          <a:ea typeface="標楷體" pitchFamily="65" charset="-120"/>
                          <a:cs typeface="+mn-cs"/>
                        </a:rPr>
                        <a:t>一、專業課程</a:t>
                      </a:r>
                      <a:r>
                        <a:rPr kumimoji="0" lang="zh-TW" altLang="en-US" sz="1800" b="1" kern="1200" baseline="0" dirty="0">
                          <a:solidFill>
                            <a:schemeClr val="tx1"/>
                          </a:solidFill>
                          <a:latin typeface="標楷體" pitchFamily="65" charset="-120"/>
                          <a:ea typeface="標楷體" pitchFamily="65" charset="-120"/>
                          <a:cs typeface="+mn-cs"/>
                        </a:rPr>
                        <a:t> </a:t>
                      </a:r>
                      <a:r>
                        <a:rPr kumimoji="0" lang="zh-TW" altLang="en-US" sz="1800" b="1" kern="1200" dirty="0">
                          <a:solidFill>
                            <a:schemeClr val="tx1"/>
                          </a:solidFill>
                          <a:latin typeface="標楷體" pitchFamily="65" charset="-120"/>
                          <a:ea typeface="標楷體" pitchFamily="65" charset="-120"/>
                          <a:cs typeface="+mn-cs"/>
                        </a:rPr>
                        <a:t>二、專業品質</a:t>
                      </a:r>
                      <a:r>
                        <a:rPr kumimoji="0" lang="zh-TW" altLang="en-US" sz="1800" b="1" kern="1200" baseline="0" dirty="0">
                          <a:solidFill>
                            <a:schemeClr val="tx1"/>
                          </a:solidFill>
                          <a:latin typeface="標楷體" pitchFamily="65" charset="-120"/>
                          <a:ea typeface="標楷體" pitchFamily="65" charset="-120"/>
                          <a:cs typeface="+mn-cs"/>
                        </a:rPr>
                        <a:t> </a:t>
                      </a:r>
                      <a:r>
                        <a:rPr kumimoji="0" lang="zh-TW" altLang="en-US" sz="1800" b="1" kern="1200" dirty="0">
                          <a:solidFill>
                            <a:schemeClr val="tx1"/>
                          </a:solidFill>
                          <a:latin typeface="標楷體" pitchFamily="65" charset="-120"/>
                          <a:ea typeface="標楷體" pitchFamily="65" charset="-120"/>
                          <a:cs typeface="+mn-cs"/>
                        </a:rPr>
                        <a:t>三、專業倫理</a:t>
                      </a:r>
                      <a:r>
                        <a:rPr kumimoji="0" lang="zh-TW" altLang="en-US" sz="1800" b="1" kern="1200" baseline="0" dirty="0">
                          <a:solidFill>
                            <a:schemeClr val="tx1"/>
                          </a:solidFill>
                          <a:latin typeface="標楷體" pitchFamily="65" charset="-120"/>
                          <a:ea typeface="標楷體" pitchFamily="65" charset="-120"/>
                          <a:cs typeface="+mn-cs"/>
                        </a:rPr>
                        <a:t> </a:t>
                      </a:r>
                      <a:r>
                        <a:rPr kumimoji="0" lang="zh-TW" altLang="en-US" sz="1800" b="1" kern="1200" dirty="0">
                          <a:solidFill>
                            <a:schemeClr val="tx1"/>
                          </a:solidFill>
                          <a:latin typeface="標楷體" pitchFamily="65" charset="-120"/>
                          <a:ea typeface="標楷體" pitchFamily="65" charset="-120"/>
                          <a:cs typeface="+mn-cs"/>
                        </a:rPr>
                        <a:t>四、專業相關法規</a:t>
                      </a:r>
                      <a:endParaRPr kumimoji="0" lang="en-US" altLang="zh-TW" sz="1800" b="1" kern="1200" dirty="0">
                        <a:solidFill>
                          <a:schemeClr val="tx1"/>
                        </a:solidFill>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800" b="1" kern="1200" dirty="0">
                          <a:solidFill>
                            <a:schemeClr val="tx1"/>
                          </a:solidFill>
                          <a:latin typeface="標楷體" pitchFamily="65" charset="-120"/>
                          <a:ea typeface="標楷體" pitchFamily="65" charset="-120"/>
                          <a:cs typeface="+mn-cs"/>
                        </a:rPr>
                        <a:t>醫事人員每六年應完成前項繼續教育課程之積分數如下：</a:t>
                      </a:r>
                      <a:endParaRPr kumimoji="0" lang="en-US" altLang="zh-TW" sz="1800" b="1" kern="1200" dirty="0">
                        <a:solidFill>
                          <a:schemeClr val="tx1"/>
                        </a:solidFill>
                        <a:latin typeface="標楷體" pitchFamily="65" charset="-120"/>
                        <a:ea typeface="標楷體" pitchFamily="65" charset="-120"/>
                        <a:cs typeface="+mn-cs"/>
                      </a:endParaRPr>
                    </a:p>
                    <a:p>
                      <a:r>
                        <a:rPr kumimoji="0" lang="en-US" sz="1800" b="1" kern="1200" dirty="0">
                          <a:solidFill>
                            <a:schemeClr val="tx1"/>
                          </a:solidFill>
                          <a:latin typeface="標楷體" pitchFamily="65" charset="-120"/>
                          <a:ea typeface="標楷體" pitchFamily="65" charset="-120"/>
                          <a:cs typeface="+mn-cs"/>
                        </a:rPr>
                        <a:t>(</a:t>
                      </a:r>
                      <a:r>
                        <a:rPr kumimoji="0" lang="zh-TW" altLang="en-US" sz="1800" b="1" kern="1200" dirty="0">
                          <a:solidFill>
                            <a:schemeClr val="tx1"/>
                          </a:solidFill>
                          <a:latin typeface="標楷體" pitchFamily="65" charset="-120"/>
                          <a:ea typeface="標楷體" pitchFamily="65" charset="-120"/>
                          <a:cs typeface="+mn-cs"/>
                        </a:rPr>
                        <a:t>一</a:t>
                      </a:r>
                      <a:r>
                        <a:rPr kumimoji="0" lang="en-US" sz="1800" b="1" kern="1200" dirty="0">
                          <a:solidFill>
                            <a:schemeClr val="tx1"/>
                          </a:solidFill>
                          <a:latin typeface="標楷體" pitchFamily="65" charset="-120"/>
                          <a:ea typeface="標楷體" pitchFamily="65" charset="-120"/>
                          <a:cs typeface="+mn-cs"/>
                        </a:rPr>
                        <a:t>)</a:t>
                      </a:r>
                      <a:r>
                        <a:rPr kumimoji="0" lang="zh-TW" altLang="en-US" sz="1800" b="1" kern="1200" dirty="0">
                          <a:solidFill>
                            <a:srgbClr val="FF0000"/>
                          </a:solidFill>
                          <a:latin typeface="標楷體" pitchFamily="65" charset="-120"/>
                          <a:ea typeface="標楷體" pitchFamily="65" charset="-120"/>
                          <a:cs typeface="+mn-cs"/>
                        </a:rPr>
                        <a:t>達</a:t>
                      </a:r>
                      <a:r>
                        <a:rPr kumimoji="0" lang="en-US" altLang="zh-TW" sz="1800" b="1" kern="1200" dirty="0">
                          <a:solidFill>
                            <a:srgbClr val="FF0000"/>
                          </a:solidFill>
                          <a:latin typeface="標楷體" pitchFamily="65" charset="-120"/>
                          <a:ea typeface="標楷體" pitchFamily="65" charset="-120"/>
                          <a:cs typeface="+mn-cs"/>
                        </a:rPr>
                        <a:t>120</a:t>
                      </a:r>
                      <a:r>
                        <a:rPr kumimoji="0" lang="zh-TW" altLang="en-US" sz="1800" b="1" kern="1200" dirty="0">
                          <a:solidFill>
                            <a:srgbClr val="FF0000"/>
                          </a:solidFill>
                          <a:latin typeface="標楷體" pitchFamily="65" charset="-120"/>
                          <a:ea typeface="標楷體" pitchFamily="65" charset="-120"/>
                          <a:cs typeface="+mn-cs"/>
                        </a:rPr>
                        <a:t>點</a:t>
                      </a:r>
                      <a:r>
                        <a:rPr kumimoji="0" lang="zh-TW" altLang="en-US" sz="1800" b="1" kern="1200" dirty="0">
                          <a:solidFill>
                            <a:schemeClr val="tx1"/>
                          </a:solidFill>
                          <a:latin typeface="標楷體" pitchFamily="65" charset="-120"/>
                          <a:ea typeface="標楷體" pitchFamily="65" charset="-120"/>
                          <a:cs typeface="+mn-cs"/>
                        </a:rPr>
                        <a:t>。</a:t>
                      </a:r>
                    </a:p>
                    <a:p>
                      <a:r>
                        <a:rPr kumimoji="0" lang="en-US" sz="1800" b="1" kern="1200" dirty="0">
                          <a:solidFill>
                            <a:schemeClr val="tx1"/>
                          </a:solidFill>
                          <a:latin typeface="標楷體" pitchFamily="65" charset="-120"/>
                          <a:ea typeface="標楷體" pitchFamily="65" charset="-120"/>
                          <a:cs typeface="+mn-cs"/>
                        </a:rPr>
                        <a:t>(</a:t>
                      </a:r>
                      <a:r>
                        <a:rPr kumimoji="0" lang="zh-TW" altLang="en-US" sz="1800" b="1" kern="1200" dirty="0">
                          <a:solidFill>
                            <a:schemeClr val="tx1"/>
                          </a:solidFill>
                          <a:latin typeface="標楷體" pitchFamily="65" charset="-120"/>
                          <a:ea typeface="標楷體" pitchFamily="65" charset="-120"/>
                          <a:cs typeface="+mn-cs"/>
                        </a:rPr>
                        <a:t>二</a:t>
                      </a:r>
                      <a:r>
                        <a:rPr kumimoji="0" lang="en-US" sz="1800" b="1" kern="1200" dirty="0">
                          <a:solidFill>
                            <a:schemeClr val="tx1"/>
                          </a:solidFill>
                          <a:latin typeface="標楷體" pitchFamily="65" charset="-120"/>
                          <a:ea typeface="標楷體" pitchFamily="65" charset="-120"/>
                          <a:cs typeface="+mn-cs"/>
                        </a:rPr>
                        <a:t>)</a:t>
                      </a:r>
                      <a:r>
                        <a:rPr kumimoji="0" lang="zh-TW" altLang="en-US" sz="1800" b="1" kern="1200" dirty="0">
                          <a:solidFill>
                            <a:schemeClr val="tx1"/>
                          </a:solidFill>
                          <a:latin typeface="標楷體" pitchFamily="65" charset="-120"/>
                          <a:ea typeface="標楷體" pitchFamily="65" charset="-120"/>
                          <a:cs typeface="+mn-cs"/>
                        </a:rPr>
                        <a:t>前項第</a:t>
                      </a:r>
                      <a:r>
                        <a:rPr kumimoji="0" lang="en-US" altLang="zh-TW" sz="1800" b="1" kern="1200" dirty="0">
                          <a:solidFill>
                            <a:schemeClr val="tx1"/>
                          </a:solidFill>
                          <a:latin typeface="標楷體" pitchFamily="65" charset="-120"/>
                          <a:ea typeface="標楷體" pitchFamily="65" charset="-120"/>
                          <a:cs typeface="+mn-cs"/>
                        </a:rPr>
                        <a:t>2</a:t>
                      </a:r>
                      <a:r>
                        <a:rPr kumimoji="0" lang="zh-TW" altLang="en-US" sz="1800" b="1" kern="1200" dirty="0">
                          <a:solidFill>
                            <a:schemeClr val="tx1"/>
                          </a:solidFill>
                          <a:latin typeface="標楷體" pitchFamily="65" charset="-120"/>
                          <a:ea typeface="標楷體" pitchFamily="65" charset="-120"/>
                          <a:cs typeface="+mn-cs"/>
                        </a:rPr>
                        <a:t>款至第</a:t>
                      </a:r>
                      <a:r>
                        <a:rPr kumimoji="0" lang="en-US" altLang="zh-TW" sz="1800" b="1" kern="1200" dirty="0">
                          <a:solidFill>
                            <a:schemeClr val="tx1"/>
                          </a:solidFill>
                          <a:latin typeface="標楷體" pitchFamily="65" charset="-120"/>
                          <a:ea typeface="標楷體" pitchFamily="65" charset="-120"/>
                          <a:cs typeface="+mn-cs"/>
                        </a:rPr>
                        <a:t>4</a:t>
                      </a:r>
                      <a:r>
                        <a:rPr kumimoji="0" lang="zh-TW" altLang="en-US" sz="1800" b="1" kern="1200" dirty="0">
                          <a:solidFill>
                            <a:schemeClr val="tx1"/>
                          </a:solidFill>
                          <a:latin typeface="標楷體" pitchFamily="65" charset="-120"/>
                          <a:ea typeface="標楷體" pitchFamily="65" charset="-120"/>
                          <a:cs typeface="+mn-cs"/>
                        </a:rPr>
                        <a:t>款繼續教育課程之積分數，合計</a:t>
                      </a:r>
                      <a:r>
                        <a:rPr kumimoji="0" lang="zh-TW" altLang="en-US" sz="1800" b="1" kern="1200" dirty="0">
                          <a:solidFill>
                            <a:srgbClr val="FF0000"/>
                          </a:solidFill>
                          <a:latin typeface="標楷體" pitchFamily="65" charset="-120"/>
                          <a:ea typeface="標楷體" pitchFamily="65" charset="-120"/>
                          <a:cs typeface="+mn-cs"/>
                        </a:rPr>
                        <a:t>至少</a:t>
                      </a:r>
                      <a:r>
                        <a:rPr kumimoji="0" lang="en-US" altLang="zh-TW" sz="1800" b="1" kern="1200" dirty="0">
                          <a:solidFill>
                            <a:srgbClr val="FF0000"/>
                          </a:solidFill>
                          <a:latin typeface="標楷體" pitchFamily="65" charset="-120"/>
                          <a:ea typeface="標楷體" pitchFamily="65" charset="-120"/>
                          <a:cs typeface="+mn-cs"/>
                        </a:rPr>
                        <a:t>12</a:t>
                      </a:r>
                      <a:r>
                        <a:rPr kumimoji="0" lang="zh-TW" altLang="en-US" sz="1800" b="1" kern="1200" dirty="0">
                          <a:solidFill>
                            <a:srgbClr val="FF0000"/>
                          </a:solidFill>
                          <a:latin typeface="標楷體" pitchFamily="65" charset="-120"/>
                          <a:ea typeface="標楷體" pitchFamily="65" charset="-120"/>
                          <a:cs typeface="+mn-cs"/>
                        </a:rPr>
                        <a:t>點</a:t>
                      </a:r>
                      <a:r>
                        <a:rPr kumimoji="0" lang="zh-TW" altLang="en-US" sz="1800" b="1" kern="1200" dirty="0">
                          <a:solidFill>
                            <a:schemeClr val="tx1"/>
                          </a:solidFill>
                          <a:latin typeface="標楷體" pitchFamily="65" charset="-120"/>
                          <a:ea typeface="標楷體" pitchFamily="65" charset="-120"/>
                          <a:cs typeface="+mn-cs"/>
                        </a:rPr>
                        <a:t>，其應</a:t>
                      </a:r>
                      <a:endParaRPr kumimoji="0" lang="en-US" altLang="zh-TW" sz="1800" b="1" kern="1200" dirty="0">
                        <a:solidFill>
                          <a:schemeClr val="tx1"/>
                        </a:solidFill>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800" b="1" kern="1200" dirty="0">
                          <a:solidFill>
                            <a:schemeClr val="tx1"/>
                          </a:solidFill>
                          <a:latin typeface="標楷體" pitchFamily="65" charset="-120"/>
                          <a:ea typeface="標楷體" pitchFamily="65" charset="-120"/>
                          <a:cs typeface="+mn-cs"/>
                        </a:rPr>
                        <a:t>    包括</a:t>
                      </a:r>
                      <a:r>
                        <a:rPr kumimoji="0" lang="zh-TW" altLang="en-US" sz="1800" b="1" kern="1200" dirty="0">
                          <a:solidFill>
                            <a:srgbClr val="FF0000"/>
                          </a:solidFill>
                          <a:latin typeface="標楷體" pitchFamily="65" charset="-120"/>
                          <a:ea typeface="標楷體" pitchFamily="65" charset="-120"/>
                          <a:cs typeface="+mn-cs"/>
                        </a:rPr>
                        <a:t>感染管制及性別議題</a:t>
                      </a:r>
                      <a:r>
                        <a:rPr kumimoji="0" lang="zh-TW" altLang="en-US" sz="1800" b="1" kern="1200" dirty="0">
                          <a:solidFill>
                            <a:schemeClr val="tx1"/>
                          </a:solidFill>
                          <a:latin typeface="標楷體" pitchFamily="65" charset="-120"/>
                          <a:ea typeface="標楷體" pitchFamily="65" charset="-120"/>
                          <a:cs typeface="+mn-cs"/>
                        </a:rPr>
                        <a:t>之課程；超過</a:t>
                      </a:r>
                      <a:r>
                        <a:rPr kumimoji="0" lang="en-US" altLang="zh-TW" sz="1800" b="1" kern="1200" dirty="0">
                          <a:solidFill>
                            <a:schemeClr val="tx1"/>
                          </a:solidFill>
                          <a:latin typeface="標楷體" pitchFamily="65" charset="-120"/>
                          <a:ea typeface="標楷體" pitchFamily="65" charset="-120"/>
                          <a:cs typeface="+mn-cs"/>
                        </a:rPr>
                        <a:t>24</a:t>
                      </a:r>
                      <a:r>
                        <a:rPr kumimoji="0" lang="zh-TW" altLang="en-US" sz="1800" b="1" kern="1200" dirty="0">
                          <a:solidFill>
                            <a:schemeClr val="tx1"/>
                          </a:solidFill>
                          <a:latin typeface="標楷體" pitchFamily="65" charset="-120"/>
                          <a:ea typeface="標楷體" pitchFamily="65" charset="-120"/>
                          <a:cs typeface="+mn-cs"/>
                        </a:rPr>
                        <a:t>點者，以</a:t>
                      </a:r>
                      <a:r>
                        <a:rPr kumimoji="0" lang="en-US" altLang="zh-TW" sz="1800" b="1" kern="1200" dirty="0">
                          <a:solidFill>
                            <a:schemeClr val="tx1"/>
                          </a:solidFill>
                          <a:latin typeface="標楷體" pitchFamily="65" charset="-120"/>
                          <a:ea typeface="標楷體" pitchFamily="65" charset="-120"/>
                          <a:cs typeface="+mn-cs"/>
                        </a:rPr>
                        <a:t>24</a:t>
                      </a:r>
                      <a:r>
                        <a:rPr kumimoji="0" lang="zh-TW" altLang="en-US" sz="1800" b="1" kern="1200" dirty="0">
                          <a:solidFill>
                            <a:schemeClr val="tx1"/>
                          </a:solidFill>
                          <a:latin typeface="標楷體" pitchFamily="65" charset="-120"/>
                          <a:ea typeface="標楷體" pitchFamily="65" charset="-120"/>
                          <a:cs typeface="+mn-cs"/>
                        </a:rPr>
                        <a:t>點計。</a:t>
                      </a:r>
                      <a:r>
                        <a:rPr kumimoji="0" lang="en-US" altLang="zh-TW" sz="1800" b="1" kern="1200" dirty="0">
                          <a:solidFill>
                            <a:schemeClr val="tx1"/>
                          </a:solidFill>
                          <a:latin typeface="標楷體" pitchFamily="65" charset="-120"/>
                          <a:ea typeface="標楷體" pitchFamily="65" charset="-120"/>
                          <a:cs typeface="+mn-cs"/>
                        </a:rPr>
                        <a:t>(</a:t>
                      </a:r>
                      <a:r>
                        <a:rPr kumimoji="0" lang="zh-TW" altLang="en-US" sz="1800" b="1" kern="1200" dirty="0">
                          <a:solidFill>
                            <a:schemeClr val="tx1"/>
                          </a:solidFill>
                          <a:latin typeface="標楷體" pitchFamily="65" charset="-120"/>
                          <a:ea typeface="標楷體" pitchFamily="65" charset="-120"/>
                          <a:cs typeface="+mn-cs"/>
                        </a:rPr>
                        <a:t>除第</a:t>
                      </a:r>
                      <a:r>
                        <a:rPr kumimoji="0" lang="en-US" altLang="zh-TW" sz="1800" b="1" kern="1200" dirty="0">
                          <a:solidFill>
                            <a:schemeClr val="tx1"/>
                          </a:solidFill>
                          <a:latin typeface="標楷體" pitchFamily="65" charset="-120"/>
                          <a:ea typeface="標楷體" pitchFamily="65" charset="-120"/>
                          <a:cs typeface="+mn-cs"/>
                        </a:rPr>
                        <a:t>13</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800" b="1" kern="1200" dirty="0">
                          <a:solidFill>
                            <a:schemeClr val="tx1"/>
                          </a:solidFill>
                          <a:latin typeface="標楷體" pitchFamily="65" charset="-120"/>
                          <a:ea typeface="標楷體" pitchFamily="65" charset="-120"/>
                          <a:cs typeface="+mn-cs"/>
                        </a:rPr>
                        <a:t>    </a:t>
                      </a:r>
                      <a:r>
                        <a:rPr kumimoji="0" lang="zh-TW" altLang="en-US" sz="1800" b="1" kern="1200" dirty="0">
                          <a:solidFill>
                            <a:schemeClr val="tx1"/>
                          </a:solidFill>
                          <a:latin typeface="標楷體" pitchFamily="65" charset="-120"/>
                          <a:ea typeface="標楷體" pitchFamily="65" charset="-120"/>
                          <a:cs typeface="+mn-cs"/>
                        </a:rPr>
                        <a:t>條第</a:t>
                      </a:r>
                      <a:r>
                        <a:rPr kumimoji="0" lang="en-US" altLang="zh-TW" sz="1800" b="1" kern="1200" dirty="0">
                          <a:solidFill>
                            <a:schemeClr val="tx1"/>
                          </a:solidFill>
                          <a:latin typeface="標楷體" pitchFamily="65" charset="-120"/>
                          <a:ea typeface="標楷體" pitchFamily="65" charset="-120"/>
                          <a:cs typeface="+mn-cs"/>
                        </a:rPr>
                        <a:t>2</a:t>
                      </a:r>
                      <a:r>
                        <a:rPr kumimoji="0" lang="zh-TW" altLang="en-US" sz="1800" b="1" kern="1200" dirty="0">
                          <a:solidFill>
                            <a:schemeClr val="tx1"/>
                          </a:solidFill>
                          <a:latin typeface="標楷體" pitchFamily="65" charset="-120"/>
                          <a:ea typeface="標楷體" pitchFamily="65" charset="-120"/>
                          <a:cs typeface="+mn-cs"/>
                        </a:rPr>
                        <a:t>項第</a:t>
                      </a:r>
                      <a:r>
                        <a:rPr kumimoji="0" lang="en-US" altLang="zh-TW" sz="1800" b="1" kern="1200" dirty="0">
                          <a:solidFill>
                            <a:schemeClr val="tx1"/>
                          </a:solidFill>
                          <a:latin typeface="標楷體" pitchFamily="65" charset="-120"/>
                          <a:ea typeface="標楷體" pitchFamily="65" charset="-120"/>
                          <a:cs typeface="+mn-cs"/>
                        </a:rPr>
                        <a:t>2</a:t>
                      </a:r>
                      <a:r>
                        <a:rPr kumimoji="0" lang="zh-TW" altLang="en-US" sz="1800" b="1" kern="1200" dirty="0">
                          <a:solidFill>
                            <a:schemeClr val="tx1"/>
                          </a:solidFill>
                          <a:latin typeface="標楷體" pitchFamily="65" charset="-120"/>
                          <a:ea typeface="標楷體" pitchFamily="65" charset="-120"/>
                          <a:cs typeface="+mn-cs"/>
                        </a:rPr>
                        <a:t>款第</a:t>
                      </a:r>
                      <a:r>
                        <a:rPr kumimoji="0" lang="en-US" altLang="zh-TW" sz="1800" b="1" kern="1200" dirty="0">
                          <a:solidFill>
                            <a:schemeClr val="tx1"/>
                          </a:solidFill>
                          <a:latin typeface="標楷體" pitchFamily="65" charset="-120"/>
                          <a:ea typeface="標楷體" pitchFamily="65" charset="-120"/>
                          <a:cs typeface="+mn-cs"/>
                        </a:rPr>
                        <a:t>2</a:t>
                      </a:r>
                      <a:r>
                        <a:rPr kumimoji="0" lang="zh-TW" altLang="en-US" sz="1800" b="1" kern="1200" dirty="0">
                          <a:solidFill>
                            <a:schemeClr val="tx1"/>
                          </a:solidFill>
                          <a:latin typeface="標楷體" pitchFamily="65" charset="-120"/>
                          <a:ea typeface="標楷體" pitchFamily="65" charset="-120"/>
                          <a:cs typeface="+mn-cs"/>
                        </a:rPr>
                        <a:t>目所定醫事人員為藥師及藥劑生者，自</a:t>
                      </a:r>
                      <a:r>
                        <a:rPr kumimoji="0" lang="en-US" altLang="zh-TW" sz="1800" b="1" kern="1200" dirty="0">
                          <a:solidFill>
                            <a:srgbClr val="FF0000"/>
                          </a:solidFill>
                          <a:latin typeface="標楷體" pitchFamily="65" charset="-120"/>
                          <a:ea typeface="標楷體" pitchFamily="65" charset="-120"/>
                          <a:cs typeface="+mn-cs"/>
                        </a:rPr>
                        <a:t>106</a:t>
                      </a:r>
                      <a:r>
                        <a:rPr kumimoji="0" lang="zh-TW" altLang="en-US" sz="1800" b="1" kern="1200" dirty="0">
                          <a:solidFill>
                            <a:srgbClr val="FF0000"/>
                          </a:solidFill>
                          <a:latin typeface="標楷體" pitchFamily="65" charset="-120"/>
                          <a:ea typeface="標楷體" pitchFamily="65" charset="-120"/>
                          <a:cs typeface="+mn-cs"/>
                        </a:rPr>
                        <a:t>年</a:t>
                      </a:r>
                      <a:r>
                        <a:rPr kumimoji="0" lang="en-US" altLang="zh-TW" sz="1800" b="1" kern="1200" dirty="0">
                          <a:solidFill>
                            <a:srgbClr val="FF0000"/>
                          </a:solidFill>
                          <a:latin typeface="標楷體" pitchFamily="65" charset="-120"/>
                          <a:ea typeface="標楷體" pitchFamily="65" charset="-120"/>
                          <a:cs typeface="+mn-cs"/>
                        </a:rPr>
                        <a:t>1</a:t>
                      </a:r>
                      <a:r>
                        <a:rPr kumimoji="0" lang="zh-TW" altLang="en-US" sz="1800" b="1" kern="1200" dirty="0">
                          <a:solidFill>
                            <a:srgbClr val="FF0000"/>
                          </a:solidFill>
                          <a:latin typeface="標楷體" pitchFamily="65" charset="-120"/>
                          <a:ea typeface="標楷體" pitchFamily="65" charset="-120"/>
                          <a:cs typeface="+mn-cs"/>
                        </a:rPr>
                        <a:t>月</a:t>
                      </a:r>
                      <a:r>
                        <a:rPr kumimoji="0" lang="en-US" altLang="zh-TW" sz="1800" b="1" kern="1200" dirty="0">
                          <a:solidFill>
                            <a:srgbClr val="FF0000"/>
                          </a:solidFill>
                          <a:latin typeface="標楷體" pitchFamily="65" charset="-120"/>
                          <a:ea typeface="標楷體" pitchFamily="65" charset="-120"/>
                          <a:cs typeface="+mn-cs"/>
                        </a:rPr>
                        <a:t>1</a:t>
                      </a:r>
                      <a:r>
                        <a:rPr kumimoji="0" lang="zh-TW" altLang="en-US" sz="1800" b="1" kern="1200" dirty="0">
                          <a:solidFill>
                            <a:srgbClr val="FF0000"/>
                          </a:solidFill>
                          <a:latin typeface="標楷體" pitchFamily="65" charset="-120"/>
                          <a:ea typeface="標楷體" pitchFamily="65" charset="-120"/>
                          <a:cs typeface="+mn-cs"/>
                        </a:rPr>
                        <a:t>日</a:t>
                      </a:r>
                      <a:endParaRPr kumimoji="0" lang="en-US" altLang="zh-TW" sz="1800" b="1" kern="1200" dirty="0">
                        <a:solidFill>
                          <a:srgbClr val="FF0000"/>
                        </a:solidFill>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800" b="1" kern="1200" dirty="0">
                          <a:solidFill>
                            <a:srgbClr val="FF0000"/>
                          </a:solidFill>
                          <a:latin typeface="標楷體" pitchFamily="65" charset="-120"/>
                          <a:ea typeface="標楷體" pitchFamily="65" charset="-120"/>
                          <a:cs typeface="+mn-cs"/>
                        </a:rPr>
                        <a:t>    </a:t>
                      </a:r>
                      <a:r>
                        <a:rPr kumimoji="0" lang="zh-TW" altLang="en-US" sz="1800" b="1" kern="1200" dirty="0">
                          <a:solidFill>
                            <a:srgbClr val="FF0000"/>
                          </a:solidFill>
                          <a:latin typeface="標楷體" pitchFamily="65" charset="-120"/>
                          <a:ea typeface="標楷體" pitchFamily="65" charset="-120"/>
                          <a:cs typeface="+mn-cs"/>
                        </a:rPr>
                        <a:t>施行</a:t>
                      </a:r>
                      <a:r>
                        <a:rPr kumimoji="0" lang="zh-TW" altLang="en-US" sz="1800" b="1" kern="1200" dirty="0">
                          <a:solidFill>
                            <a:schemeClr val="tx1"/>
                          </a:solidFill>
                          <a:latin typeface="標楷體" pitchFamily="65" charset="-120"/>
                          <a:ea typeface="標楷體" pitchFamily="65" charset="-120"/>
                          <a:cs typeface="+mn-cs"/>
                        </a:rPr>
                        <a:t>外，自發布日施行。</a:t>
                      </a:r>
                      <a:r>
                        <a:rPr kumimoji="0" lang="en-US" altLang="zh-TW" sz="1800" b="1" kern="1200" dirty="0">
                          <a:solidFill>
                            <a:schemeClr val="tx1"/>
                          </a:solidFill>
                          <a:latin typeface="標楷體" pitchFamily="65" charset="-120"/>
                          <a:ea typeface="標楷體" pitchFamily="65" charset="-120"/>
                          <a:cs typeface="+mn-cs"/>
                        </a:rPr>
                        <a:t>)</a:t>
                      </a:r>
                      <a:endParaRPr kumimoji="0" lang="zh-TW" altLang="en-US" sz="1800" b="1" kern="1200" dirty="0">
                        <a:solidFill>
                          <a:schemeClr val="tx1"/>
                        </a:solidFill>
                        <a:latin typeface="標楷體" pitchFamily="65" charset="-120"/>
                        <a:ea typeface="標楷體" pitchFamily="65" charset="-120"/>
                        <a:cs typeface="+mn-cs"/>
                      </a:endParaRPr>
                    </a:p>
                  </a:txBody>
                  <a:tcPr marL="91439" marR="91439" marT="45733" marB="4573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 name="向左箭號 6"/>
          <p:cNvSpPr/>
          <p:nvPr/>
        </p:nvSpPr>
        <p:spPr>
          <a:xfrm>
            <a:off x="7668344" y="4857760"/>
            <a:ext cx="1118498" cy="1143008"/>
          </a:xfrm>
          <a:prstGeom prst="leftArrow">
            <a:avLst>
              <a:gd name="adj1" fmla="val 50000"/>
              <a:gd name="adj2" fmla="val 49060"/>
            </a:avLst>
          </a:prstGeom>
          <a:solidFill>
            <a:srgbClr val="FFFF00"/>
          </a:solidFill>
          <a:ln>
            <a:solidFill>
              <a:srgbClr val="FF0000"/>
            </a:solidFill>
          </a:ln>
        </p:spPr>
        <p:style>
          <a:lnRef idx="0">
            <a:schemeClr val="accent2"/>
          </a:lnRef>
          <a:fillRef idx="3">
            <a:schemeClr val="accent2"/>
          </a:fillRef>
          <a:effectRef idx="3">
            <a:schemeClr val="accent2"/>
          </a:effectRef>
          <a:fontRef idx="minor">
            <a:schemeClr val="lt1"/>
          </a:fontRef>
        </p:style>
        <p:txBody>
          <a:bodyPr anchor="ctr"/>
          <a:lstStyle/>
          <a:p>
            <a:pPr eaLnBrk="0" hangingPunct="0">
              <a:defRPr/>
            </a:pPr>
            <a:r>
              <a:rPr lang="zh-TW" altLang="en-US" sz="2000" b="1" dirty="0">
                <a:ln w="12700">
                  <a:solidFill>
                    <a:schemeClr val="tx2">
                      <a:satMod val="155000"/>
                    </a:schemeClr>
                  </a:solidFill>
                  <a:prstDash val="solid"/>
                </a:ln>
                <a:solidFill>
                  <a:srgbClr val="002060"/>
                </a:solidFill>
              </a:rPr>
              <a:t>  </a:t>
            </a:r>
            <a:endParaRPr lang="en-US" altLang="zh-TW" sz="2000" b="1" dirty="0">
              <a:ln w="12700">
                <a:solidFill>
                  <a:schemeClr val="tx2">
                    <a:satMod val="155000"/>
                  </a:schemeClr>
                </a:solidFill>
                <a:prstDash val="solid"/>
              </a:ln>
              <a:solidFill>
                <a:srgbClr val="002060"/>
              </a:solidFill>
            </a:endParaRPr>
          </a:p>
          <a:p>
            <a:pPr eaLnBrk="0" hangingPunct="0">
              <a:defRPr/>
            </a:pPr>
            <a:r>
              <a:rPr lang="zh-TW" altLang="en-US" sz="2000" b="1" dirty="0">
                <a:ln w="12700">
                  <a:solidFill>
                    <a:schemeClr val="tx2">
                      <a:satMod val="155000"/>
                    </a:schemeClr>
                  </a:solidFill>
                  <a:prstDash val="solid"/>
                </a:ln>
                <a:solidFill>
                  <a:srgbClr val="002060"/>
                </a:solidFill>
              </a:rPr>
              <a:t>    注          意</a:t>
            </a:r>
            <a:endParaRPr lang="en-US" altLang="zh-TW" sz="2000" b="1" dirty="0">
              <a:ln w="12700">
                <a:solidFill>
                  <a:schemeClr val="tx2">
                    <a:satMod val="155000"/>
                  </a:schemeClr>
                </a:solidFill>
                <a:prstDash val="solid"/>
              </a:ln>
              <a:solidFill>
                <a:srgbClr val="002060"/>
              </a:solidFill>
            </a:endParaRPr>
          </a:p>
          <a:p>
            <a:pPr algn="ctr">
              <a:defRPr/>
            </a:pPr>
            <a:endParaRPr lang="zh-TW" altLang="en-US" sz="2800" b="1" dirty="0">
              <a:ln w="12700">
                <a:solidFill>
                  <a:schemeClr val="tx2">
                    <a:satMod val="155000"/>
                  </a:schemeClr>
                </a:solidFill>
                <a:prstDash val="solid"/>
              </a:ln>
              <a:solidFill>
                <a:srgbClr val="002060"/>
              </a:solidFill>
            </a:endParaRPr>
          </a:p>
        </p:txBody>
      </p:sp>
      <p:pic>
        <p:nvPicPr>
          <p:cNvPr id="14355" name="Picture 8" descr="雲林上場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8640"/>
            <a:ext cx="971599"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141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34163"/>
                                        </p:tgtEl>
                                        <p:attrNameLst>
                                          <p:attrName>style.visibility</p:attrName>
                                        </p:attrNameLst>
                                      </p:cBhvr>
                                      <p:to>
                                        <p:strVal val="visible"/>
                                      </p:to>
                                    </p:set>
                                    <p:anim calcmode="lin" valueType="num">
                                      <p:cBhvr>
                                        <p:cTn id="7" dur="500" fill="hold"/>
                                        <p:tgtEl>
                                          <p:spTgt spid="134163"/>
                                        </p:tgtEl>
                                        <p:attrNameLst>
                                          <p:attrName>ppt_w</p:attrName>
                                        </p:attrNameLst>
                                      </p:cBhvr>
                                      <p:tavLst>
                                        <p:tav tm="0">
                                          <p:val>
                                            <p:fltVal val="0"/>
                                          </p:val>
                                        </p:tav>
                                        <p:tav tm="100000">
                                          <p:val>
                                            <p:strVal val="#ppt_w"/>
                                          </p:val>
                                        </p:tav>
                                      </p:tavLst>
                                    </p:anim>
                                    <p:anim calcmode="lin" valueType="num">
                                      <p:cBhvr>
                                        <p:cTn id="8" dur="500" fill="hold"/>
                                        <p:tgtEl>
                                          <p:spTgt spid="134163"/>
                                        </p:tgtEl>
                                        <p:attrNameLst>
                                          <p:attrName>ppt_h</p:attrName>
                                        </p:attrNameLst>
                                      </p:cBhvr>
                                      <p:tavLst>
                                        <p:tav tm="0">
                                          <p:val>
                                            <p:fltVal val="0"/>
                                          </p:val>
                                        </p:tav>
                                        <p:tav tm="100000">
                                          <p:val>
                                            <p:strVal val="#ppt_h"/>
                                          </p:val>
                                        </p:tav>
                                      </p:tavLst>
                                    </p:anim>
                                    <p:animEffect transition="in" filter="fade">
                                      <p:cBhvr>
                                        <p:cTn id="9" dur="500"/>
                                        <p:tgtEl>
                                          <p:spTgt spid="134163"/>
                                        </p:tgtEl>
                                      </p:cBhvr>
                                    </p:animEffect>
                                  </p:childTnLst>
                                </p:cTn>
                              </p:par>
                            </p:childTnLst>
                          </p:cTn>
                        </p:par>
                        <p:par>
                          <p:cTn id="10" fill="hold" nodeType="afterGroup">
                            <p:stCondLst>
                              <p:cond delay="500"/>
                            </p:stCondLst>
                            <p:childTnLst>
                              <p:par>
                                <p:cTn id="11" presetID="21" presetClass="entr" presetSubtype="1" fill="hold" nodeType="after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811012" y="117019"/>
            <a:ext cx="8154462" cy="1029809"/>
          </a:xfrm>
          <a:ln>
            <a:miter lim="800000"/>
            <a:headEnd/>
            <a:tailEnd/>
          </a:ln>
        </p:spPr>
        <p:txBody>
          <a:bodyPr>
            <a:noAutofit/>
          </a:bodyPr>
          <a:lstStyle/>
          <a:p>
            <a:pPr algn="ctr">
              <a:defRPr/>
            </a:pPr>
            <a:br>
              <a:rPr lang="zh-TW" altLang="en-US" sz="2800" dirty="0">
                <a:solidFill>
                  <a:schemeClr val="tx1"/>
                </a:solidFill>
                <a:latin typeface="標楷體" pitchFamily="65" charset="-120"/>
                <a:ea typeface="標楷體" pitchFamily="65" charset="-120"/>
              </a:rPr>
            </a:br>
            <a:br>
              <a:rPr lang="en-US" altLang="zh-TW" sz="2800" dirty="0">
                <a:solidFill>
                  <a:schemeClr val="tx1"/>
                </a:solidFill>
                <a:latin typeface="標楷體" pitchFamily="65" charset="-120"/>
                <a:ea typeface="標楷體" pitchFamily="65" charset="-120"/>
              </a:rPr>
            </a:br>
            <a:br>
              <a:rPr lang="en-US" altLang="zh-TW" sz="2800" dirty="0">
                <a:solidFill>
                  <a:schemeClr val="tx1"/>
                </a:solidFill>
                <a:latin typeface="標楷體" pitchFamily="65" charset="-120"/>
                <a:ea typeface="標楷體" pitchFamily="65" charset="-120"/>
              </a:rPr>
            </a:br>
            <a:r>
              <a:rPr lang="zh-TW" altLang="en-US" sz="3200" dirty="0">
                <a:solidFill>
                  <a:srgbClr val="0000FF"/>
                </a:solidFill>
                <a:latin typeface="標楷體" pitchFamily="65" charset="-120"/>
                <a:ea typeface="標楷體" pitchFamily="65" charset="-120"/>
              </a:rPr>
              <a:t>藥事人員繼續教育積分不足</a:t>
            </a:r>
            <a:br>
              <a:rPr lang="en-US" altLang="zh-TW" sz="2400" dirty="0">
                <a:solidFill>
                  <a:srgbClr val="0000FF"/>
                </a:solidFill>
                <a:latin typeface="標楷體" pitchFamily="65" charset="-120"/>
                <a:ea typeface="標楷體" pitchFamily="65" charset="-120"/>
              </a:rPr>
            </a:br>
            <a:r>
              <a:rPr lang="zh-TW" altLang="en-US" sz="1600" dirty="0">
                <a:solidFill>
                  <a:srgbClr val="0000FF"/>
                </a:solidFill>
                <a:latin typeface="標楷體" pitchFamily="65" charset="-120"/>
                <a:ea typeface="標楷體" pitchFamily="65" charset="-120"/>
              </a:rPr>
              <a:t>衛生福利部</a:t>
            </a:r>
            <a:r>
              <a:rPr lang="en-US" altLang="zh-TW" sz="1600" dirty="0">
                <a:solidFill>
                  <a:srgbClr val="0000FF"/>
                </a:solidFill>
                <a:latin typeface="標楷體" pitchFamily="65" charset="-120"/>
                <a:ea typeface="標楷體" pitchFamily="65" charset="-120"/>
              </a:rPr>
              <a:t>104</a:t>
            </a:r>
            <a:r>
              <a:rPr lang="zh-TW" altLang="en-US" sz="1600" dirty="0">
                <a:solidFill>
                  <a:srgbClr val="0000FF"/>
                </a:solidFill>
                <a:latin typeface="標楷體" pitchFamily="65" charset="-120"/>
                <a:ea typeface="標楷體" pitchFamily="65" charset="-120"/>
              </a:rPr>
              <a:t>年</a:t>
            </a:r>
            <a:r>
              <a:rPr lang="en-US" altLang="zh-TW" sz="1600" dirty="0">
                <a:solidFill>
                  <a:srgbClr val="0000FF"/>
                </a:solidFill>
                <a:latin typeface="標楷體" pitchFamily="65" charset="-120"/>
                <a:ea typeface="標楷體" pitchFamily="65" charset="-120"/>
              </a:rPr>
              <a:t>5</a:t>
            </a:r>
            <a:r>
              <a:rPr lang="zh-TW" altLang="en-US" sz="1600" dirty="0">
                <a:solidFill>
                  <a:srgbClr val="0000FF"/>
                </a:solidFill>
                <a:latin typeface="標楷體" pitchFamily="65" charset="-120"/>
                <a:ea typeface="標楷體" pitchFamily="65" charset="-120"/>
              </a:rPr>
              <a:t>月</a:t>
            </a:r>
            <a:r>
              <a:rPr lang="en-US" altLang="zh-TW" sz="1600" dirty="0">
                <a:solidFill>
                  <a:srgbClr val="0000FF"/>
                </a:solidFill>
                <a:latin typeface="標楷體" pitchFamily="65" charset="-120"/>
                <a:ea typeface="標楷體" pitchFamily="65" charset="-120"/>
              </a:rPr>
              <a:t>1</a:t>
            </a:r>
            <a:r>
              <a:rPr lang="zh-TW" altLang="en-US" sz="1600" dirty="0">
                <a:solidFill>
                  <a:srgbClr val="0000FF"/>
                </a:solidFill>
                <a:latin typeface="標楷體" pitchFamily="65" charset="-120"/>
                <a:ea typeface="標楷體" pitchFamily="65" charset="-120"/>
              </a:rPr>
              <a:t>日衛部醫字第</a:t>
            </a:r>
            <a:r>
              <a:rPr lang="en-US" altLang="zh-TW" sz="1600" dirty="0">
                <a:solidFill>
                  <a:srgbClr val="0000FF"/>
                </a:solidFill>
                <a:latin typeface="標楷體" pitchFamily="65" charset="-120"/>
                <a:ea typeface="標楷體" pitchFamily="65" charset="-120"/>
              </a:rPr>
              <a:t>1040111095</a:t>
            </a:r>
            <a:r>
              <a:rPr lang="zh-TW" altLang="en-US" sz="1600" dirty="0">
                <a:solidFill>
                  <a:srgbClr val="0000FF"/>
                </a:solidFill>
                <a:latin typeface="標楷體" pitchFamily="65" charset="-120"/>
                <a:ea typeface="標楷體" pitchFamily="65" charset="-120"/>
              </a:rPr>
              <a:t>號函</a:t>
            </a:r>
          </a:p>
        </p:txBody>
      </p:sp>
      <p:sp>
        <p:nvSpPr>
          <p:cNvPr id="15363" name="副標題 7"/>
          <p:cNvSpPr>
            <a:spLocks noGrp="1"/>
          </p:cNvSpPr>
          <p:nvPr>
            <p:ph type="subTitle" idx="1"/>
          </p:nvPr>
        </p:nvSpPr>
        <p:spPr>
          <a:xfrm>
            <a:off x="1465263" y="1844675"/>
            <a:ext cx="5410200" cy="4897438"/>
          </a:xfrm>
        </p:spPr>
        <p:txBody>
          <a:bodyPr/>
          <a:lstStyle/>
          <a:p>
            <a:pPr marL="457200" marR="0" indent="-457200" eaLnBrk="1" hangingPunct="1">
              <a:lnSpc>
                <a:spcPct val="110000"/>
              </a:lnSpc>
              <a:spcBef>
                <a:spcPct val="10000"/>
              </a:spcBef>
              <a:buFont typeface="Arial" charset="0"/>
              <a:buChar char="•"/>
            </a:pPr>
            <a:endParaRPr lang="en-US" altLang="zh-TW" sz="2000">
              <a:solidFill>
                <a:srgbClr val="000000"/>
              </a:solidFill>
              <a:latin typeface="標楷體" pitchFamily="65" charset="-120"/>
              <a:ea typeface="標楷體" pitchFamily="65" charset="-120"/>
            </a:endParaRPr>
          </a:p>
          <a:p>
            <a:pPr marL="457200" marR="0" indent="-457200" eaLnBrk="1" hangingPunct="1"/>
            <a:endParaRPr lang="zh-TW" altLang="en-US" sz="2000"/>
          </a:p>
        </p:txBody>
      </p:sp>
      <p:sp>
        <p:nvSpPr>
          <p:cNvPr id="4" name="投影片編號版面配置區 3"/>
          <p:cNvSpPr>
            <a:spLocks noGrp="1"/>
          </p:cNvSpPr>
          <p:nvPr>
            <p:ph type="sldNum" sz="quarter" idx="12"/>
          </p:nvPr>
        </p:nvSpPr>
        <p:spPr/>
        <p:txBody>
          <a:bodyPr/>
          <a:lstStyle/>
          <a:p>
            <a:fld id="{2C400DA9-3692-411A-A70D-CB3CE30BC0DB}" type="slidenum">
              <a:rPr lang="zh-TW" altLang="en-US" smtClean="0"/>
              <a:t>52</a:t>
            </a:fld>
            <a:endParaRPr lang="zh-TW" alt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7921866" cy="541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向左箭號 8"/>
          <p:cNvSpPr/>
          <p:nvPr/>
        </p:nvSpPr>
        <p:spPr>
          <a:xfrm>
            <a:off x="1043608" y="2612570"/>
            <a:ext cx="7704856" cy="4128797"/>
          </a:xfrm>
          <a:prstGeom prst="leftArrow">
            <a:avLst/>
          </a:prstGeom>
          <a:solidFill>
            <a:srgbClr val="FFFF00"/>
          </a:solidFill>
          <a:ln>
            <a:solidFill>
              <a:srgbClr val="FF0066"/>
            </a:solidFill>
          </a:ln>
        </p:spPr>
        <p:style>
          <a:lnRef idx="0">
            <a:schemeClr val="accent2"/>
          </a:lnRef>
          <a:fillRef idx="3">
            <a:schemeClr val="accent2"/>
          </a:fillRef>
          <a:effectRef idx="3">
            <a:schemeClr val="accent2"/>
          </a:effectRef>
          <a:fontRef idx="minor">
            <a:schemeClr val="lt1"/>
          </a:fontRef>
        </p:style>
        <p:txBody>
          <a:bodyPr anchor="ctr"/>
          <a:lstStyle/>
          <a:p>
            <a:pPr eaLnBrk="0" hangingPunct="0">
              <a:defRPr/>
            </a:pPr>
            <a:r>
              <a:rPr lang="zh-TW" altLang="en-US" sz="2000" b="1" dirty="0">
                <a:ln w="12700">
                  <a:solidFill>
                    <a:schemeClr val="tx2">
                      <a:satMod val="155000"/>
                    </a:schemeClr>
                  </a:solidFill>
                  <a:prstDash val="solid"/>
                </a:ln>
                <a:solidFill>
                  <a:srgbClr val="002060"/>
                </a:solidFill>
              </a:rPr>
              <a:t>  </a:t>
            </a:r>
            <a:endParaRPr lang="en-US" altLang="zh-TW" sz="2000" b="1" dirty="0">
              <a:ln w="12700">
                <a:solidFill>
                  <a:schemeClr val="tx2">
                    <a:satMod val="155000"/>
                  </a:schemeClr>
                </a:solidFill>
                <a:prstDash val="solid"/>
              </a:ln>
              <a:solidFill>
                <a:srgbClr val="002060"/>
              </a:solidFill>
            </a:endParaRPr>
          </a:p>
          <a:p>
            <a:pPr eaLnBrk="0" hangingPunct="0">
              <a:defRPr/>
            </a:pPr>
            <a:r>
              <a:rPr lang="zh-TW" altLang="en-US" sz="2400" b="1" dirty="0">
                <a:ln w="12700">
                  <a:solidFill>
                    <a:schemeClr val="tx2">
                      <a:satMod val="155000"/>
                    </a:schemeClr>
                  </a:solidFill>
                  <a:prstDash val="solid"/>
                </a:ln>
                <a:solidFill>
                  <a:srgbClr val="FF3300"/>
                </a:solidFill>
                <a:latin typeface="標楷體" pitchFamily="65" charset="-120"/>
                <a:ea typeface="標楷體" pitchFamily="65" charset="-120"/>
              </a:rPr>
              <a:t>注意</a:t>
            </a:r>
            <a:endParaRPr lang="en-US" altLang="zh-TW" sz="2400" b="1" dirty="0">
              <a:ln w="12700">
                <a:solidFill>
                  <a:schemeClr val="tx2">
                    <a:satMod val="155000"/>
                  </a:schemeClr>
                </a:solidFill>
                <a:prstDash val="solid"/>
              </a:ln>
              <a:solidFill>
                <a:srgbClr val="FF3300"/>
              </a:solidFill>
              <a:latin typeface="標楷體" pitchFamily="65" charset="-120"/>
              <a:ea typeface="標楷體" pitchFamily="65" charset="-120"/>
            </a:endParaRPr>
          </a:p>
          <a:p>
            <a:pPr eaLnBrk="0" hangingPunct="0">
              <a:defRPr/>
            </a:pPr>
            <a:r>
              <a:rPr lang="zh-TW" altLang="zh-TW" sz="2400" b="1" dirty="0">
                <a:solidFill>
                  <a:srgbClr val="FF0000"/>
                </a:solidFill>
                <a:latin typeface="標楷體" pitchFamily="65" charset="-120"/>
                <a:ea typeface="標楷體" pitchFamily="65" charset="-120"/>
              </a:rPr>
              <a:t>藥事人員因繼續教育積分不足，致無法辦理執業執照更新，如無依藥師法第</a:t>
            </a:r>
            <a:r>
              <a:rPr lang="en-US" altLang="zh-TW" sz="2400" b="1" dirty="0">
                <a:solidFill>
                  <a:srgbClr val="FF0000"/>
                </a:solidFill>
                <a:latin typeface="標楷體" pitchFamily="65" charset="-120"/>
                <a:ea typeface="標楷體" pitchFamily="65" charset="-120"/>
              </a:rPr>
              <a:t>10</a:t>
            </a:r>
            <a:r>
              <a:rPr lang="zh-TW" altLang="zh-TW" sz="2400" b="1" dirty="0">
                <a:solidFill>
                  <a:srgbClr val="FF0000"/>
                </a:solidFill>
                <a:latin typeface="標楷體" pitchFamily="65" charset="-120"/>
                <a:ea typeface="標楷體" pitchFamily="65" charset="-120"/>
              </a:rPr>
              <a:t>條規定申請辦理停業或歇業，繼續執業，應依違反藥師法第</a:t>
            </a:r>
            <a:r>
              <a:rPr lang="en-US" altLang="zh-TW" sz="2400" b="1" dirty="0">
                <a:solidFill>
                  <a:srgbClr val="FF0000"/>
                </a:solidFill>
                <a:latin typeface="標楷體" pitchFamily="65" charset="-120"/>
                <a:ea typeface="標楷體" pitchFamily="65" charset="-120"/>
              </a:rPr>
              <a:t>7</a:t>
            </a:r>
            <a:r>
              <a:rPr lang="zh-TW" altLang="zh-TW" sz="2400" b="1" dirty="0">
                <a:solidFill>
                  <a:srgbClr val="FF0000"/>
                </a:solidFill>
                <a:latin typeface="標楷體" pitchFamily="65" charset="-120"/>
                <a:ea typeface="標楷體" pitchFamily="65" charset="-120"/>
              </a:rPr>
              <a:t>條第</a:t>
            </a:r>
            <a:r>
              <a:rPr lang="en-US" altLang="zh-TW" sz="2400" b="1" dirty="0">
                <a:solidFill>
                  <a:srgbClr val="FF0000"/>
                </a:solidFill>
                <a:latin typeface="標楷體" pitchFamily="65" charset="-120"/>
                <a:ea typeface="標楷體" pitchFamily="65" charset="-120"/>
              </a:rPr>
              <a:t>2</a:t>
            </a:r>
            <a:r>
              <a:rPr lang="zh-TW" altLang="zh-TW" sz="2400" b="1" dirty="0">
                <a:solidFill>
                  <a:srgbClr val="FF0000"/>
                </a:solidFill>
                <a:latin typeface="標楷體" pitchFamily="65" charset="-120"/>
                <a:ea typeface="標楷體" pitchFamily="65" charset="-120"/>
              </a:rPr>
              <a:t>項規定辦理。</a:t>
            </a:r>
          </a:p>
          <a:p>
            <a:pPr algn="ctr">
              <a:defRPr/>
            </a:pPr>
            <a:endParaRPr lang="zh-TW" altLang="en-US" sz="2800" b="1" dirty="0">
              <a:ln w="12700">
                <a:solidFill>
                  <a:schemeClr val="tx2">
                    <a:satMod val="155000"/>
                  </a:schemeClr>
                </a:solidFill>
                <a:prstDash val="solid"/>
              </a:ln>
              <a:solidFill>
                <a:srgbClr val="002060"/>
              </a:solidFill>
            </a:endParaRPr>
          </a:p>
        </p:txBody>
      </p:sp>
    </p:spTree>
    <p:extLst>
      <p:ext uri="{BB962C8B-B14F-4D97-AF65-F5344CB8AC3E}">
        <p14:creationId xmlns:p14="http://schemas.microsoft.com/office/powerpoint/2010/main" val="2634794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1560" y="764704"/>
            <a:ext cx="8246120" cy="1140147"/>
          </a:xfrm>
        </p:spPr>
        <p:txBody>
          <a:bodyPr>
            <a:normAutofit/>
          </a:bodyPr>
          <a:lstStyle/>
          <a:p>
            <a:pPr algn="ctr" eaLnBrk="1" fontAlgn="auto" hangingPunct="1">
              <a:spcAft>
                <a:spcPts val="0"/>
              </a:spcAft>
              <a:defRPr/>
            </a:pPr>
            <a:r>
              <a:rPr lang="zh-TW" altLang="en-US" sz="3600" dirty="0">
                <a:solidFill>
                  <a:srgbClr val="0000FF"/>
                </a:solidFill>
                <a:latin typeface="標楷體" panose="03000509000000000000" pitchFamily="65" charset="-120"/>
                <a:ea typeface="標楷體" panose="03000509000000000000" pitchFamily="65" charset="-120"/>
              </a:rPr>
              <a:t>案例</a:t>
            </a:r>
            <a:r>
              <a:rPr lang="en-US" altLang="zh-TW" sz="3600" dirty="0">
                <a:solidFill>
                  <a:srgbClr val="0000FF"/>
                </a:solidFill>
                <a:latin typeface="標楷體" panose="03000509000000000000" pitchFamily="65" charset="-120"/>
                <a:ea typeface="標楷體" panose="03000509000000000000" pitchFamily="65" charset="-120"/>
              </a:rPr>
              <a:t>:</a:t>
            </a:r>
            <a:r>
              <a:rPr lang="zh-TW" altLang="zh-TW" sz="3600" dirty="0">
                <a:solidFill>
                  <a:srgbClr val="0000FF"/>
                </a:solidFill>
                <a:latin typeface="標楷體" panose="03000509000000000000" pitchFamily="65" charset="-120"/>
                <a:ea typeface="標楷體" panose="03000509000000000000" pitchFamily="65" charset="-120"/>
              </a:rPr>
              <a:t>藥事人員因繼續教育積分不足</a:t>
            </a:r>
            <a:endParaRPr lang="zh-TW" altLang="en-US" sz="3600" dirty="0">
              <a:solidFill>
                <a:srgbClr val="0000FF"/>
              </a:solidFill>
              <a:latin typeface="標楷體" panose="03000509000000000000" pitchFamily="65" charset="-120"/>
              <a:ea typeface="標楷體" panose="03000509000000000000" pitchFamily="65" charset="-120"/>
            </a:endParaRPr>
          </a:p>
        </p:txBody>
      </p:sp>
      <p:sp>
        <p:nvSpPr>
          <p:cNvPr id="15363" name="Rectangle 3"/>
          <p:cNvSpPr>
            <a:spLocks noGrp="1" noChangeArrowheads="1"/>
          </p:cNvSpPr>
          <p:nvPr>
            <p:ph idx="1"/>
          </p:nvPr>
        </p:nvSpPr>
        <p:spPr>
          <a:xfrm>
            <a:off x="755576" y="2492896"/>
            <a:ext cx="7560840" cy="4176464"/>
          </a:xfrm>
        </p:spPr>
        <p:txBody>
          <a:bodyPr>
            <a:normAutofit fontScale="92500"/>
          </a:bodyPr>
          <a:lstStyle/>
          <a:p>
            <a:pPr algn="just" eaLnBrk="1" hangingPunct="1">
              <a:lnSpc>
                <a:spcPct val="150000"/>
              </a:lnSpc>
            </a:pPr>
            <a:r>
              <a:rPr lang="zh-TW" altLang="en-US" sz="2800" dirty="0">
                <a:solidFill>
                  <a:srgbClr val="000000"/>
                </a:solidFill>
                <a:latin typeface="標楷體" pitchFamily="65" charset="-120"/>
                <a:ea typeface="標楷體" pitchFamily="65" charset="-120"/>
              </a:rPr>
              <a:t>謝○○</a:t>
            </a:r>
            <a:r>
              <a:rPr lang="zh-TW" altLang="zh-TW" sz="2800" dirty="0">
                <a:latin typeface="標楷體" pitchFamily="65" charset="-120"/>
                <a:ea typeface="標楷體" pitchFamily="65" charset="-120"/>
              </a:rPr>
              <a:t>藥師</a:t>
            </a:r>
            <a:r>
              <a:rPr lang="zh-TW" altLang="en-US" sz="2800" dirty="0">
                <a:latin typeface="標楷體" pitchFamily="65" charset="-120"/>
                <a:ea typeface="標楷體" pitchFamily="65" charset="-120"/>
              </a:rPr>
              <a:t>受聘於本縣</a:t>
            </a:r>
            <a:r>
              <a:rPr lang="zh-TW" altLang="en-US" sz="2800" dirty="0">
                <a:solidFill>
                  <a:srgbClr val="000000"/>
                </a:solidFill>
                <a:latin typeface="標楷體" pitchFamily="65" charset="-120"/>
                <a:ea typeface="標楷體" pitchFamily="65" charset="-120"/>
              </a:rPr>
              <a:t>○○</a:t>
            </a:r>
            <a:r>
              <a:rPr lang="zh-TW" altLang="en-US" sz="2800" dirty="0">
                <a:latin typeface="標楷體" pitchFamily="65" charset="-120"/>
                <a:ea typeface="標楷體" pitchFamily="65" charset="-120"/>
              </a:rPr>
              <a:t>藥局，執業執照至</a:t>
            </a:r>
            <a:r>
              <a:rPr lang="en-US" altLang="zh-TW" sz="2800" dirty="0">
                <a:latin typeface="標楷體" pitchFamily="65" charset="-120"/>
                <a:ea typeface="標楷體" pitchFamily="65" charset="-120"/>
              </a:rPr>
              <a:t>104</a:t>
            </a:r>
            <a:r>
              <a:rPr lang="zh-TW" altLang="en-US" sz="2800" dirty="0">
                <a:latin typeface="標楷體" pitchFamily="65" charset="-120"/>
                <a:ea typeface="標楷體" pitchFamily="65" charset="-120"/>
              </a:rPr>
              <a:t>年</a:t>
            </a:r>
            <a:r>
              <a:rPr lang="en-US" altLang="zh-TW" sz="2800" dirty="0">
                <a:latin typeface="標楷體" pitchFamily="65" charset="-120"/>
                <a:ea typeface="標楷體" pitchFamily="65" charset="-120"/>
              </a:rPr>
              <a:t>12</a:t>
            </a:r>
            <a:r>
              <a:rPr lang="zh-TW" altLang="en-US" sz="2800" dirty="0">
                <a:latin typeface="標楷體" pitchFamily="65" charset="-120"/>
                <a:ea typeface="標楷體" pitchFamily="65" charset="-120"/>
              </a:rPr>
              <a:t>月</a:t>
            </a:r>
            <a:r>
              <a:rPr lang="en-US" altLang="zh-TW" sz="2800" dirty="0">
                <a:latin typeface="標楷體" pitchFamily="65" charset="-120"/>
                <a:ea typeface="標楷體" pitchFamily="65" charset="-120"/>
              </a:rPr>
              <a:t>31</a:t>
            </a:r>
            <a:r>
              <a:rPr lang="zh-TW" altLang="en-US" sz="2800" dirty="0">
                <a:latin typeface="標楷體" pitchFamily="65" charset="-120"/>
                <a:ea typeface="標楷體" pitchFamily="65" charset="-120"/>
              </a:rPr>
              <a:t>日屆期，因受裁處人繼續教育</a:t>
            </a:r>
            <a:r>
              <a:rPr lang="zh-TW" altLang="en-US" sz="2800" dirty="0">
                <a:solidFill>
                  <a:srgbClr val="FF0000"/>
                </a:solidFill>
                <a:latin typeface="標楷體" pitchFamily="65" charset="-120"/>
                <a:ea typeface="標楷體" pitchFamily="65" charset="-120"/>
              </a:rPr>
              <a:t>積分不足</a:t>
            </a:r>
            <a:r>
              <a:rPr lang="zh-TW" altLang="en-US" sz="2800" dirty="0">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致無法辦理執業執照更新，且其未依藥師法第</a:t>
            </a:r>
            <a:r>
              <a:rPr lang="en-US" altLang="zh-TW" sz="2800" dirty="0">
                <a:solidFill>
                  <a:srgbClr val="FF0000"/>
                </a:solidFill>
                <a:latin typeface="標楷體" pitchFamily="65" charset="-120"/>
                <a:ea typeface="標楷體" pitchFamily="65" charset="-120"/>
              </a:rPr>
              <a:t>10</a:t>
            </a:r>
            <a:r>
              <a:rPr lang="zh-TW" altLang="en-US" sz="2800" dirty="0">
                <a:solidFill>
                  <a:srgbClr val="FF0000"/>
                </a:solidFill>
                <a:latin typeface="標楷體" pitchFamily="65" charset="-120"/>
                <a:ea typeface="標楷體" pitchFamily="65" charset="-120"/>
              </a:rPr>
              <a:t>條規定申請辦理停業或歇業而繼續執行藥師業務</a:t>
            </a:r>
            <a:r>
              <a:rPr lang="zh-TW" altLang="en-US" sz="2800" dirty="0">
                <a:latin typeface="標楷體" pitchFamily="65" charset="-120"/>
                <a:ea typeface="標楷體" pitchFamily="65" charset="-120"/>
              </a:rPr>
              <a:t>，依違反藥師法第</a:t>
            </a:r>
            <a:r>
              <a:rPr lang="en-US" altLang="zh-TW" sz="2800" dirty="0">
                <a:latin typeface="標楷體" pitchFamily="65" charset="-120"/>
                <a:ea typeface="標楷體" pitchFamily="65" charset="-120"/>
              </a:rPr>
              <a:t>7</a:t>
            </a:r>
            <a:r>
              <a:rPr lang="zh-TW" altLang="en-US" sz="2800" dirty="0">
                <a:latin typeface="標楷體" pitchFamily="65" charset="-120"/>
                <a:ea typeface="標楷體" pitchFamily="65" charset="-120"/>
              </a:rPr>
              <a:t>條第</a:t>
            </a:r>
            <a:r>
              <a:rPr lang="en-US" altLang="zh-TW" sz="2800" dirty="0">
                <a:latin typeface="標楷體" pitchFamily="65" charset="-120"/>
                <a:ea typeface="標楷體" pitchFamily="65" charset="-120"/>
              </a:rPr>
              <a:t>2</a:t>
            </a:r>
            <a:r>
              <a:rPr lang="zh-TW" altLang="en-US" sz="2800" dirty="0">
                <a:latin typeface="標楷體" pitchFamily="65" charset="-120"/>
                <a:ea typeface="標楷體" pitchFamily="65" charset="-120"/>
              </a:rPr>
              <a:t>項規定，爰依同法第</a:t>
            </a:r>
            <a:r>
              <a:rPr lang="en-US" altLang="zh-TW" sz="2800" dirty="0">
                <a:latin typeface="標楷體" pitchFamily="65" charset="-120"/>
                <a:ea typeface="標楷體" pitchFamily="65" charset="-120"/>
              </a:rPr>
              <a:t>22</a:t>
            </a:r>
            <a:r>
              <a:rPr lang="zh-TW" altLang="en-US" sz="2800" dirty="0">
                <a:latin typeface="標楷體" pitchFamily="65" charset="-120"/>
                <a:ea typeface="標楷體" pitchFamily="65" charset="-120"/>
              </a:rPr>
              <a:t>條規定裁處罰鍰新台幣</a:t>
            </a:r>
            <a:r>
              <a:rPr lang="en-US" altLang="zh-TW" sz="2800" dirty="0">
                <a:latin typeface="標楷體" pitchFamily="65" charset="-120"/>
                <a:ea typeface="標楷體" pitchFamily="65" charset="-120"/>
              </a:rPr>
              <a:t>2,000</a:t>
            </a:r>
            <a:r>
              <a:rPr lang="zh-TW" altLang="en-US" sz="2800" dirty="0">
                <a:latin typeface="標楷體" pitchFamily="65" charset="-120"/>
                <a:ea typeface="標楷體" pitchFamily="65" charset="-120"/>
              </a:rPr>
              <a:t>元整</a:t>
            </a:r>
            <a:r>
              <a:rPr lang="zh-TW" altLang="zh-TW" sz="2800" dirty="0">
                <a:latin typeface="標楷體" pitchFamily="65" charset="-120"/>
                <a:ea typeface="標楷體" pitchFamily="65" charset="-120"/>
              </a:rPr>
              <a:t>。</a:t>
            </a:r>
            <a:endParaRPr lang="en-US" altLang="zh-TW" sz="2800" dirty="0">
              <a:latin typeface="標楷體" pitchFamily="65" charset="-120"/>
              <a:ea typeface="標楷體" pitchFamily="65" charset="-120"/>
            </a:endParaRPr>
          </a:p>
          <a:p>
            <a:pPr eaLnBrk="1" hangingPunct="1">
              <a:lnSpc>
                <a:spcPct val="80000"/>
              </a:lnSpc>
              <a:buFont typeface="Wingdings 2" pitchFamily="18" charset="2"/>
              <a:buNone/>
            </a:pPr>
            <a:endParaRPr lang="zh-TW" altLang="en-US" sz="2400" b="1"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2C400DA9-3692-411A-A70D-CB3CE30BC0DB}" type="slidenum">
              <a:rPr lang="zh-TW" altLang="en-US" smtClean="0"/>
              <a:t>53</a:t>
            </a:fld>
            <a:endParaRPr lang="zh-TW" altLang="en-US"/>
          </a:p>
        </p:txBody>
      </p:sp>
    </p:spTree>
    <p:extLst>
      <p:ext uri="{BB962C8B-B14F-4D97-AF65-F5344CB8AC3E}">
        <p14:creationId xmlns:p14="http://schemas.microsoft.com/office/powerpoint/2010/main" val="2719282007"/>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ircle(in)">
                                      <p:cBhvr>
                                        <p:cTn id="7" dur="20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2C400DA9-3692-411A-A70D-CB3CE30BC0DB}" type="slidenum">
              <a:rPr lang="zh-TW" altLang="en-US" smtClean="0"/>
              <a:t>54</a:t>
            </a:fld>
            <a:endParaRPr lang="zh-TW" altLang="en-US" dirty="0"/>
          </a:p>
        </p:txBody>
      </p:sp>
      <p:sp>
        <p:nvSpPr>
          <p:cNvPr id="18435" name="Rectangle 2"/>
          <p:cNvSpPr>
            <a:spLocks noGrp="1" noChangeArrowheads="1"/>
          </p:cNvSpPr>
          <p:nvPr>
            <p:ph type="title" idx="4294967295"/>
          </p:nvPr>
        </p:nvSpPr>
        <p:spPr>
          <a:xfrm>
            <a:off x="1223963" y="363538"/>
            <a:ext cx="7920037" cy="1143000"/>
          </a:xfrm>
        </p:spPr>
        <p:txBody>
          <a:bodyPr>
            <a:normAutofit/>
          </a:bodyPr>
          <a:lstStyle/>
          <a:p>
            <a:pPr algn="ctr" eaLnBrk="1" hangingPunct="1"/>
            <a:r>
              <a:rPr lang="zh-TW" altLang="en-US" dirty="0">
                <a:solidFill>
                  <a:schemeClr val="accent5">
                    <a:lumMod val="75000"/>
                  </a:schemeClr>
                </a:solidFill>
                <a:latin typeface="標楷體" panose="03000509000000000000" pitchFamily="65" charset="-120"/>
                <a:ea typeface="標楷體" panose="03000509000000000000" pitchFamily="65" charset="-120"/>
              </a:rPr>
              <a:t>藥師執業之義務</a:t>
            </a:r>
            <a:r>
              <a:rPr lang="en-US" altLang="zh-TW" dirty="0">
                <a:solidFill>
                  <a:schemeClr val="accent5">
                    <a:lumMod val="75000"/>
                  </a:schemeClr>
                </a:solidFill>
                <a:latin typeface="標楷體" panose="03000509000000000000" pitchFamily="65" charset="-120"/>
                <a:ea typeface="標楷體" panose="03000509000000000000" pitchFamily="65" charset="-120"/>
              </a:rPr>
              <a:t>-1</a:t>
            </a:r>
          </a:p>
        </p:txBody>
      </p:sp>
      <p:sp>
        <p:nvSpPr>
          <p:cNvPr id="121860" name="Rectangle 3"/>
          <p:cNvSpPr>
            <a:spLocks noGrp="1" noChangeArrowheads="1"/>
          </p:cNvSpPr>
          <p:nvPr>
            <p:ph type="body" idx="4294967295"/>
          </p:nvPr>
        </p:nvSpPr>
        <p:spPr>
          <a:xfrm>
            <a:off x="539552" y="1741488"/>
            <a:ext cx="8064896" cy="4506912"/>
          </a:xfrm>
        </p:spPr>
        <p:txBody>
          <a:bodyPr>
            <a:normAutofit/>
          </a:bodyPr>
          <a:lstStyle/>
          <a:p>
            <a:pPr marL="0" indent="-274320" eaLnBrk="1" fontAlgn="auto" hangingPunct="1">
              <a:spcBef>
                <a:spcPts val="0"/>
              </a:spcBef>
              <a:spcAft>
                <a:spcPts val="0"/>
              </a:spcAft>
              <a:buClr>
                <a:schemeClr val="accent3"/>
              </a:buClr>
              <a:buFont typeface="Wingdings 2"/>
              <a:buChar char=""/>
              <a:defRPr/>
            </a:pPr>
            <a:r>
              <a:rPr lang="zh-TW" altLang="en-US" sz="2800" dirty="0">
                <a:latin typeface="標楷體" panose="03000509000000000000" pitchFamily="65" charset="-120"/>
                <a:ea typeface="標楷體" panose="03000509000000000000" pitchFamily="65" charset="-120"/>
              </a:rPr>
              <a:t>強制入會義務</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9</a:t>
            </a:r>
            <a:r>
              <a:rPr lang="zh-TW" altLang="en-US" sz="2800" dirty="0">
                <a:latin typeface="標楷體" panose="03000509000000000000" pitchFamily="65" charset="-120"/>
                <a:ea typeface="標楷體" panose="03000509000000000000" pitchFamily="65" charset="-120"/>
              </a:rPr>
              <a:t>條）</a:t>
            </a:r>
            <a:r>
              <a:rPr lang="en-US" altLang="zh-TW" sz="2800" dirty="0">
                <a:latin typeface="標楷體" panose="03000509000000000000" pitchFamily="65" charset="-120"/>
                <a:ea typeface="標楷體" panose="03000509000000000000" pitchFamily="65" charset="-120"/>
              </a:rPr>
              <a:t>-</a:t>
            </a:r>
            <a:br>
              <a:rPr lang="en-US" altLang="zh-TW" sz="2800" dirty="0">
                <a:latin typeface="標楷體" panose="03000509000000000000" pitchFamily="65" charset="-120"/>
                <a:ea typeface="標楷體" panose="03000509000000000000" pitchFamily="65" charset="-120"/>
              </a:rPr>
            </a:br>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藥師非加入</a:t>
            </a:r>
            <a:r>
              <a:rPr lang="zh-TW" altLang="en-US" sz="2800" dirty="0">
                <a:solidFill>
                  <a:srgbClr val="FF0000"/>
                </a:solidFill>
                <a:latin typeface="標楷體" panose="03000509000000000000" pitchFamily="65" charset="-120"/>
                <a:ea typeface="標楷體" panose="03000509000000000000" pitchFamily="65" charset="-120"/>
              </a:rPr>
              <a:t>所在地藥師公會</a:t>
            </a:r>
            <a:r>
              <a:rPr lang="zh-TW" altLang="en-US" sz="2800" dirty="0">
                <a:latin typeface="標楷體" panose="03000509000000000000" pitchFamily="65" charset="-120"/>
                <a:ea typeface="標楷體" panose="03000509000000000000" pitchFamily="65" charset="-120"/>
              </a:rPr>
              <a:t>，不得執業</a:t>
            </a:r>
            <a:r>
              <a:rPr lang="zh-TW" altLang="en-US" sz="2800" dirty="0">
                <a:effectLst>
                  <a:outerShdw blurRad="38100" dist="38100" dir="2700000" algn="tl">
                    <a:srgbClr val="FFFFFF"/>
                  </a:outerShdw>
                </a:effectLst>
                <a:latin typeface="標楷體" panose="03000509000000000000" pitchFamily="65" charset="-120"/>
                <a:ea typeface="標楷體" panose="03000509000000000000" pitchFamily="65" charset="-120"/>
              </a:rPr>
              <a:t>。</a:t>
            </a:r>
          </a:p>
          <a:p>
            <a:pPr marL="0" indent="-274320" eaLnBrk="1" fontAlgn="auto" hangingPunct="1">
              <a:spcBef>
                <a:spcPts val="0"/>
              </a:spcBef>
              <a:spcAft>
                <a:spcPts val="0"/>
              </a:spcAft>
              <a:buClr>
                <a:schemeClr val="accent3"/>
              </a:buClr>
              <a:buFont typeface="Wingdings 2"/>
              <a:buChar char=""/>
              <a:defRPr/>
            </a:pPr>
            <a:r>
              <a:rPr lang="zh-TW" altLang="en-US" sz="2800" dirty="0">
                <a:latin typeface="標楷體" panose="03000509000000000000" pitchFamily="65" charset="-120"/>
                <a:ea typeface="標楷體" panose="03000509000000000000" pitchFamily="65" charset="-120"/>
              </a:rPr>
              <a:t>變更執業報告義務</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10</a:t>
            </a:r>
            <a:r>
              <a:rPr lang="zh-TW" altLang="en-US" sz="2800" dirty="0">
                <a:latin typeface="標楷體" panose="03000509000000000000" pitchFamily="65" charset="-120"/>
                <a:ea typeface="標楷體" panose="03000509000000000000" pitchFamily="65" charset="-120"/>
              </a:rPr>
              <a:t>條）</a:t>
            </a:r>
            <a:r>
              <a:rPr lang="en-US" altLang="zh-TW" sz="2800" dirty="0">
                <a:latin typeface="標楷體" panose="03000509000000000000" pitchFamily="65" charset="-120"/>
                <a:ea typeface="標楷體" panose="03000509000000000000" pitchFamily="65" charset="-120"/>
              </a:rPr>
              <a:t>-</a:t>
            </a:r>
          </a:p>
          <a:p>
            <a:pPr marL="0" indent="-274320" eaLnBrk="1" fontAlgn="auto" hangingPunct="1">
              <a:spcBef>
                <a:spcPts val="0"/>
              </a:spcBef>
              <a:spcAft>
                <a:spcPts val="0"/>
              </a:spcAft>
              <a:buClr>
                <a:schemeClr val="accent3"/>
              </a:buClr>
              <a:buFont typeface="Wingdings" pitchFamily="2" charset="2"/>
              <a:buNone/>
              <a:defRPr/>
            </a:pPr>
            <a:r>
              <a:rPr lang="zh-TW" altLang="en-US" sz="2800" dirty="0">
                <a:effectLst>
                  <a:outerShdw blurRad="38100" dist="38100" dir="2700000" algn="tl">
                    <a:srgbClr val="FFFFFF"/>
                  </a:outerShdw>
                </a:effectLst>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停業、歇業、復業、變更或變更執業處所（遷</a:t>
            </a:r>
            <a:br>
              <a:rPr lang="en-US" altLang="zh-TW" sz="2800" dirty="0">
                <a:latin typeface="標楷體" panose="03000509000000000000" pitchFamily="65" charset="-120"/>
                <a:ea typeface="標楷體" panose="03000509000000000000" pitchFamily="65" charset="-120"/>
              </a:rPr>
            </a:br>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移），應自</a:t>
            </a:r>
            <a:r>
              <a:rPr lang="zh-TW" altLang="en-US" sz="2800" dirty="0">
                <a:solidFill>
                  <a:srgbClr val="FF0000"/>
                </a:solidFill>
                <a:latin typeface="標楷體" panose="03000509000000000000" pitchFamily="65" charset="-120"/>
                <a:ea typeface="標楷體" panose="03000509000000000000" pitchFamily="65" charset="-120"/>
              </a:rPr>
              <a:t>事實發生之日起</a:t>
            </a:r>
            <a:r>
              <a:rPr lang="en-US" altLang="zh-TW" sz="2800" dirty="0">
                <a:solidFill>
                  <a:srgbClr val="FF0000"/>
                </a:solidFill>
                <a:latin typeface="標楷體" panose="03000509000000000000" pitchFamily="65" charset="-120"/>
                <a:ea typeface="標楷體" panose="03000509000000000000" pitchFamily="65" charset="-120"/>
              </a:rPr>
              <a:t>30</a:t>
            </a:r>
            <a:r>
              <a:rPr lang="zh-TW" altLang="en-US" sz="2800" dirty="0">
                <a:solidFill>
                  <a:srgbClr val="FF0000"/>
                </a:solidFill>
                <a:latin typeface="標楷體" panose="03000509000000000000" pitchFamily="65" charset="-120"/>
                <a:ea typeface="標楷體" panose="03000509000000000000" pitchFamily="65" charset="-120"/>
              </a:rPr>
              <a:t>日內</a:t>
            </a:r>
            <a:r>
              <a:rPr lang="zh-TW" altLang="en-US" sz="2800" dirty="0">
                <a:latin typeface="標楷體" panose="03000509000000000000" pitchFamily="65" charset="-120"/>
                <a:ea typeface="標楷體" panose="03000509000000000000" pitchFamily="65" charset="-120"/>
              </a:rPr>
              <a:t>，報請原發</a:t>
            </a:r>
            <a:br>
              <a:rPr lang="en-US" altLang="zh-TW" sz="2800" dirty="0">
                <a:latin typeface="標楷體" panose="03000509000000000000" pitchFamily="65" charset="-120"/>
                <a:ea typeface="標楷體" panose="03000509000000000000" pitchFamily="65" charset="-120"/>
              </a:rPr>
            </a:br>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執業執照之主管機關備查。</a:t>
            </a:r>
          </a:p>
          <a:p>
            <a:pPr marL="0" indent="-274320" eaLnBrk="1" fontAlgn="auto" hangingPunct="1">
              <a:spcBef>
                <a:spcPts val="0"/>
              </a:spcBef>
              <a:spcAft>
                <a:spcPts val="0"/>
              </a:spcAft>
              <a:buClr>
                <a:schemeClr val="accent3"/>
              </a:buClr>
              <a:buFont typeface="Wingdings" pitchFamily="2" charset="2"/>
              <a:buNone/>
              <a:defRPr/>
            </a:pPr>
            <a:r>
              <a:rPr lang="zh-TW" altLang="en-US" sz="2800" dirty="0">
                <a:latin typeface="標楷體" panose="03000509000000000000" pitchFamily="65" charset="-120"/>
                <a:ea typeface="標楷體" panose="03000509000000000000" pitchFamily="65" charset="-120"/>
              </a:rPr>
              <a:t>  死亡者，由原發執業執照之主管機關註銷其執</a:t>
            </a:r>
            <a:br>
              <a:rPr lang="en-US" altLang="zh-TW" sz="2800" dirty="0">
                <a:latin typeface="標楷體" panose="03000509000000000000" pitchFamily="65" charset="-120"/>
                <a:ea typeface="標楷體" panose="03000509000000000000" pitchFamily="65" charset="-120"/>
              </a:rPr>
            </a:br>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業執照。</a:t>
            </a:r>
          </a:p>
        </p:txBody>
      </p:sp>
      <p:pic>
        <p:nvPicPr>
          <p:cNvPr id="18439" name="Picture 8" descr="雲林上場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04360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書卷 (水平) 6"/>
          <p:cNvSpPr/>
          <p:nvPr/>
        </p:nvSpPr>
        <p:spPr>
          <a:xfrm>
            <a:off x="620229" y="5373216"/>
            <a:ext cx="7903542" cy="1027014"/>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罰則</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第</a:t>
            </a:r>
            <a:r>
              <a:rPr lang="en-US" altLang="zh-TW" sz="2400" dirty="0">
                <a:solidFill>
                  <a:srgbClr val="000000"/>
                </a:solidFill>
                <a:latin typeface="標楷體" panose="03000509000000000000" pitchFamily="65" charset="-120"/>
                <a:ea typeface="標楷體" panose="03000509000000000000" pitchFamily="65" charset="-120"/>
              </a:rPr>
              <a:t>22</a:t>
            </a:r>
            <a:r>
              <a:rPr lang="zh-TW" altLang="en-US" sz="2400" dirty="0">
                <a:solidFill>
                  <a:srgbClr val="000000"/>
                </a:solidFill>
                <a:latin typeface="標楷體" panose="03000509000000000000" pitchFamily="65" charset="-120"/>
                <a:ea typeface="標楷體" panose="03000509000000000000" pitchFamily="65" charset="-120"/>
              </a:rPr>
              <a:t>條</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處新臺幣</a:t>
            </a:r>
            <a:r>
              <a:rPr lang="en-US" altLang="zh-TW" sz="2400" dirty="0">
                <a:solidFill>
                  <a:srgbClr val="000000"/>
                </a:solidFill>
                <a:latin typeface="標楷體" panose="03000509000000000000" pitchFamily="65" charset="-120"/>
                <a:ea typeface="標楷體" panose="03000509000000000000" pitchFamily="65" charset="-120"/>
              </a:rPr>
              <a:t>2</a:t>
            </a:r>
            <a:r>
              <a:rPr lang="zh-TW" altLang="en-US" sz="2400" dirty="0">
                <a:solidFill>
                  <a:srgbClr val="000000"/>
                </a:solidFill>
                <a:latin typeface="標楷體" panose="03000509000000000000" pitchFamily="65" charset="-120"/>
                <a:ea typeface="標楷體" panose="03000509000000000000" pitchFamily="65" charset="-120"/>
              </a:rPr>
              <a:t>千元以上</a:t>
            </a:r>
            <a:r>
              <a:rPr lang="en-US" altLang="zh-TW" sz="2400" dirty="0">
                <a:solidFill>
                  <a:srgbClr val="000000"/>
                </a:solidFill>
                <a:latin typeface="標楷體" panose="03000509000000000000" pitchFamily="65" charset="-120"/>
                <a:ea typeface="標楷體" panose="03000509000000000000" pitchFamily="65" charset="-120"/>
              </a:rPr>
              <a:t>1</a:t>
            </a:r>
            <a:r>
              <a:rPr lang="zh-TW" altLang="en-US" sz="2400" dirty="0">
                <a:solidFill>
                  <a:srgbClr val="000000"/>
                </a:solidFill>
                <a:latin typeface="標楷體" panose="03000509000000000000" pitchFamily="65" charset="-120"/>
                <a:ea typeface="標楷體" panose="03000509000000000000" pitchFamily="65" charset="-120"/>
              </a:rPr>
              <a:t>萬元以下罰鍰。</a:t>
            </a:r>
            <a:r>
              <a:rPr lang="en-US" altLang="zh-TW" sz="2400" dirty="0">
                <a:solidFill>
                  <a:srgbClr val="000000"/>
                </a:solidFill>
                <a:latin typeface="標楷體" panose="03000509000000000000" pitchFamily="65" charset="-120"/>
                <a:ea typeface="標楷體" panose="03000509000000000000" pitchFamily="65" charset="-120"/>
              </a:rPr>
              <a:t>) </a:t>
            </a:r>
            <a:endParaRPr lang="zh-TW" altLang="en-US" sz="24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82387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1860">
                                            <p:txEl>
                                              <p:pRg st="0" end="0"/>
                                            </p:txEl>
                                          </p:spTgt>
                                        </p:tgtEl>
                                        <p:attrNameLst>
                                          <p:attrName>style.visibility</p:attrName>
                                        </p:attrNameLst>
                                      </p:cBhvr>
                                      <p:to>
                                        <p:strVal val="visible"/>
                                      </p:to>
                                    </p:set>
                                    <p:animEffect transition="in" filter="fade">
                                      <p:cBhvr>
                                        <p:cTn id="7" dur="1000"/>
                                        <p:tgtEl>
                                          <p:spTgt spid="121860">
                                            <p:txEl>
                                              <p:pRg st="0" end="0"/>
                                            </p:txEl>
                                          </p:spTgt>
                                        </p:tgtEl>
                                      </p:cBhvr>
                                    </p:animEffect>
                                    <p:anim calcmode="lin" valueType="num">
                                      <p:cBhvr>
                                        <p:cTn id="8" dur="1000" fill="hold"/>
                                        <p:tgtEl>
                                          <p:spTgt spid="12186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186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1860">
                                            <p:txEl>
                                              <p:pRg st="1" end="1"/>
                                            </p:txEl>
                                          </p:spTgt>
                                        </p:tgtEl>
                                        <p:attrNameLst>
                                          <p:attrName>style.visibility</p:attrName>
                                        </p:attrNameLst>
                                      </p:cBhvr>
                                      <p:to>
                                        <p:strVal val="visible"/>
                                      </p:to>
                                    </p:set>
                                    <p:animEffect transition="in" filter="fade">
                                      <p:cBhvr>
                                        <p:cTn id="12" dur="1000"/>
                                        <p:tgtEl>
                                          <p:spTgt spid="121860">
                                            <p:txEl>
                                              <p:pRg st="1" end="1"/>
                                            </p:txEl>
                                          </p:spTgt>
                                        </p:tgtEl>
                                      </p:cBhvr>
                                    </p:animEffect>
                                    <p:anim calcmode="lin" valueType="num">
                                      <p:cBhvr>
                                        <p:cTn id="13" dur="1000" fill="hold"/>
                                        <p:tgtEl>
                                          <p:spTgt spid="12186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186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1860">
                                            <p:txEl>
                                              <p:pRg st="2" end="2"/>
                                            </p:txEl>
                                          </p:spTgt>
                                        </p:tgtEl>
                                        <p:attrNameLst>
                                          <p:attrName>style.visibility</p:attrName>
                                        </p:attrNameLst>
                                      </p:cBhvr>
                                      <p:to>
                                        <p:strVal val="visible"/>
                                      </p:to>
                                    </p:set>
                                    <p:animEffect transition="in" filter="fade">
                                      <p:cBhvr>
                                        <p:cTn id="17" dur="1000"/>
                                        <p:tgtEl>
                                          <p:spTgt spid="121860">
                                            <p:txEl>
                                              <p:pRg st="2" end="2"/>
                                            </p:txEl>
                                          </p:spTgt>
                                        </p:tgtEl>
                                      </p:cBhvr>
                                    </p:animEffect>
                                    <p:anim calcmode="lin" valueType="num">
                                      <p:cBhvr>
                                        <p:cTn id="18" dur="1000" fill="hold"/>
                                        <p:tgtEl>
                                          <p:spTgt spid="12186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2186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1860">
                                            <p:txEl>
                                              <p:pRg st="3" end="3"/>
                                            </p:txEl>
                                          </p:spTgt>
                                        </p:tgtEl>
                                        <p:attrNameLst>
                                          <p:attrName>style.visibility</p:attrName>
                                        </p:attrNameLst>
                                      </p:cBhvr>
                                      <p:to>
                                        <p:strVal val="visible"/>
                                      </p:to>
                                    </p:set>
                                    <p:animEffect transition="in" filter="fade">
                                      <p:cBhvr>
                                        <p:cTn id="22" dur="1000"/>
                                        <p:tgtEl>
                                          <p:spTgt spid="121860">
                                            <p:txEl>
                                              <p:pRg st="3" end="3"/>
                                            </p:txEl>
                                          </p:spTgt>
                                        </p:tgtEl>
                                      </p:cBhvr>
                                    </p:animEffect>
                                    <p:anim calcmode="lin" valueType="num">
                                      <p:cBhvr>
                                        <p:cTn id="23" dur="1000" fill="hold"/>
                                        <p:tgtEl>
                                          <p:spTgt spid="12186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2186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2C400DA9-3692-411A-A70D-CB3CE30BC0DB}" type="slidenum">
              <a:rPr lang="zh-TW" altLang="en-US" smtClean="0"/>
              <a:t>55</a:t>
            </a:fld>
            <a:endParaRPr lang="zh-TW" altLang="en-US"/>
          </a:p>
        </p:txBody>
      </p:sp>
      <p:sp>
        <p:nvSpPr>
          <p:cNvPr id="19459" name="Rectangle 2"/>
          <p:cNvSpPr>
            <a:spLocks noGrp="1" noChangeArrowheads="1"/>
          </p:cNvSpPr>
          <p:nvPr>
            <p:ph type="title" idx="4294967295"/>
          </p:nvPr>
        </p:nvSpPr>
        <p:spPr>
          <a:xfrm>
            <a:off x="827585" y="549275"/>
            <a:ext cx="8316416" cy="871538"/>
          </a:xfrm>
        </p:spPr>
        <p:txBody>
          <a:bodyPr>
            <a:normAutofit/>
          </a:bodyPr>
          <a:lstStyle/>
          <a:p>
            <a:pPr algn="ctr"/>
            <a:r>
              <a:rPr lang="zh-TW" altLang="en-US" dirty="0">
                <a:solidFill>
                  <a:schemeClr val="accent5">
                    <a:lumMod val="75000"/>
                  </a:schemeClr>
                </a:solidFill>
                <a:latin typeface="標楷體" panose="03000509000000000000" pitchFamily="65" charset="-120"/>
                <a:ea typeface="標楷體" panose="03000509000000000000" pitchFamily="65" charset="-120"/>
              </a:rPr>
              <a:t>藥師執業之義務</a:t>
            </a:r>
            <a:r>
              <a:rPr lang="en-US" altLang="zh-TW" dirty="0">
                <a:solidFill>
                  <a:schemeClr val="accent5">
                    <a:lumMod val="75000"/>
                  </a:schemeClr>
                </a:solidFill>
                <a:latin typeface="標楷體" panose="03000509000000000000" pitchFamily="65" charset="-120"/>
                <a:ea typeface="標楷體" panose="03000509000000000000" pitchFamily="65" charset="-120"/>
              </a:rPr>
              <a:t>-2</a:t>
            </a:r>
          </a:p>
        </p:txBody>
      </p:sp>
      <p:sp>
        <p:nvSpPr>
          <p:cNvPr id="122884" name="Rectangle 3"/>
          <p:cNvSpPr>
            <a:spLocks noGrp="1" noChangeArrowheads="1"/>
          </p:cNvSpPr>
          <p:nvPr>
            <p:ph type="body" idx="4294967295"/>
          </p:nvPr>
        </p:nvSpPr>
        <p:spPr>
          <a:xfrm>
            <a:off x="683569" y="1412875"/>
            <a:ext cx="7776863" cy="4895850"/>
          </a:xfrm>
        </p:spPr>
        <p:txBody>
          <a:bodyPr>
            <a:normAutofit/>
          </a:bodyPr>
          <a:lstStyle/>
          <a:p>
            <a:pPr marL="274320" indent="-274320" eaLnBrk="1" fontAlgn="auto" hangingPunct="1">
              <a:lnSpc>
                <a:spcPct val="110000"/>
              </a:lnSpc>
              <a:spcAft>
                <a:spcPts val="0"/>
              </a:spcAft>
              <a:buClr>
                <a:schemeClr val="accent3"/>
              </a:buClr>
              <a:buFont typeface="Wingdings 2"/>
              <a:buChar char=""/>
              <a:defRPr/>
            </a:pPr>
            <a:r>
              <a:rPr lang="zh-TW" altLang="en-US" sz="2200" dirty="0">
                <a:latin typeface="標楷體" panose="03000509000000000000" pitchFamily="65" charset="-120"/>
                <a:ea typeface="標楷體" panose="03000509000000000000" pitchFamily="65" charset="-120"/>
              </a:rPr>
              <a:t>一處執業義務</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第</a:t>
            </a:r>
            <a:r>
              <a:rPr lang="en-US" altLang="zh-TW" sz="2200" dirty="0">
                <a:latin typeface="標楷體" panose="03000509000000000000" pitchFamily="65" charset="-120"/>
                <a:ea typeface="標楷體" panose="03000509000000000000" pitchFamily="65" charset="-120"/>
              </a:rPr>
              <a:t>11</a:t>
            </a:r>
            <a:r>
              <a:rPr lang="zh-TW" altLang="en-US" sz="2200" dirty="0">
                <a:latin typeface="標楷體" panose="03000509000000000000" pitchFamily="65" charset="-120"/>
                <a:ea typeface="標楷體" panose="03000509000000000000" pitchFamily="65" charset="-120"/>
              </a:rPr>
              <a:t>條）</a:t>
            </a:r>
            <a:r>
              <a:rPr lang="en-US" altLang="zh-TW" sz="2200" dirty="0">
                <a:latin typeface="標楷體" panose="03000509000000000000" pitchFamily="65" charset="-120"/>
                <a:ea typeface="標楷體" panose="03000509000000000000" pitchFamily="65" charset="-120"/>
              </a:rPr>
              <a:t>-</a:t>
            </a:r>
          </a:p>
          <a:p>
            <a:pPr marL="274320" indent="-274320" eaLnBrk="1" fontAlgn="auto" hangingPunct="1">
              <a:lnSpc>
                <a:spcPct val="110000"/>
              </a:lnSpc>
              <a:spcBef>
                <a:spcPct val="0"/>
              </a:spcBef>
              <a:spcAft>
                <a:spcPts val="0"/>
              </a:spcAft>
              <a:buClrTx/>
              <a:buSzTx/>
              <a:buFontTx/>
              <a:buNone/>
              <a:defRPr/>
            </a:pPr>
            <a:r>
              <a:rPr lang="zh-TW" altLang="en-US" sz="2200" dirty="0">
                <a:solidFill>
                  <a:srgbClr val="000000"/>
                </a:solidFill>
                <a:latin typeface="標楷體" panose="03000509000000000000" pitchFamily="65" charset="-120"/>
                <a:ea typeface="標楷體" panose="03000509000000000000" pitchFamily="65" charset="-120"/>
                <a:cs typeface="細明體" pitchFamily="49" charset="-120"/>
              </a:rPr>
              <a:t>  藥師經登記領照執業者，其執業處所應以</a:t>
            </a:r>
            <a:r>
              <a:rPr lang="zh-TW" altLang="en-US" sz="2200" dirty="0">
                <a:solidFill>
                  <a:srgbClr val="FF0000"/>
                </a:solidFill>
                <a:latin typeface="標楷體" panose="03000509000000000000" pitchFamily="65" charset="-120"/>
                <a:ea typeface="標楷體" panose="03000509000000000000" pitchFamily="65" charset="-120"/>
                <a:cs typeface="細明體" pitchFamily="49" charset="-120"/>
              </a:rPr>
              <a:t>一處為限</a:t>
            </a:r>
            <a:r>
              <a:rPr lang="zh-TW" altLang="en-US" sz="2200" dirty="0">
                <a:solidFill>
                  <a:srgbClr val="000000"/>
                </a:solidFill>
                <a:latin typeface="標楷體" panose="03000509000000000000" pitchFamily="65" charset="-120"/>
                <a:ea typeface="標楷體" panose="03000509000000000000" pitchFamily="65" charset="-120"/>
                <a:cs typeface="細明體" pitchFamily="49" charset="-120"/>
              </a:rPr>
              <a:t>。</a:t>
            </a:r>
            <a:r>
              <a:rPr lang="en-US" altLang="zh-TW" sz="2200" dirty="0">
                <a:latin typeface="標楷體" panose="03000509000000000000" pitchFamily="65" charset="-120"/>
                <a:ea typeface="標楷體" panose="03000509000000000000" pitchFamily="65" charset="-120"/>
              </a:rPr>
              <a:t>   </a:t>
            </a:r>
            <a:endParaRPr lang="zh-TW" altLang="en-US" sz="2200" dirty="0">
              <a:latin typeface="標楷體" panose="03000509000000000000" pitchFamily="65" charset="-120"/>
              <a:ea typeface="標楷體" panose="03000509000000000000" pitchFamily="65" charset="-120"/>
            </a:endParaRPr>
          </a:p>
          <a:p>
            <a:pPr marL="274320" indent="-274320" eaLnBrk="1" fontAlgn="auto" hangingPunct="1">
              <a:lnSpc>
                <a:spcPct val="110000"/>
              </a:lnSpc>
              <a:spcAft>
                <a:spcPts val="0"/>
              </a:spcAft>
              <a:buClr>
                <a:schemeClr val="accent3"/>
              </a:buClr>
              <a:buFont typeface="Wingdings 2"/>
              <a:buChar char=""/>
              <a:defRPr/>
            </a:pPr>
            <a:r>
              <a:rPr lang="zh-TW" altLang="en-US" sz="2200" dirty="0">
                <a:latin typeface="標楷體" panose="03000509000000000000" pitchFamily="65" charset="-120"/>
                <a:ea typeface="標楷體" panose="03000509000000000000" pitchFamily="65" charset="-120"/>
              </a:rPr>
              <a:t>親自主持藥局義務</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第</a:t>
            </a:r>
            <a:r>
              <a:rPr lang="en-US" altLang="zh-TW" sz="2200" dirty="0">
                <a:latin typeface="標楷體" panose="03000509000000000000" pitchFamily="65" charset="-120"/>
                <a:ea typeface="標楷體" panose="03000509000000000000" pitchFamily="65" charset="-120"/>
              </a:rPr>
              <a:t>20</a:t>
            </a:r>
            <a:r>
              <a:rPr lang="zh-TW" altLang="en-US" sz="2200" dirty="0">
                <a:latin typeface="標楷體" panose="03000509000000000000" pitchFamily="65" charset="-120"/>
                <a:ea typeface="標楷體" panose="03000509000000000000" pitchFamily="65" charset="-120"/>
              </a:rPr>
              <a:t>、</a:t>
            </a:r>
            <a:r>
              <a:rPr lang="en-US" altLang="zh-TW" sz="2200" dirty="0">
                <a:latin typeface="標楷體" panose="03000509000000000000" pitchFamily="65" charset="-120"/>
                <a:ea typeface="標楷體" panose="03000509000000000000" pitchFamily="65" charset="-120"/>
              </a:rPr>
              <a:t>20-1</a:t>
            </a:r>
            <a:r>
              <a:rPr lang="zh-TW" altLang="en-US" sz="2200" dirty="0">
                <a:latin typeface="標楷體" panose="03000509000000000000" pitchFamily="65" charset="-120"/>
                <a:ea typeface="標楷體" panose="03000509000000000000" pitchFamily="65" charset="-120"/>
              </a:rPr>
              <a:t>條）</a:t>
            </a:r>
            <a:r>
              <a:rPr lang="en-US" altLang="zh-TW" sz="2200" dirty="0">
                <a:latin typeface="標楷體" panose="03000509000000000000" pitchFamily="65" charset="-120"/>
                <a:ea typeface="標楷體" panose="03000509000000000000" pitchFamily="65" charset="-120"/>
              </a:rPr>
              <a:t>-</a:t>
            </a:r>
          </a:p>
          <a:p>
            <a:pPr marL="274320" indent="-274320" eaLnBrk="1" fontAlgn="auto" hangingPunct="1">
              <a:lnSpc>
                <a:spcPct val="110000"/>
              </a:lnSpc>
              <a:spcAft>
                <a:spcPts val="0"/>
              </a:spcAft>
              <a:buClr>
                <a:schemeClr val="accent3"/>
              </a:buClr>
              <a:buFont typeface="Wingdings" pitchFamily="2" charset="2"/>
              <a:buNone/>
              <a:defRPr/>
            </a:pPr>
            <a:r>
              <a:rPr lang="zh-TW" altLang="en-US" sz="2200" dirty="0">
                <a:solidFill>
                  <a:srgbClr val="008000"/>
                </a:solidFill>
                <a:effectLst>
                  <a:outerShdw blurRad="38100" dist="38100" dir="2700000" algn="tl">
                    <a:srgbClr val="000000"/>
                  </a:outerShdw>
                </a:effectLst>
                <a:latin typeface="標楷體" panose="03000509000000000000" pitchFamily="65" charset="-120"/>
                <a:ea typeface="標楷體" panose="03000509000000000000" pitchFamily="65" charset="-120"/>
              </a:rPr>
              <a:t>  </a:t>
            </a:r>
            <a:r>
              <a:rPr lang="zh-TW" altLang="en-US" sz="2200" dirty="0">
                <a:latin typeface="標楷體" panose="03000509000000000000" pitchFamily="65" charset="-120"/>
                <a:ea typeface="標楷體" panose="03000509000000000000" pitchFamily="65" charset="-120"/>
              </a:rPr>
              <a:t>藥師應</a:t>
            </a:r>
            <a:r>
              <a:rPr lang="zh-TW" altLang="en-US" sz="2200" dirty="0">
                <a:solidFill>
                  <a:srgbClr val="FF0000"/>
                </a:solidFill>
                <a:latin typeface="標楷體" panose="03000509000000000000" pitchFamily="65" charset="-120"/>
                <a:ea typeface="標楷體" panose="03000509000000000000" pitchFamily="65" charset="-120"/>
              </a:rPr>
              <a:t>親自主持</a:t>
            </a:r>
            <a:r>
              <a:rPr lang="zh-TW" altLang="en-US" sz="2200" dirty="0">
                <a:latin typeface="標楷體" panose="03000509000000000000" pitchFamily="65" charset="-120"/>
                <a:ea typeface="標楷體" panose="03000509000000000000" pitchFamily="65" charset="-120"/>
              </a:rPr>
              <a:t>其所經營之</a:t>
            </a:r>
            <a:r>
              <a:rPr lang="zh-TW" altLang="en-US" sz="2200" dirty="0">
                <a:solidFill>
                  <a:srgbClr val="FF0000"/>
                </a:solidFill>
                <a:latin typeface="標楷體" panose="03000509000000000000" pitchFamily="65" charset="-120"/>
                <a:ea typeface="標楷體" panose="03000509000000000000" pitchFamily="65" charset="-120"/>
              </a:rPr>
              <a:t>藥局業務</a:t>
            </a:r>
            <a:r>
              <a:rPr lang="zh-TW" altLang="en-US" sz="2200" dirty="0">
                <a:latin typeface="標楷體" panose="03000509000000000000" pitchFamily="65" charset="-120"/>
                <a:ea typeface="標楷體" panose="03000509000000000000" pitchFamily="65" charset="-120"/>
              </a:rPr>
              <a:t>，受理醫師處方或依中華藥典、國民處方選輯之處方調劑。</a:t>
            </a:r>
          </a:p>
          <a:p>
            <a:pPr marL="640080" lvl="1" indent="-246888" eaLnBrk="1" fontAlgn="auto" hangingPunct="1">
              <a:lnSpc>
                <a:spcPct val="110000"/>
              </a:lnSpc>
              <a:spcAft>
                <a:spcPts val="0"/>
              </a:spcAft>
              <a:buClr>
                <a:schemeClr val="folHlink"/>
              </a:buClr>
              <a:buFont typeface="Wingdings" pitchFamily="2" charset="2"/>
              <a:buChar char="Ø"/>
              <a:defRPr/>
            </a:pPr>
            <a:r>
              <a:rPr lang="zh-TW" altLang="en-US" sz="2200" dirty="0">
                <a:solidFill>
                  <a:srgbClr val="FF0000"/>
                </a:solidFill>
                <a:latin typeface="標楷體" panose="03000509000000000000" pitchFamily="65" charset="-120"/>
                <a:ea typeface="標楷體" panose="03000509000000000000" pitchFamily="65" charset="-120"/>
              </a:rPr>
              <a:t>負責主持</a:t>
            </a:r>
            <a:r>
              <a:rPr lang="zh-TW" altLang="en-US" sz="2200" dirty="0">
                <a:latin typeface="標楷體" panose="03000509000000000000" pitchFamily="65" charset="-120"/>
                <a:ea typeface="標楷體" panose="03000509000000000000" pitchFamily="65" charset="-120"/>
              </a:rPr>
              <a:t>經營藥局</a:t>
            </a:r>
            <a:r>
              <a:rPr lang="zh-TW" altLang="en-US" sz="2200" dirty="0">
                <a:solidFill>
                  <a:srgbClr val="FF0000"/>
                </a:solidFill>
                <a:latin typeface="標楷體" panose="03000509000000000000" pitchFamily="65" charset="-120"/>
                <a:ea typeface="標楷體" panose="03000509000000000000" pitchFamily="65" charset="-120"/>
              </a:rPr>
              <a:t>之藥師</a:t>
            </a:r>
            <a:r>
              <a:rPr lang="zh-TW" altLang="en-US" sz="2200" dirty="0">
                <a:latin typeface="標楷體" panose="03000509000000000000" pitchFamily="65" charset="-120"/>
                <a:ea typeface="標楷體" panose="03000509000000000000" pitchFamily="65" charset="-120"/>
              </a:rPr>
              <a:t>，應具備</a:t>
            </a:r>
            <a:r>
              <a:rPr lang="en-US" altLang="zh-TW" sz="2200" dirty="0">
                <a:solidFill>
                  <a:srgbClr val="FF0000"/>
                </a:solidFill>
                <a:latin typeface="標楷體" panose="03000509000000000000" pitchFamily="65" charset="-120"/>
                <a:ea typeface="標楷體" panose="03000509000000000000" pitchFamily="65" charset="-120"/>
              </a:rPr>
              <a:t>2</a:t>
            </a:r>
            <a:r>
              <a:rPr lang="zh-TW" altLang="en-US" sz="2200" dirty="0">
                <a:solidFill>
                  <a:srgbClr val="FF0000"/>
                </a:solidFill>
                <a:latin typeface="標楷體" panose="03000509000000000000" pitchFamily="65" charset="-120"/>
                <a:ea typeface="標楷體" panose="03000509000000000000" pitchFamily="65" charset="-120"/>
              </a:rPr>
              <a:t>年以上實際調劑執業經驗</a:t>
            </a:r>
            <a:r>
              <a:rPr lang="zh-TW" altLang="en-US" sz="2200" dirty="0">
                <a:latin typeface="標楷體" panose="03000509000000000000" pitchFamily="65" charset="-120"/>
                <a:ea typeface="標楷體" panose="03000509000000000000" pitchFamily="65" charset="-120"/>
              </a:rPr>
              <a:t>，始得提供藥品調劑服務。</a:t>
            </a:r>
          </a:p>
          <a:p>
            <a:pPr marL="640080" lvl="1" indent="-246888" eaLnBrk="1" fontAlgn="auto" hangingPunct="1">
              <a:lnSpc>
                <a:spcPct val="110000"/>
              </a:lnSpc>
              <a:spcAft>
                <a:spcPts val="0"/>
              </a:spcAft>
              <a:buClr>
                <a:schemeClr val="folHlink"/>
              </a:buClr>
              <a:buFont typeface="Wingdings" pitchFamily="2" charset="2"/>
              <a:buChar char="Ø"/>
              <a:defRPr/>
            </a:pPr>
            <a:r>
              <a:rPr lang="zh-TW" altLang="en-US" sz="2200" dirty="0">
                <a:latin typeface="標楷體" panose="03000509000000000000" pitchFamily="65" charset="-120"/>
                <a:ea typeface="標楷體" panose="03000509000000000000" pitchFamily="65" charset="-120"/>
              </a:rPr>
              <a:t>醫療機構聘藥師提供藥事服務者，其藥師</a:t>
            </a:r>
            <a:r>
              <a:rPr lang="zh-TW" altLang="en-US" sz="2200" dirty="0">
                <a:solidFill>
                  <a:srgbClr val="FF0000"/>
                </a:solidFill>
                <a:latin typeface="標楷體" panose="03000509000000000000" pitchFamily="65" charset="-120"/>
                <a:ea typeface="標楷體" panose="03000509000000000000" pitchFamily="65" charset="-120"/>
              </a:rPr>
              <a:t>至少應有一人具備</a:t>
            </a:r>
            <a:r>
              <a:rPr lang="en-US" altLang="zh-TW" sz="2200" dirty="0">
                <a:solidFill>
                  <a:srgbClr val="FF0000"/>
                </a:solidFill>
                <a:latin typeface="標楷體" panose="03000509000000000000" pitchFamily="65" charset="-120"/>
                <a:ea typeface="標楷體" panose="03000509000000000000" pitchFamily="65" charset="-120"/>
              </a:rPr>
              <a:t>2</a:t>
            </a:r>
            <a:r>
              <a:rPr lang="zh-TW" altLang="en-US" sz="2200" dirty="0">
                <a:solidFill>
                  <a:srgbClr val="FF0000"/>
                </a:solidFill>
                <a:latin typeface="標楷體" panose="03000509000000000000" pitchFamily="65" charset="-120"/>
                <a:ea typeface="標楷體" panose="03000509000000000000" pitchFamily="65" charset="-120"/>
              </a:rPr>
              <a:t>年以上</a:t>
            </a:r>
            <a:r>
              <a:rPr lang="zh-TW" altLang="en-US" sz="2200" dirty="0">
                <a:latin typeface="標楷體" panose="03000509000000000000" pitchFamily="65" charset="-120"/>
                <a:ea typeface="標楷體" panose="03000509000000000000" pitchFamily="65" charset="-120"/>
              </a:rPr>
              <a:t>實際調劑執業經驗，始得提供藥品調劑服務。 </a:t>
            </a:r>
          </a:p>
        </p:txBody>
      </p:sp>
      <p:pic>
        <p:nvPicPr>
          <p:cNvPr id="19464" name="Picture 8" descr="雲林上場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5488"/>
            <a:ext cx="9716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書卷 (水平) 1"/>
          <p:cNvSpPr/>
          <p:nvPr/>
        </p:nvSpPr>
        <p:spPr>
          <a:xfrm>
            <a:off x="683568" y="5445125"/>
            <a:ext cx="7903542" cy="1027014"/>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罰則</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第</a:t>
            </a:r>
            <a:r>
              <a:rPr lang="en-US" altLang="zh-TW" sz="2400" dirty="0">
                <a:solidFill>
                  <a:schemeClr val="tx1"/>
                </a:solidFill>
                <a:latin typeface="標楷體" panose="03000509000000000000" pitchFamily="65" charset="-120"/>
                <a:ea typeface="標楷體" panose="03000509000000000000" pitchFamily="65" charset="-120"/>
              </a:rPr>
              <a:t>23</a:t>
            </a:r>
            <a:r>
              <a:rPr lang="zh-TW" altLang="en-US" sz="2400" dirty="0">
                <a:solidFill>
                  <a:schemeClr val="tx1"/>
                </a:solidFill>
                <a:latin typeface="標楷體" panose="03000509000000000000" pitchFamily="65" charset="-120"/>
                <a:ea typeface="標楷體" panose="03000509000000000000" pitchFamily="65" charset="-120"/>
              </a:rPr>
              <a:t>條</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處新臺幣</a:t>
            </a:r>
            <a:r>
              <a:rPr lang="en-US" altLang="zh-TW" sz="2400" dirty="0">
                <a:solidFill>
                  <a:schemeClr val="tx1"/>
                </a:solidFill>
                <a:latin typeface="標楷體" panose="03000509000000000000" pitchFamily="65" charset="-120"/>
                <a:ea typeface="標楷體" panose="03000509000000000000" pitchFamily="65" charset="-120"/>
              </a:rPr>
              <a:t>3</a:t>
            </a:r>
            <a:r>
              <a:rPr lang="zh-TW" altLang="en-US" sz="2400" dirty="0">
                <a:solidFill>
                  <a:schemeClr val="tx1"/>
                </a:solidFill>
                <a:latin typeface="標楷體" panose="03000509000000000000" pitchFamily="65" charset="-120"/>
                <a:ea typeface="標楷體" panose="03000509000000000000" pitchFamily="65" charset="-120"/>
              </a:rPr>
              <a:t>萬元以上</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萬元以下罰</a:t>
            </a:r>
            <a:r>
              <a:rPr lang="zh-TW" altLang="en-US" sz="2400" dirty="0">
                <a:solidFill>
                  <a:srgbClr val="000000"/>
                </a:solidFill>
                <a:latin typeface="標楷體" panose="03000509000000000000" pitchFamily="65" charset="-120"/>
                <a:ea typeface="標楷體" panose="03000509000000000000" pitchFamily="65" charset="-120"/>
              </a:rPr>
              <a:t>鍰</a:t>
            </a:r>
            <a:r>
              <a:rPr lang="en-US" altLang="zh-TW" sz="2400" dirty="0">
                <a:solidFill>
                  <a:srgbClr val="000000"/>
                </a:solidFill>
                <a:latin typeface="標楷體" panose="03000509000000000000" pitchFamily="65" charset="-120"/>
                <a:ea typeface="標楷體" panose="03000509000000000000" pitchFamily="65" charset="-120"/>
              </a:rPr>
              <a:t>) </a:t>
            </a:r>
            <a:endParaRPr lang="zh-TW" altLang="en-US" sz="24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255220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2884">
                                            <p:txEl>
                                              <p:pRg st="0" end="0"/>
                                            </p:txEl>
                                          </p:spTgt>
                                        </p:tgtEl>
                                        <p:attrNameLst>
                                          <p:attrName>style.visibility</p:attrName>
                                        </p:attrNameLst>
                                      </p:cBhvr>
                                      <p:to>
                                        <p:strVal val="visible"/>
                                      </p:to>
                                    </p:set>
                                    <p:animEffect transition="in" filter="barn(inVertical)">
                                      <p:cBhvr>
                                        <p:cTn id="7" dur="500"/>
                                        <p:tgtEl>
                                          <p:spTgt spid="122884">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2884">
                                            <p:txEl>
                                              <p:pRg st="1" end="1"/>
                                            </p:txEl>
                                          </p:spTgt>
                                        </p:tgtEl>
                                        <p:attrNameLst>
                                          <p:attrName>style.visibility</p:attrName>
                                        </p:attrNameLst>
                                      </p:cBhvr>
                                      <p:to>
                                        <p:strVal val="visible"/>
                                      </p:to>
                                    </p:set>
                                    <p:animEffect transition="in" filter="barn(inVertical)">
                                      <p:cBhvr>
                                        <p:cTn id="10" dur="500"/>
                                        <p:tgtEl>
                                          <p:spTgt spid="122884">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2884">
                                            <p:txEl>
                                              <p:pRg st="2" end="2"/>
                                            </p:txEl>
                                          </p:spTgt>
                                        </p:tgtEl>
                                        <p:attrNameLst>
                                          <p:attrName>style.visibility</p:attrName>
                                        </p:attrNameLst>
                                      </p:cBhvr>
                                      <p:to>
                                        <p:strVal val="visible"/>
                                      </p:to>
                                    </p:set>
                                    <p:animEffect transition="in" filter="barn(inVertical)">
                                      <p:cBhvr>
                                        <p:cTn id="13" dur="500"/>
                                        <p:tgtEl>
                                          <p:spTgt spid="122884">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2884">
                                            <p:txEl>
                                              <p:pRg st="3" end="3"/>
                                            </p:txEl>
                                          </p:spTgt>
                                        </p:tgtEl>
                                        <p:attrNameLst>
                                          <p:attrName>style.visibility</p:attrName>
                                        </p:attrNameLst>
                                      </p:cBhvr>
                                      <p:to>
                                        <p:strVal val="visible"/>
                                      </p:to>
                                    </p:set>
                                    <p:animEffect transition="in" filter="barn(inVertical)">
                                      <p:cBhvr>
                                        <p:cTn id="16" dur="500"/>
                                        <p:tgtEl>
                                          <p:spTgt spid="122884">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2884">
                                            <p:txEl>
                                              <p:pRg st="4" end="4"/>
                                            </p:txEl>
                                          </p:spTgt>
                                        </p:tgtEl>
                                        <p:attrNameLst>
                                          <p:attrName>style.visibility</p:attrName>
                                        </p:attrNameLst>
                                      </p:cBhvr>
                                      <p:to>
                                        <p:strVal val="visible"/>
                                      </p:to>
                                    </p:set>
                                    <p:animEffect transition="in" filter="barn(inVertical)">
                                      <p:cBhvr>
                                        <p:cTn id="19" dur="500"/>
                                        <p:tgtEl>
                                          <p:spTgt spid="122884">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2884">
                                            <p:txEl>
                                              <p:pRg st="5" end="5"/>
                                            </p:txEl>
                                          </p:spTgt>
                                        </p:tgtEl>
                                        <p:attrNameLst>
                                          <p:attrName>style.visibility</p:attrName>
                                        </p:attrNameLst>
                                      </p:cBhvr>
                                      <p:to>
                                        <p:strVal val="visible"/>
                                      </p:to>
                                    </p:set>
                                    <p:animEffect transition="in" filter="barn(inVertical)">
                                      <p:cBhvr>
                                        <p:cTn id="22" dur="500"/>
                                        <p:tgtEl>
                                          <p:spTgt spid="1228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Tahoma" pitchFamily="34" charset="0"/>
                <a:ea typeface="新細明體" charset="-120"/>
              </a:defRPr>
            </a:lvl1pPr>
            <a:lvl2pPr marL="742950" indent="-285750" eaLnBrk="0" hangingPunct="0">
              <a:defRPr kumimoji="1">
                <a:solidFill>
                  <a:schemeClr val="tx1"/>
                </a:solidFill>
                <a:latin typeface="Tahoma" pitchFamily="34" charset="0"/>
                <a:ea typeface="新細明體" charset="-120"/>
              </a:defRPr>
            </a:lvl2pPr>
            <a:lvl3pPr marL="1143000" indent="-228600" eaLnBrk="0" hangingPunct="0">
              <a:defRPr kumimoji="1">
                <a:solidFill>
                  <a:schemeClr val="tx1"/>
                </a:solidFill>
                <a:latin typeface="Tahoma" pitchFamily="34" charset="0"/>
                <a:ea typeface="新細明體" charset="-120"/>
              </a:defRPr>
            </a:lvl3pPr>
            <a:lvl4pPr marL="1600200" indent="-228600" eaLnBrk="0" hangingPunct="0">
              <a:defRPr kumimoji="1">
                <a:solidFill>
                  <a:schemeClr val="tx1"/>
                </a:solidFill>
                <a:latin typeface="Tahoma" pitchFamily="34" charset="0"/>
                <a:ea typeface="新細明體" charset="-120"/>
              </a:defRPr>
            </a:lvl4pPr>
            <a:lvl5pPr marL="2057400" indent="-228600" eaLnBrk="0" hangingPunct="0">
              <a:defRPr kumimoji="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charset="-120"/>
              </a:defRPr>
            </a:lvl9pPr>
          </a:lstStyle>
          <a:p>
            <a:pPr algn="r" eaLnBrk="1" hangingPunct="1"/>
            <a:endParaRPr kumimoji="0" lang="en-US" altLang="zh-TW" sz="1400" dirty="0"/>
          </a:p>
        </p:txBody>
      </p:sp>
      <p:sp>
        <p:nvSpPr>
          <p:cNvPr id="4" name="投影片編號版面配置區 3"/>
          <p:cNvSpPr>
            <a:spLocks noGrp="1"/>
          </p:cNvSpPr>
          <p:nvPr>
            <p:ph type="sldNum" sz="quarter" idx="12"/>
          </p:nvPr>
        </p:nvSpPr>
        <p:spPr/>
        <p:txBody>
          <a:bodyPr/>
          <a:lstStyle/>
          <a:p>
            <a:fld id="{2C400DA9-3692-411A-A70D-CB3CE30BC0DB}" type="slidenum">
              <a:rPr lang="zh-TW" altLang="en-US" smtClean="0"/>
              <a:t>56</a:t>
            </a:fld>
            <a:endParaRPr lang="zh-TW" altLang="en-US" dirty="0"/>
          </a:p>
        </p:txBody>
      </p:sp>
      <p:sp>
        <p:nvSpPr>
          <p:cNvPr id="20483" name="Rectangle 2"/>
          <p:cNvSpPr>
            <a:spLocks noGrp="1" noChangeArrowheads="1"/>
          </p:cNvSpPr>
          <p:nvPr>
            <p:ph type="title" idx="4294967295"/>
          </p:nvPr>
        </p:nvSpPr>
        <p:spPr>
          <a:xfrm>
            <a:off x="624435" y="559846"/>
            <a:ext cx="7956550" cy="1143000"/>
          </a:xfrm>
        </p:spPr>
        <p:txBody>
          <a:bodyPr>
            <a:normAutofit/>
          </a:bodyPr>
          <a:lstStyle/>
          <a:p>
            <a:pPr algn="ctr"/>
            <a:r>
              <a:rPr lang="zh-TW" altLang="en-US" dirty="0">
                <a:solidFill>
                  <a:schemeClr val="accent5">
                    <a:lumMod val="75000"/>
                  </a:schemeClr>
                </a:solidFill>
                <a:latin typeface="標楷體" panose="03000509000000000000" pitchFamily="65" charset="-120"/>
                <a:ea typeface="標楷體" panose="03000509000000000000" pitchFamily="65" charset="-120"/>
              </a:rPr>
              <a:t>藥師執業之義務</a:t>
            </a:r>
            <a:r>
              <a:rPr lang="en-US" altLang="zh-TW" dirty="0">
                <a:solidFill>
                  <a:schemeClr val="accent5">
                    <a:lumMod val="75000"/>
                  </a:schemeClr>
                </a:solidFill>
                <a:latin typeface="標楷體" panose="03000509000000000000" pitchFamily="65" charset="-120"/>
                <a:ea typeface="標楷體" panose="03000509000000000000" pitchFamily="65" charset="-120"/>
              </a:rPr>
              <a:t>-3</a:t>
            </a:r>
          </a:p>
        </p:txBody>
      </p:sp>
      <p:sp>
        <p:nvSpPr>
          <p:cNvPr id="123908" name="Rectangle 3"/>
          <p:cNvSpPr>
            <a:spLocks noGrp="1" noChangeArrowheads="1"/>
          </p:cNvSpPr>
          <p:nvPr>
            <p:ph type="body" idx="4294967295"/>
          </p:nvPr>
        </p:nvSpPr>
        <p:spPr>
          <a:xfrm>
            <a:off x="487931" y="1544518"/>
            <a:ext cx="8064895" cy="4895850"/>
          </a:xfrm>
        </p:spPr>
        <p:txBody>
          <a:bodyPr>
            <a:noAutofit/>
          </a:bodyPr>
          <a:lstStyle/>
          <a:p>
            <a:pPr marL="274320" indent="-274320" eaLnBrk="1" fontAlgn="auto" hangingPunct="1">
              <a:lnSpc>
                <a:spcPts val="3000"/>
              </a:lnSpc>
              <a:spcAft>
                <a:spcPts val="0"/>
              </a:spcAft>
              <a:buClr>
                <a:schemeClr val="accent3"/>
              </a:buClr>
              <a:buFont typeface="Wingdings 2"/>
              <a:buChar char=""/>
              <a:defRPr/>
            </a:pPr>
            <a:r>
              <a:rPr lang="zh-TW" altLang="en-US" sz="2400" dirty="0">
                <a:latin typeface="標楷體" panose="03000509000000000000" pitchFamily="65" charset="-120"/>
                <a:ea typeface="標楷體" panose="03000509000000000000" pitchFamily="65" charset="-120"/>
              </a:rPr>
              <a:t>強制調劑義務</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12</a:t>
            </a:r>
            <a:r>
              <a:rPr lang="zh-TW" altLang="en-US" sz="2400" dirty="0">
                <a:latin typeface="標楷體" panose="03000509000000000000" pitchFamily="65" charset="-120"/>
                <a:ea typeface="標楷體" panose="03000509000000000000" pitchFamily="65" charset="-120"/>
              </a:rPr>
              <a:t>條）</a:t>
            </a:r>
            <a:r>
              <a:rPr lang="en-US" altLang="zh-TW" sz="2400" dirty="0">
                <a:latin typeface="標楷體" panose="03000509000000000000" pitchFamily="65" charset="-120"/>
                <a:ea typeface="標楷體" panose="03000509000000000000" pitchFamily="65" charset="-120"/>
              </a:rPr>
              <a:t>-</a:t>
            </a:r>
          </a:p>
          <a:p>
            <a:pPr marL="274320" indent="-274320" eaLnBrk="1" fontAlgn="auto" hangingPunct="1">
              <a:lnSpc>
                <a:spcPts val="3000"/>
              </a:lnSpc>
              <a:spcBef>
                <a:spcPct val="0"/>
              </a:spcBef>
              <a:spcAft>
                <a:spcPts val="0"/>
              </a:spcAft>
              <a:buClrTx/>
              <a:buSzTx/>
              <a:buFontTx/>
              <a:buNone/>
              <a:defRPr/>
            </a:pPr>
            <a:r>
              <a:rPr lang="zh-TW" altLang="en-US" sz="2400" dirty="0">
                <a:solidFill>
                  <a:srgbClr val="008000"/>
                </a:solidFill>
                <a:effectLst>
                  <a:outerShdw blurRad="38100" dist="38100" dir="2700000" algn="tl">
                    <a:srgbClr val="000000"/>
                  </a:outerShdw>
                </a:effectLst>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藥師執行調劑業務，</a:t>
            </a:r>
            <a:r>
              <a:rPr lang="zh-TW" altLang="en-US" sz="2400" dirty="0">
                <a:solidFill>
                  <a:srgbClr val="FF0000"/>
                </a:solidFill>
                <a:latin typeface="標楷體" panose="03000509000000000000" pitchFamily="65" charset="-120"/>
                <a:ea typeface="標楷體" panose="03000509000000000000" pitchFamily="65" charset="-120"/>
              </a:rPr>
              <a:t>非有正當理由，不得拒絕為調劑</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274320" indent="-274320" eaLnBrk="1" fontAlgn="auto" hangingPunct="1">
              <a:lnSpc>
                <a:spcPts val="3000"/>
              </a:lnSpc>
              <a:spcBef>
                <a:spcPct val="0"/>
              </a:spcBef>
              <a:spcAft>
                <a:spcPts val="0"/>
              </a:spcAft>
              <a:buClrTx/>
              <a:buSzTx/>
              <a:buFontTx/>
              <a:buNone/>
              <a:defRPr/>
            </a:pPr>
            <a:r>
              <a:rPr lang="zh-TW" altLang="en-US" sz="2400" dirty="0">
                <a:latin typeface="標楷體" panose="03000509000000000000" pitchFamily="65" charset="-120"/>
                <a:ea typeface="標楷體" panose="03000509000000000000" pitchFamily="65" charset="-120"/>
              </a:rPr>
              <a:t>  藥局標示為日夜調劑者，其藥師應日夜為之。</a:t>
            </a:r>
          </a:p>
          <a:p>
            <a:pPr marL="274320" indent="-274320" eaLnBrk="1" fontAlgn="auto" hangingPunct="1">
              <a:lnSpc>
                <a:spcPts val="3000"/>
              </a:lnSpc>
              <a:spcAft>
                <a:spcPts val="0"/>
              </a:spcAft>
              <a:buClr>
                <a:schemeClr val="accent3"/>
              </a:buClr>
              <a:buFont typeface="Wingdings 2"/>
              <a:buChar char=""/>
              <a:defRPr/>
            </a:pPr>
            <a:r>
              <a:rPr lang="zh-TW" altLang="en-US" sz="2400" dirty="0">
                <a:latin typeface="標楷體" panose="03000509000000000000" pitchFamily="65" charset="-120"/>
                <a:ea typeface="標楷體" panose="03000509000000000000" pitchFamily="65" charset="-120"/>
              </a:rPr>
              <a:t>鑑定真實義務</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13</a:t>
            </a:r>
            <a:r>
              <a:rPr lang="zh-TW" altLang="en-US" sz="2400" dirty="0">
                <a:latin typeface="標楷體" panose="03000509000000000000" pitchFamily="65" charset="-120"/>
                <a:ea typeface="標楷體" panose="03000509000000000000" pitchFamily="65" charset="-120"/>
              </a:rPr>
              <a:t>條）</a:t>
            </a:r>
            <a:r>
              <a:rPr lang="en-US" altLang="zh-TW" sz="2400" dirty="0">
                <a:latin typeface="標楷體" panose="03000509000000000000" pitchFamily="65" charset="-120"/>
                <a:ea typeface="標楷體" panose="03000509000000000000" pitchFamily="65" charset="-120"/>
              </a:rPr>
              <a:t>-</a:t>
            </a:r>
          </a:p>
          <a:p>
            <a:pPr marL="274320" indent="-274320" eaLnBrk="1" fontAlgn="auto" hangingPunct="1">
              <a:lnSpc>
                <a:spcPts val="3000"/>
              </a:lnSpc>
              <a:spcBef>
                <a:spcPct val="0"/>
              </a:spcBef>
              <a:spcAft>
                <a:spcPts val="0"/>
              </a:spcAft>
              <a:buClrTx/>
              <a:buSzTx/>
              <a:buFontTx/>
              <a:buNone/>
              <a:defRPr/>
            </a:pPr>
            <a:r>
              <a:rPr lang="zh-TW" altLang="en-US" sz="2400" dirty="0">
                <a:latin typeface="標楷體" panose="03000509000000000000" pitchFamily="65" charset="-120"/>
                <a:ea typeface="標楷體" panose="03000509000000000000" pitchFamily="65" charset="-120"/>
              </a:rPr>
              <a:t>  藥師受有關機關詢問或委託鑑定時，不得為虛偽之陳述或報告。</a:t>
            </a:r>
          </a:p>
          <a:p>
            <a:pPr marL="274320" indent="-274320" eaLnBrk="1" fontAlgn="auto" hangingPunct="1">
              <a:lnSpc>
                <a:spcPts val="3000"/>
              </a:lnSpc>
              <a:spcAft>
                <a:spcPts val="0"/>
              </a:spcAft>
              <a:buClr>
                <a:schemeClr val="accent3"/>
              </a:buClr>
              <a:buFont typeface="Wingdings 2"/>
              <a:buChar char=""/>
              <a:defRPr/>
            </a:pPr>
            <a:r>
              <a:rPr lang="zh-TW" altLang="en-US" sz="2400" dirty="0">
                <a:latin typeface="標楷體" panose="03000509000000000000" pitchFamily="65" charset="-120"/>
                <a:ea typeface="標楷體" panose="03000509000000000000" pitchFamily="65" charset="-120"/>
              </a:rPr>
              <a:t>保密義務</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14</a:t>
            </a:r>
            <a:r>
              <a:rPr lang="zh-TW" altLang="en-US" sz="2400" dirty="0">
                <a:latin typeface="標楷體" panose="03000509000000000000" pitchFamily="65" charset="-120"/>
                <a:ea typeface="標楷體" panose="03000509000000000000" pitchFamily="65" charset="-120"/>
              </a:rPr>
              <a:t>條）</a:t>
            </a:r>
            <a:r>
              <a:rPr lang="en-US" altLang="zh-TW" sz="2400" dirty="0">
                <a:latin typeface="標楷體" panose="03000509000000000000" pitchFamily="65" charset="-120"/>
                <a:ea typeface="標楷體" panose="03000509000000000000" pitchFamily="65" charset="-120"/>
              </a:rPr>
              <a:t>-</a:t>
            </a:r>
          </a:p>
          <a:p>
            <a:pPr marL="274320" indent="-274320" eaLnBrk="1" fontAlgn="auto" hangingPunct="1">
              <a:lnSpc>
                <a:spcPts val="3000"/>
              </a:lnSpc>
              <a:spcBef>
                <a:spcPct val="0"/>
              </a:spcBef>
              <a:spcAft>
                <a:spcPts val="0"/>
              </a:spcAft>
              <a:buClrTx/>
              <a:buSzTx/>
              <a:buFontTx/>
              <a:buNone/>
              <a:defRPr/>
            </a:pPr>
            <a:r>
              <a:rPr lang="zh-TW" altLang="en-US" sz="2400" dirty="0">
                <a:solidFill>
                  <a:srgbClr val="008000"/>
                </a:solidFill>
                <a:effectLst>
                  <a:outerShdw blurRad="38100" dist="38100" dir="2700000" algn="tl">
                    <a:srgbClr val="000000"/>
                  </a:outerShdw>
                </a:effectLst>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藥師對於</a:t>
            </a:r>
            <a:r>
              <a:rPr lang="zh-TW" altLang="en-US" sz="2400" dirty="0">
                <a:solidFill>
                  <a:srgbClr val="FF0000"/>
                </a:solidFill>
                <a:latin typeface="標楷體" panose="03000509000000000000" pitchFamily="65" charset="-120"/>
                <a:ea typeface="標楷體" panose="03000509000000000000" pitchFamily="65" charset="-120"/>
              </a:rPr>
              <a:t>因業務而知悉他人之秘密</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不得無故洩漏</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274320" indent="-274320" eaLnBrk="1" fontAlgn="auto" hangingPunct="1">
              <a:spcBef>
                <a:spcPct val="0"/>
              </a:spcBef>
              <a:spcAft>
                <a:spcPts val="0"/>
              </a:spcAft>
              <a:buClrTx/>
              <a:buSzTx/>
              <a:buFontTx/>
              <a:buNone/>
              <a:defRPr/>
            </a:pPr>
            <a:endParaRPr lang="en-US" altLang="zh-TW" sz="2400" dirty="0"/>
          </a:p>
          <a:p>
            <a:pPr marL="274320" indent="-274320" eaLnBrk="1" fontAlgn="auto" hangingPunct="1">
              <a:spcBef>
                <a:spcPct val="0"/>
              </a:spcBef>
              <a:spcAft>
                <a:spcPts val="0"/>
              </a:spcAft>
              <a:buClrTx/>
              <a:buSzTx/>
              <a:buFontTx/>
              <a:buNone/>
              <a:defRPr/>
            </a:pPr>
            <a:endParaRPr lang="zh-TW" altLang="en-US" sz="2400" dirty="0"/>
          </a:p>
          <a:p>
            <a:pPr marL="274320" indent="-274320" eaLnBrk="1" fontAlgn="auto" hangingPunct="1">
              <a:spcBef>
                <a:spcPct val="0"/>
              </a:spcBef>
              <a:spcAft>
                <a:spcPts val="0"/>
              </a:spcAft>
              <a:buClrTx/>
              <a:buSzTx/>
              <a:buFontTx/>
              <a:buNone/>
              <a:defRPr/>
            </a:pPr>
            <a:r>
              <a:rPr lang="en-US" altLang="zh-TW" sz="2400" dirty="0">
                <a:effectLst>
                  <a:outerShdw blurRad="38100" dist="38100" dir="2700000" algn="tl">
                    <a:srgbClr val="FFFFFF"/>
                  </a:outerShdw>
                </a:effectLst>
              </a:rPr>
              <a:t> </a:t>
            </a:r>
            <a:endParaRPr lang="zh-TW" altLang="en-US" sz="2000" dirty="0">
              <a:solidFill>
                <a:srgbClr val="000000"/>
              </a:solidFill>
              <a:latin typeface="標楷體" pitchFamily="65" charset="-120"/>
              <a:ea typeface="標楷體" pitchFamily="65" charset="-120"/>
            </a:endParaRPr>
          </a:p>
        </p:txBody>
      </p:sp>
      <p:pic>
        <p:nvPicPr>
          <p:cNvPr id="20487" name="Picture 8" descr="雲林上場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5" y="66676"/>
            <a:ext cx="1053184"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書卷 (水平) 8"/>
          <p:cNvSpPr/>
          <p:nvPr/>
        </p:nvSpPr>
        <p:spPr>
          <a:xfrm>
            <a:off x="539553" y="4616144"/>
            <a:ext cx="7903542" cy="1825428"/>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罰則</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處新臺幣</a:t>
            </a:r>
            <a:r>
              <a:rPr lang="en-US" altLang="zh-TW" sz="2400" dirty="0">
                <a:solidFill>
                  <a:srgbClr val="000000"/>
                </a:solidFill>
                <a:latin typeface="標楷體" panose="03000509000000000000" pitchFamily="65" charset="-120"/>
                <a:ea typeface="標楷體" panose="03000509000000000000" pitchFamily="65" charset="-120"/>
              </a:rPr>
              <a:t>2</a:t>
            </a:r>
            <a:r>
              <a:rPr lang="zh-TW" altLang="en-US" sz="2400" dirty="0">
                <a:solidFill>
                  <a:srgbClr val="000000"/>
                </a:solidFill>
                <a:latin typeface="標楷體" panose="03000509000000000000" pitchFamily="65" charset="-120"/>
                <a:ea typeface="標楷體" panose="03000509000000000000" pitchFamily="65" charset="-120"/>
              </a:rPr>
              <a:t>千元以上</a:t>
            </a:r>
            <a:r>
              <a:rPr lang="en-US" altLang="zh-TW" sz="2400" dirty="0">
                <a:solidFill>
                  <a:srgbClr val="000000"/>
                </a:solidFill>
                <a:latin typeface="標楷體" panose="03000509000000000000" pitchFamily="65" charset="-120"/>
                <a:ea typeface="標楷體" panose="03000509000000000000" pitchFamily="65" charset="-120"/>
              </a:rPr>
              <a:t>1</a:t>
            </a:r>
            <a:r>
              <a:rPr lang="zh-TW" altLang="en-US" sz="2400" dirty="0">
                <a:solidFill>
                  <a:srgbClr val="000000"/>
                </a:solidFill>
                <a:latin typeface="標楷體" panose="03000509000000000000" pitchFamily="65" charset="-120"/>
                <a:ea typeface="標楷體" panose="03000509000000000000" pitchFamily="65" charset="-120"/>
              </a:rPr>
              <a:t>萬元以下罰鍰。除依前項規定處罰外，其再次違反或情節重大者，得廢止其執業執照；必要時，並得由中央主管機關廢止其藥師證書。</a:t>
            </a:r>
          </a:p>
        </p:txBody>
      </p:sp>
    </p:spTree>
    <p:extLst>
      <p:ext uri="{BB962C8B-B14F-4D97-AF65-F5344CB8AC3E}">
        <p14:creationId xmlns:p14="http://schemas.microsoft.com/office/powerpoint/2010/main" val="2797753056"/>
      </p:ext>
    </p:extLst>
  </p:cSld>
  <p:clrMapOvr>
    <a:masterClrMapping/>
  </p:clrMapOvr>
  <p:transition spd="slow">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solidFill>
                  <a:schemeClr val="accent5">
                    <a:lumMod val="75000"/>
                  </a:schemeClr>
                </a:solidFill>
                <a:latin typeface="標楷體" panose="03000509000000000000" pitchFamily="65" charset="-120"/>
                <a:ea typeface="標楷體" panose="03000509000000000000" pitchFamily="65" charset="-120"/>
              </a:rPr>
              <a:t>藥師調劑之義務</a:t>
            </a:r>
            <a:r>
              <a:rPr lang="en-US" altLang="zh-TW" dirty="0">
                <a:solidFill>
                  <a:schemeClr val="accent5">
                    <a:lumMod val="75000"/>
                  </a:schemeClr>
                </a:solidFill>
                <a:latin typeface="標楷體" panose="03000509000000000000" pitchFamily="65" charset="-120"/>
                <a:ea typeface="標楷體" panose="03000509000000000000" pitchFamily="65" charset="-120"/>
              </a:rPr>
              <a:t>-1</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27584" y="2492896"/>
            <a:ext cx="7632848" cy="3467637"/>
          </a:xfrm>
        </p:spPr>
        <p:txBody>
          <a:bodyPr>
            <a:noAutofit/>
          </a:bodyPr>
          <a:lstStyle/>
          <a:p>
            <a:r>
              <a:rPr lang="zh-TW" altLang="en-US" sz="2200" dirty="0">
                <a:latin typeface="標楷體" panose="03000509000000000000" pitchFamily="65" charset="-120"/>
                <a:ea typeface="標楷體" panose="03000509000000000000" pitchFamily="65" charset="-120"/>
              </a:rPr>
              <a:t>藥品調劑之管理</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第</a:t>
            </a:r>
            <a:r>
              <a:rPr lang="en-US" altLang="zh-TW" sz="2200" dirty="0">
                <a:latin typeface="標楷體" panose="03000509000000000000" pitchFamily="65" charset="-120"/>
                <a:ea typeface="標楷體" panose="03000509000000000000" pitchFamily="65" charset="-120"/>
              </a:rPr>
              <a:t>37-1</a:t>
            </a:r>
            <a:r>
              <a:rPr lang="zh-TW" altLang="en-US" sz="2200" dirty="0">
                <a:latin typeface="標楷體" panose="03000509000000000000" pitchFamily="65" charset="-120"/>
                <a:ea typeface="標楷體" panose="03000509000000000000" pitchFamily="65" charset="-120"/>
              </a:rPr>
              <a:t>、</a:t>
            </a:r>
            <a:r>
              <a:rPr lang="en-US" altLang="zh-TW" sz="2200" dirty="0">
                <a:latin typeface="標楷體" panose="03000509000000000000" pitchFamily="65" charset="-120"/>
                <a:ea typeface="標楷體" panose="03000509000000000000" pitchFamily="65" charset="-120"/>
              </a:rPr>
              <a:t>37-2</a:t>
            </a:r>
            <a:r>
              <a:rPr lang="zh-TW" altLang="en-US" sz="2200" dirty="0">
                <a:latin typeface="標楷體" panose="03000509000000000000" pitchFamily="65" charset="-120"/>
                <a:ea typeface="標楷體" panose="03000509000000000000" pitchFamily="65" charset="-120"/>
              </a:rPr>
              <a:t>條）</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罰則</a:t>
            </a:r>
            <a:r>
              <a:rPr lang="en-US" altLang="zh-TW" sz="2200" dirty="0">
                <a:latin typeface="標楷體" panose="03000509000000000000" pitchFamily="65" charset="-120"/>
                <a:ea typeface="標楷體" panose="03000509000000000000" pitchFamily="65" charset="-120"/>
              </a:rPr>
              <a:t>3~200</a:t>
            </a:r>
            <a:r>
              <a:rPr lang="zh-TW" altLang="en-US" sz="2200" dirty="0">
                <a:latin typeface="標楷體" panose="03000509000000000000" pitchFamily="65" charset="-120"/>
                <a:ea typeface="標楷體" panose="03000509000000000000" pitchFamily="65" charset="-120"/>
              </a:rPr>
              <a:t>萬藥品之調劑，非依一定作業程序，不得為之；其作業準則</a:t>
            </a:r>
            <a:r>
              <a:rPr lang="en-US" altLang="zh-TW" sz="2200" dirty="0">
                <a:latin typeface="標楷體" panose="03000509000000000000" pitchFamily="65" charset="-120"/>
                <a:ea typeface="標楷體" panose="03000509000000000000" pitchFamily="65" charset="-120"/>
              </a:rPr>
              <a:t>【</a:t>
            </a:r>
            <a:r>
              <a:rPr lang="zh-TW" altLang="en-US" sz="2200" dirty="0">
                <a:solidFill>
                  <a:srgbClr val="FF0000"/>
                </a:solidFill>
                <a:latin typeface="標楷體" panose="03000509000000000000" pitchFamily="65" charset="-120"/>
                <a:ea typeface="標楷體" panose="03000509000000000000" pitchFamily="65" charset="-120"/>
              </a:rPr>
              <a:t>藥品優良調劑作業準則</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，由中央衛生主管機關定之。前項調劑應由藥師為之。但不含麻醉藥品者，得由藥劑生為之。</a:t>
            </a:r>
          </a:p>
          <a:p>
            <a:r>
              <a:rPr lang="zh-TW" altLang="en-US" sz="2200" dirty="0">
                <a:latin typeface="標楷體" panose="03000509000000000000" pitchFamily="65" charset="-120"/>
                <a:ea typeface="標楷體" panose="03000509000000000000" pitchFamily="65" charset="-120"/>
              </a:rPr>
              <a:t>藥事人員於藥事作業處所，</a:t>
            </a:r>
            <a:r>
              <a:rPr lang="zh-TW" altLang="en-US" sz="2200" dirty="0">
                <a:solidFill>
                  <a:srgbClr val="FF0000"/>
                </a:solidFill>
                <a:latin typeface="標楷體" panose="03000509000000000000" pitchFamily="65" charset="-120"/>
                <a:ea typeface="標楷體" panose="03000509000000000000" pitchFamily="65" charset="-120"/>
              </a:rPr>
              <a:t>應佩戴執業執照</a:t>
            </a:r>
            <a:r>
              <a:rPr lang="zh-TW" altLang="en-US" sz="2200" dirty="0">
                <a:latin typeface="標楷體" panose="03000509000000000000" pitchFamily="65" charset="-120"/>
                <a:ea typeface="標楷體" panose="03000509000000000000" pitchFamily="65" charset="-120"/>
              </a:rPr>
              <a:t>。</a:t>
            </a:r>
          </a:p>
          <a:p>
            <a:r>
              <a:rPr lang="zh-TW" altLang="en-US" sz="2200" dirty="0">
                <a:solidFill>
                  <a:srgbClr val="FF0000"/>
                </a:solidFill>
                <a:latin typeface="標楷體" panose="03000509000000000000" pitchFamily="65" charset="-120"/>
                <a:ea typeface="標楷體" panose="03000509000000000000" pitchFamily="65" charset="-120"/>
              </a:rPr>
              <a:t>處方藥不得以開架式陳列</a:t>
            </a:r>
            <a:r>
              <a:rPr lang="zh-TW" altLang="en-US" sz="2200" dirty="0">
                <a:latin typeface="標楷體" panose="03000509000000000000" pitchFamily="65" charset="-120"/>
                <a:ea typeface="標楷體" panose="03000509000000000000" pitchFamily="65" charset="-120"/>
              </a:rPr>
              <a:t>。</a:t>
            </a:r>
          </a:p>
        </p:txBody>
      </p:sp>
      <p:sp>
        <p:nvSpPr>
          <p:cNvPr id="6" name="投影片編號版面配置區 5"/>
          <p:cNvSpPr>
            <a:spLocks noGrp="1"/>
          </p:cNvSpPr>
          <p:nvPr>
            <p:ph type="sldNum" sz="quarter" idx="12"/>
          </p:nvPr>
        </p:nvSpPr>
        <p:spPr/>
        <p:txBody>
          <a:bodyPr/>
          <a:lstStyle/>
          <a:p>
            <a:fld id="{2C400DA9-3692-411A-A70D-CB3CE30BC0DB}" type="slidenum">
              <a:rPr lang="zh-TW" altLang="en-US" smtClean="0"/>
              <a:t>57</a:t>
            </a:fld>
            <a:endParaRPr lang="zh-TW" altLang="en-US"/>
          </a:p>
        </p:txBody>
      </p:sp>
      <p:pic>
        <p:nvPicPr>
          <p:cNvPr id="4" name="圖片 3">
            <a:extLst>
              <a:ext uri="{FF2B5EF4-FFF2-40B4-BE49-F238E27FC236}">
                <a16:creationId xmlns:a16="http://schemas.microsoft.com/office/drawing/2014/main" id="{A87B591A-864D-681D-687B-D4997AE15382}"/>
              </a:ext>
            </a:extLst>
          </p:cNvPr>
          <p:cNvPicPr>
            <a:picLocks noChangeAspect="1"/>
          </p:cNvPicPr>
          <p:nvPr/>
        </p:nvPicPr>
        <p:blipFill>
          <a:blip r:embed="rId2"/>
          <a:stretch>
            <a:fillRect/>
          </a:stretch>
        </p:blipFill>
        <p:spPr>
          <a:xfrm>
            <a:off x="177831" y="-70945"/>
            <a:ext cx="963251" cy="932769"/>
          </a:xfrm>
          <a:prstGeom prst="rect">
            <a:avLst/>
          </a:prstGeom>
        </p:spPr>
      </p:pic>
    </p:spTree>
    <p:extLst>
      <p:ext uri="{BB962C8B-B14F-4D97-AF65-F5344CB8AC3E}">
        <p14:creationId xmlns:p14="http://schemas.microsoft.com/office/powerpoint/2010/main" val="8211462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2C400DA9-3692-411A-A70D-CB3CE30BC0DB}" type="slidenum">
              <a:rPr lang="zh-TW" altLang="en-US" smtClean="0"/>
              <a:t>58</a:t>
            </a:fld>
            <a:endParaRPr lang="zh-TW" altLang="en-US" dirty="0"/>
          </a:p>
        </p:txBody>
      </p:sp>
      <p:sp>
        <p:nvSpPr>
          <p:cNvPr id="21507" name="Rectangle 2"/>
          <p:cNvSpPr>
            <a:spLocks noGrp="1" noChangeArrowheads="1"/>
          </p:cNvSpPr>
          <p:nvPr>
            <p:ph type="title" idx="4294967295"/>
          </p:nvPr>
        </p:nvSpPr>
        <p:spPr>
          <a:xfrm>
            <a:off x="753061" y="523102"/>
            <a:ext cx="8101012" cy="1143000"/>
          </a:xfrm>
        </p:spPr>
        <p:txBody>
          <a:bodyPr>
            <a:normAutofit/>
          </a:bodyPr>
          <a:lstStyle/>
          <a:p>
            <a:pPr algn="ctr" eaLnBrk="1" hangingPunct="1"/>
            <a:r>
              <a:rPr lang="zh-TW" altLang="en-US" dirty="0">
                <a:solidFill>
                  <a:schemeClr val="accent5">
                    <a:lumMod val="75000"/>
                  </a:schemeClr>
                </a:solidFill>
                <a:latin typeface="標楷體" pitchFamily="65" charset="-120"/>
                <a:ea typeface="標楷體" pitchFamily="65" charset="-120"/>
              </a:rPr>
              <a:t>藥師調劑之義務</a:t>
            </a:r>
            <a:r>
              <a:rPr lang="en-US" altLang="zh-TW" dirty="0">
                <a:solidFill>
                  <a:schemeClr val="accent5">
                    <a:lumMod val="75000"/>
                  </a:schemeClr>
                </a:solidFill>
                <a:latin typeface="標楷體" pitchFamily="65" charset="-120"/>
                <a:ea typeface="標楷體" pitchFamily="65" charset="-120"/>
              </a:rPr>
              <a:t>-2</a:t>
            </a:r>
          </a:p>
        </p:txBody>
      </p:sp>
      <p:sp>
        <p:nvSpPr>
          <p:cNvPr id="124932" name="Rectangle 3"/>
          <p:cNvSpPr>
            <a:spLocks noGrp="1" noChangeArrowheads="1"/>
          </p:cNvSpPr>
          <p:nvPr>
            <p:ph type="body" idx="4294967295"/>
          </p:nvPr>
        </p:nvSpPr>
        <p:spPr>
          <a:xfrm>
            <a:off x="772319" y="1548635"/>
            <a:ext cx="7599362" cy="4938712"/>
          </a:xfrm>
        </p:spPr>
        <p:txBody>
          <a:bodyPr>
            <a:normAutofit/>
          </a:bodyPr>
          <a:lstStyle/>
          <a:p>
            <a:pPr marL="274320" indent="-274320" eaLnBrk="1" fontAlgn="auto" hangingPunct="1">
              <a:lnSpc>
                <a:spcPct val="150000"/>
              </a:lnSpc>
              <a:spcAft>
                <a:spcPts val="0"/>
              </a:spcAft>
              <a:buClr>
                <a:schemeClr val="accent3"/>
              </a:buClr>
              <a:buFont typeface="Wingdings 2"/>
              <a:buChar char=""/>
              <a:defRPr/>
            </a:pPr>
            <a:r>
              <a:rPr lang="zh-TW" altLang="en-US" sz="2400" dirty="0">
                <a:effectLst>
                  <a:outerShdw blurRad="38100" dist="38100" dir="2700000" algn="tl">
                    <a:srgbClr val="FFFFFF"/>
                  </a:outerShdw>
                </a:effectLst>
                <a:latin typeface="標楷體" panose="03000509000000000000" pitchFamily="65" charset="-120"/>
                <a:ea typeface="標楷體" panose="03000509000000000000" pitchFamily="65" charset="-120"/>
              </a:rPr>
              <a:t>注意處方內容義務（第</a:t>
            </a:r>
            <a:r>
              <a:rPr lang="en-US" altLang="zh-TW" sz="2400" dirty="0">
                <a:effectLst>
                  <a:outerShdw blurRad="38100" dist="38100" dir="2700000" algn="tl">
                    <a:srgbClr val="FFFFFF"/>
                  </a:outerShdw>
                </a:effectLst>
                <a:latin typeface="標楷體" panose="03000509000000000000" pitchFamily="65" charset="-120"/>
                <a:ea typeface="標楷體" panose="03000509000000000000" pitchFamily="65" charset="-120"/>
              </a:rPr>
              <a:t>16</a:t>
            </a:r>
            <a:r>
              <a:rPr lang="zh-TW" altLang="en-US" sz="2400" dirty="0">
                <a:effectLst>
                  <a:outerShdw blurRad="38100" dist="38100" dir="2700000" algn="tl">
                    <a:srgbClr val="FFFFFF"/>
                  </a:outerShdw>
                </a:effectLst>
                <a:latin typeface="標楷體" panose="03000509000000000000" pitchFamily="65" charset="-120"/>
                <a:ea typeface="標楷體" panose="03000509000000000000" pitchFamily="65" charset="-120"/>
              </a:rPr>
              <a:t>條前段）</a:t>
            </a:r>
            <a:r>
              <a:rPr lang="en-US" altLang="zh-TW" sz="2400" dirty="0">
                <a:effectLst>
                  <a:outerShdw blurRad="38100" dist="38100" dir="2700000" algn="tl">
                    <a:srgbClr val="FFFFFF"/>
                  </a:outerShdw>
                </a:effectLst>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274320" indent="-274320" eaLnBrk="1" fontAlgn="auto" hangingPunct="1">
              <a:lnSpc>
                <a:spcPct val="150000"/>
              </a:lnSpc>
              <a:spcBef>
                <a:spcPct val="0"/>
              </a:spcBef>
              <a:spcAft>
                <a:spcPts val="0"/>
              </a:spcAft>
              <a:buClrTx/>
              <a:buSzTx/>
              <a:buFontTx/>
              <a:buNone/>
              <a:defRPr/>
            </a:pPr>
            <a:r>
              <a:rPr lang="zh-TW" altLang="en-US" sz="2400" dirty="0">
                <a:solidFill>
                  <a:srgbClr val="008000"/>
                </a:solidFill>
                <a:effectLst>
                  <a:outerShdw blurRad="38100" dist="38100" dir="2700000" algn="tl">
                    <a:srgbClr val="000000"/>
                  </a:outerShdw>
                </a:effectLst>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藥師受理處方，應注意處方上年、月、日、病人姓名、性別、年齡、藥名、劑量、用法、</a:t>
            </a:r>
            <a:r>
              <a:rPr lang="zh-TW" altLang="en-US" sz="2400" dirty="0">
                <a:solidFill>
                  <a:srgbClr val="FF0000"/>
                </a:solidFill>
                <a:latin typeface="標楷體" panose="03000509000000000000" pitchFamily="65" charset="-120"/>
                <a:ea typeface="標楷體" panose="03000509000000000000" pitchFamily="65" charset="-120"/>
              </a:rPr>
              <a:t>醫師署名或蓋章</a:t>
            </a:r>
            <a:r>
              <a:rPr lang="zh-TW" altLang="en-US" sz="2400" dirty="0">
                <a:latin typeface="標楷體" panose="03000509000000000000" pitchFamily="65" charset="-120"/>
                <a:ea typeface="標楷體" panose="03000509000000000000" pitchFamily="65" charset="-120"/>
              </a:rPr>
              <a:t>等項。</a:t>
            </a:r>
          </a:p>
          <a:p>
            <a:pPr marL="274320" indent="-274320" eaLnBrk="1" fontAlgn="auto" hangingPunct="1">
              <a:lnSpc>
                <a:spcPct val="150000"/>
              </a:lnSpc>
              <a:spcAft>
                <a:spcPts val="0"/>
              </a:spcAft>
              <a:buClr>
                <a:schemeClr val="accent3"/>
              </a:buClr>
              <a:buFont typeface="Wingdings 2"/>
              <a:buChar char=""/>
              <a:defRPr/>
            </a:pPr>
            <a:r>
              <a:rPr lang="zh-TW" altLang="en-US" sz="2400" dirty="0">
                <a:latin typeface="標楷體" panose="03000509000000000000" pitchFamily="65" charset="-120"/>
                <a:ea typeface="標楷體" panose="03000509000000000000" pitchFamily="65" charset="-120"/>
              </a:rPr>
              <a:t>確認</a:t>
            </a:r>
            <a:r>
              <a:rPr lang="zh-TW" altLang="en-US" sz="2400" dirty="0">
                <a:effectLst>
                  <a:outerShdw blurRad="38100" dist="38100" dir="2700000" algn="tl">
                    <a:srgbClr val="FFFFFF"/>
                  </a:outerShdw>
                </a:effectLst>
                <a:latin typeface="標楷體" panose="03000509000000000000" pitchFamily="65" charset="-120"/>
                <a:ea typeface="標楷體" panose="03000509000000000000" pitchFamily="65" charset="-120"/>
              </a:rPr>
              <a:t>處方內容義務（第</a:t>
            </a:r>
            <a:r>
              <a:rPr lang="en-US" altLang="zh-TW" sz="2400" dirty="0">
                <a:effectLst>
                  <a:outerShdw blurRad="38100" dist="38100" dir="2700000" algn="tl">
                    <a:srgbClr val="FFFFFF"/>
                  </a:outerShdw>
                </a:effectLst>
                <a:latin typeface="標楷體" panose="03000509000000000000" pitchFamily="65" charset="-120"/>
                <a:ea typeface="標楷體" panose="03000509000000000000" pitchFamily="65" charset="-120"/>
              </a:rPr>
              <a:t>16</a:t>
            </a:r>
            <a:r>
              <a:rPr lang="zh-TW" altLang="en-US" sz="2400" dirty="0">
                <a:effectLst>
                  <a:outerShdw blurRad="38100" dist="38100" dir="2700000" algn="tl">
                    <a:srgbClr val="FFFFFF"/>
                  </a:outerShdw>
                </a:effectLst>
                <a:latin typeface="標楷體" panose="03000509000000000000" pitchFamily="65" charset="-120"/>
                <a:ea typeface="標楷體" panose="03000509000000000000" pitchFamily="65" charset="-120"/>
              </a:rPr>
              <a:t>條後段）</a:t>
            </a:r>
            <a:r>
              <a:rPr lang="en-US" altLang="zh-TW" sz="2400" dirty="0">
                <a:effectLst>
                  <a:outerShdw blurRad="38100" dist="38100" dir="2700000" algn="tl">
                    <a:srgbClr val="FFFFFF"/>
                  </a:outerShdw>
                </a:effectLst>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274320" indent="-274320" eaLnBrk="1" fontAlgn="auto" hangingPunct="1">
              <a:lnSpc>
                <a:spcPct val="150000"/>
              </a:lnSpc>
              <a:spcBef>
                <a:spcPct val="0"/>
              </a:spcBef>
              <a:spcAft>
                <a:spcPts val="0"/>
              </a:spcAft>
              <a:buClrTx/>
              <a:buSzTx/>
              <a:buFontTx/>
              <a:buNone/>
              <a:defRPr/>
            </a:pPr>
            <a:r>
              <a:rPr lang="zh-TW" altLang="en-US" sz="2400" dirty="0">
                <a:solidFill>
                  <a:srgbClr val="008000"/>
                </a:solidFill>
                <a:effectLst>
                  <a:outerShdw blurRad="38100" dist="38100" dir="2700000" algn="tl">
                    <a:srgbClr val="000000"/>
                  </a:outerShdw>
                </a:effectLst>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如有</a:t>
            </a:r>
            <a:r>
              <a:rPr lang="zh-TW" altLang="en-US" sz="2400" dirty="0">
                <a:solidFill>
                  <a:srgbClr val="FF0000"/>
                </a:solidFill>
                <a:latin typeface="標楷體" panose="03000509000000000000" pitchFamily="65" charset="-120"/>
                <a:ea typeface="標楷體" panose="03000509000000000000" pitchFamily="65" charset="-120"/>
              </a:rPr>
              <a:t>可疑之點</a:t>
            </a:r>
            <a:r>
              <a:rPr lang="zh-TW" altLang="en-US" sz="2400" dirty="0">
                <a:latin typeface="標楷體" panose="03000509000000000000" pitchFamily="65" charset="-120"/>
                <a:ea typeface="標楷體" panose="03000509000000000000" pitchFamily="65" charset="-120"/>
              </a:rPr>
              <a:t>，應詢明原處方醫師</a:t>
            </a:r>
            <a:r>
              <a:rPr lang="zh-TW" altLang="en-US" sz="2400" dirty="0">
                <a:solidFill>
                  <a:srgbClr val="FF0000"/>
                </a:solidFill>
                <a:latin typeface="標楷體" panose="03000509000000000000" pitchFamily="65" charset="-120"/>
                <a:ea typeface="標楷體" panose="03000509000000000000" pitchFamily="65" charset="-120"/>
              </a:rPr>
              <a:t>確認後方得調劑</a:t>
            </a:r>
            <a:r>
              <a:rPr lang="zh-TW" altLang="en-US" sz="2400" dirty="0">
                <a:latin typeface="標楷體" panose="03000509000000000000" pitchFamily="65" charset="-120"/>
                <a:ea typeface="標楷體" panose="03000509000000000000" pitchFamily="65" charset="-120"/>
              </a:rPr>
              <a:t>。</a:t>
            </a:r>
          </a:p>
          <a:p>
            <a:pPr marL="274320" indent="-274320" eaLnBrk="1" fontAlgn="auto" hangingPunct="1">
              <a:spcBef>
                <a:spcPct val="0"/>
              </a:spcBef>
              <a:spcAft>
                <a:spcPts val="0"/>
              </a:spcAft>
              <a:buClrTx/>
              <a:buSzTx/>
              <a:buFontTx/>
              <a:buNone/>
              <a:defRPr/>
            </a:pPr>
            <a:r>
              <a:rPr lang="en-US" altLang="zh-TW" sz="2800" dirty="0"/>
              <a:t> </a:t>
            </a:r>
          </a:p>
          <a:p>
            <a:pPr marL="274320" indent="-274320" eaLnBrk="1" fontAlgn="auto" hangingPunct="1">
              <a:spcBef>
                <a:spcPct val="0"/>
              </a:spcBef>
              <a:spcAft>
                <a:spcPts val="0"/>
              </a:spcAft>
              <a:buClrTx/>
              <a:buSzTx/>
              <a:buFontTx/>
              <a:buNone/>
              <a:defRPr/>
            </a:pPr>
            <a:endParaRPr lang="zh-TW" altLang="en-US" sz="2800" dirty="0">
              <a:solidFill>
                <a:srgbClr val="FF0000"/>
              </a:solidFill>
            </a:endParaRPr>
          </a:p>
        </p:txBody>
      </p:sp>
      <p:pic>
        <p:nvPicPr>
          <p:cNvPr id="21511" name="Picture 8" descr="雲林上場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35" y="100616"/>
            <a:ext cx="109104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書卷 (水平) 7"/>
          <p:cNvSpPr/>
          <p:nvPr/>
        </p:nvSpPr>
        <p:spPr>
          <a:xfrm>
            <a:off x="1240458" y="5216624"/>
            <a:ext cx="7435998" cy="1027014"/>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罰則</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處新臺幣</a:t>
            </a:r>
            <a:r>
              <a:rPr lang="en-US" altLang="zh-TW" sz="2400" dirty="0">
                <a:solidFill>
                  <a:srgbClr val="000000"/>
                </a:solidFill>
                <a:latin typeface="標楷體" panose="03000509000000000000" pitchFamily="65" charset="-120"/>
                <a:ea typeface="標楷體" panose="03000509000000000000" pitchFamily="65" charset="-120"/>
              </a:rPr>
              <a:t>2</a:t>
            </a:r>
            <a:r>
              <a:rPr lang="zh-TW" altLang="en-US" sz="2400" dirty="0">
                <a:solidFill>
                  <a:srgbClr val="000000"/>
                </a:solidFill>
                <a:latin typeface="標楷體" panose="03000509000000000000" pitchFamily="65" charset="-120"/>
                <a:ea typeface="標楷體" panose="03000509000000000000" pitchFamily="65" charset="-120"/>
              </a:rPr>
              <a:t>千元以上</a:t>
            </a:r>
            <a:r>
              <a:rPr lang="en-US" altLang="zh-TW" sz="2400" dirty="0">
                <a:solidFill>
                  <a:srgbClr val="000000"/>
                </a:solidFill>
                <a:latin typeface="標楷體" panose="03000509000000000000" pitchFamily="65" charset="-120"/>
                <a:ea typeface="標楷體" panose="03000509000000000000" pitchFamily="65" charset="-120"/>
              </a:rPr>
              <a:t>1</a:t>
            </a:r>
            <a:r>
              <a:rPr lang="zh-TW" altLang="en-US" sz="2400" dirty="0">
                <a:solidFill>
                  <a:srgbClr val="000000"/>
                </a:solidFill>
                <a:latin typeface="標楷體" panose="03000509000000000000" pitchFamily="65" charset="-120"/>
                <a:ea typeface="標楷體" panose="03000509000000000000" pitchFamily="65" charset="-120"/>
              </a:rPr>
              <a:t>萬元以下罰鍰。</a:t>
            </a:r>
          </a:p>
        </p:txBody>
      </p:sp>
    </p:spTree>
    <p:extLst>
      <p:ext uri="{BB962C8B-B14F-4D97-AF65-F5344CB8AC3E}">
        <p14:creationId xmlns:p14="http://schemas.microsoft.com/office/powerpoint/2010/main" val="1912585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4932">
                                            <p:txEl>
                                              <p:pRg st="0" end="0"/>
                                            </p:txEl>
                                          </p:spTgt>
                                        </p:tgtEl>
                                        <p:attrNameLst>
                                          <p:attrName>style.visibility</p:attrName>
                                        </p:attrNameLst>
                                      </p:cBhvr>
                                      <p:to>
                                        <p:strVal val="visible"/>
                                      </p:to>
                                    </p:set>
                                    <p:animEffect transition="in" filter="barn(inVertical)">
                                      <p:cBhvr>
                                        <p:cTn id="7" dur="500"/>
                                        <p:tgtEl>
                                          <p:spTgt spid="12493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4932">
                                            <p:txEl>
                                              <p:pRg st="1" end="1"/>
                                            </p:txEl>
                                          </p:spTgt>
                                        </p:tgtEl>
                                        <p:attrNameLst>
                                          <p:attrName>style.visibility</p:attrName>
                                        </p:attrNameLst>
                                      </p:cBhvr>
                                      <p:to>
                                        <p:strVal val="visible"/>
                                      </p:to>
                                    </p:set>
                                    <p:animEffect transition="in" filter="barn(inVertical)">
                                      <p:cBhvr>
                                        <p:cTn id="10" dur="500"/>
                                        <p:tgtEl>
                                          <p:spTgt spid="124932">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4932">
                                            <p:txEl>
                                              <p:pRg st="2" end="2"/>
                                            </p:txEl>
                                          </p:spTgt>
                                        </p:tgtEl>
                                        <p:attrNameLst>
                                          <p:attrName>style.visibility</p:attrName>
                                        </p:attrNameLst>
                                      </p:cBhvr>
                                      <p:to>
                                        <p:strVal val="visible"/>
                                      </p:to>
                                    </p:set>
                                    <p:animEffect transition="in" filter="barn(inVertical)">
                                      <p:cBhvr>
                                        <p:cTn id="13" dur="500"/>
                                        <p:tgtEl>
                                          <p:spTgt spid="124932">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4932">
                                            <p:txEl>
                                              <p:pRg st="3" end="3"/>
                                            </p:txEl>
                                          </p:spTgt>
                                        </p:tgtEl>
                                        <p:attrNameLst>
                                          <p:attrName>style.visibility</p:attrName>
                                        </p:attrNameLst>
                                      </p:cBhvr>
                                      <p:to>
                                        <p:strVal val="visible"/>
                                      </p:to>
                                    </p:set>
                                    <p:animEffect transition="in" filter="barn(inVertical)">
                                      <p:cBhvr>
                                        <p:cTn id="16" dur="500"/>
                                        <p:tgtEl>
                                          <p:spTgt spid="124932">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4932">
                                            <p:txEl>
                                              <p:pRg st="4" end="4"/>
                                            </p:txEl>
                                          </p:spTgt>
                                        </p:tgtEl>
                                        <p:attrNameLst>
                                          <p:attrName>style.visibility</p:attrName>
                                        </p:attrNameLst>
                                      </p:cBhvr>
                                      <p:to>
                                        <p:strVal val="visible"/>
                                      </p:to>
                                    </p:set>
                                    <p:animEffect transition="in" filter="barn(inVertical)">
                                      <p:cBhvr>
                                        <p:cTn id="19" dur="500"/>
                                        <p:tgtEl>
                                          <p:spTgt spid="1249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76456" y="6309320"/>
            <a:ext cx="394392" cy="472480"/>
          </a:xfrm>
        </p:spPr>
        <p:txBody>
          <a:bodyPr/>
          <a:lstStyle/>
          <a:p>
            <a:fld id="{2C400DA9-3692-411A-A70D-CB3CE30BC0DB}" type="slidenum">
              <a:rPr lang="zh-TW" altLang="en-US" smtClean="0"/>
              <a:t>59</a:t>
            </a:fld>
            <a:endParaRPr lang="zh-TW" altLang="en-US" dirty="0"/>
          </a:p>
        </p:txBody>
      </p:sp>
      <p:sp>
        <p:nvSpPr>
          <p:cNvPr id="22531" name="Rectangle 2"/>
          <p:cNvSpPr>
            <a:spLocks noGrp="1" noChangeArrowheads="1"/>
          </p:cNvSpPr>
          <p:nvPr>
            <p:ph type="title" idx="4294967295"/>
          </p:nvPr>
        </p:nvSpPr>
        <p:spPr>
          <a:xfrm>
            <a:off x="681917" y="277813"/>
            <a:ext cx="8462084" cy="1143000"/>
          </a:xfrm>
        </p:spPr>
        <p:txBody>
          <a:bodyPr>
            <a:normAutofit/>
          </a:bodyPr>
          <a:lstStyle/>
          <a:p>
            <a:pPr algn="ctr" eaLnBrk="1" hangingPunct="1"/>
            <a:r>
              <a:rPr lang="zh-TW" altLang="en-US" dirty="0">
                <a:solidFill>
                  <a:schemeClr val="accent5">
                    <a:lumMod val="75000"/>
                  </a:schemeClr>
                </a:solidFill>
                <a:latin typeface="標楷體" pitchFamily="65" charset="-120"/>
                <a:ea typeface="標楷體" pitchFamily="65" charset="-120"/>
              </a:rPr>
              <a:t>藥師調劑之義務</a:t>
            </a:r>
            <a:r>
              <a:rPr lang="en-US" altLang="zh-TW" dirty="0">
                <a:solidFill>
                  <a:schemeClr val="accent5">
                    <a:lumMod val="75000"/>
                  </a:schemeClr>
                </a:solidFill>
                <a:latin typeface="標楷體" pitchFamily="65" charset="-120"/>
                <a:ea typeface="標楷體" pitchFamily="65" charset="-120"/>
              </a:rPr>
              <a:t>-3</a:t>
            </a:r>
          </a:p>
        </p:txBody>
      </p:sp>
      <p:sp>
        <p:nvSpPr>
          <p:cNvPr id="126980" name="Rectangle 3"/>
          <p:cNvSpPr>
            <a:spLocks noGrp="1" noChangeArrowheads="1"/>
          </p:cNvSpPr>
          <p:nvPr>
            <p:ph type="body" idx="4294967295"/>
          </p:nvPr>
        </p:nvSpPr>
        <p:spPr>
          <a:xfrm>
            <a:off x="611560" y="1341438"/>
            <a:ext cx="7903542" cy="5010150"/>
          </a:xfrm>
        </p:spPr>
        <p:txBody>
          <a:bodyPr>
            <a:normAutofit fontScale="85000" lnSpcReduction="20000"/>
          </a:bodyPr>
          <a:lstStyle/>
          <a:p>
            <a:pPr marL="274320" indent="-274320" eaLnBrk="1" fontAlgn="auto" hangingPunct="1">
              <a:lnSpc>
                <a:spcPct val="150000"/>
              </a:lnSpc>
              <a:spcAft>
                <a:spcPts val="0"/>
              </a:spcAft>
              <a:buClr>
                <a:schemeClr val="accent3"/>
              </a:buClr>
              <a:buFont typeface="Wingdings 2"/>
              <a:buChar char=""/>
              <a:defRPr/>
            </a:pPr>
            <a:r>
              <a:rPr lang="zh-TW" altLang="en-US" sz="2800" dirty="0">
                <a:latin typeface="標楷體" panose="03000509000000000000" pitchFamily="65" charset="-120"/>
                <a:ea typeface="標楷體" panose="03000509000000000000" pitchFamily="65" charset="-120"/>
              </a:rPr>
              <a:t>依處方調劑義務</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17</a:t>
            </a:r>
            <a:r>
              <a:rPr lang="zh-TW" altLang="en-US" sz="2800" dirty="0">
                <a:latin typeface="標楷體" panose="03000509000000000000" pitchFamily="65" charset="-120"/>
                <a:ea typeface="標楷體" panose="03000509000000000000" pitchFamily="65" charset="-120"/>
              </a:rPr>
              <a:t>條）</a:t>
            </a:r>
            <a:r>
              <a:rPr lang="en-US" altLang="zh-TW" sz="2800" dirty="0">
                <a:latin typeface="標楷體" panose="03000509000000000000" pitchFamily="65" charset="-120"/>
                <a:ea typeface="標楷體" panose="03000509000000000000" pitchFamily="65" charset="-120"/>
              </a:rPr>
              <a:t>-</a:t>
            </a:r>
          </a:p>
          <a:p>
            <a:pPr marL="274320" indent="-274320" eaLnBrk="1" fontAlgn="auto" hangingPunct="1">
              <a:lnSpc>
                <a:spcPct val="150000"/>
              </a:lnSpc>
              <a:spcBef>
                <a:spcPct val="0"/>
              </a:spcBef>
              <a:spcAft>
                <a:spcPts val="0"/>
              </a:spcAft>
              <a:buClrTx/>
              <a:buSzTx/>
              <a:buFontTx/>
              <a:buNone/>
              <a:defRPr/>
            </a:pPr>
            <a:r>
              <a:rPr lang="zh-TW" altLang="en-US" sz="2800" dirty="0">
                <a:solidFill>
                  <a:srgbClr val="008000"/>
                </a:solidFill>
                <a:effectLst>
                  <a:outerShdw blurRad="38100" dist="38100" dir="2700000" algn="tl">
                    <a:srgbClr val="000000"/>
                  </a:outerShdw>
                </a:effectLst>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藥師調劑，應</a:t>
            </a:r>
            <a:r>
              <a:rPr lang="zh-TW" altLang="en-US" sz="2800" dirty="0">
                <a:solidFill>
                  <a:srgbClr val="FF3300"/>
                </a:solidFill>
                <a:latin typeface="標楷體" panose="03000509000000000000" pitchFamily="65" charset="-120"/>
                <a:ea typeface="標楷體" panose="03000509000000000000" pitchFamily="65" charset="-120"/>
              </a:rPr>
              <a:t>按照處方，不得錯誤</a:t>
            </a:r>
            <a:r>
              <a:rPr lang="zh-TW" altLang="en-US" sz="2800" dirty="0">
                <a:latin typeface="標楷體" panose="03000509000000000000" pitchFamily="65" charset="-120"/>
                <a:ea typeface="標楷體" panose="03000509000000000000" pitchFamily="65" charset="-120"/>
              </a:rPr>
              <a:t>，如藥品未備或缺乏時，應通知</a:t>
            </a:r>
            <a:r>
              <a:rPr lang="zh-TW" altLang="en-US" sz="2800" dirty="0">
                <a:solidFill>
                  <a:srgbClr val="FF3300"/>
                </a:solidFill>
                <a:latin typeface="標楷體" panose="03000509000000000000" pitchFamily="65" charset="-120"/>
                <a:ea typeface="標楷體" panose="03000509000000000000" pitchFamily="65" charset="-120"/>
              </a:rPr>
              <a:t>原處方醫師</a:t>
            </a:r>
            <a:r>
              <a:rPr lang="zh-TW" altLang="en-US" sz="2800" dirty="0">
                <a:latin typeface="標楷體" panose="03000509000000000000" pitchFamily="65" charset="-120"/>
                <a:ea typeface="標楷體" panose="03000509000000000000" pitchFamily="65" charset="-120"/>
              </a:rPr>
              <a:t>，請其更換，不得任意</a:t>
            </a:r>
            <a:r>
              <a:rPr lang="zh-TW" altLang="en-US" sz="2800" dirty="0">
                <a:solidFill>
                  <a:srgbClr val="FF3300"/>
                </a:solidFill>
                <a:latin typeface="標楷體" panose="03000509000000000000" pitchFamily="65" charset="-120"/>
                <a:ea typeface="標楷體" panose="03000509000000000000" pitchFamily="65" charset="-120"/>
              </a:rPr>
              <a:t>省略或代以他藥。</a:t>
            </a:r>
            <a:r>
              <a:rPr lang="en-US" altLang="zh-TW" sz="2800" dirty="0">
                <a:latin typeface="標楷體" panose="03000509000000000000" pitchFamily="65" charset="-120"/>
                <a:ea typeface="標楷體" panose="03000509000000000000" pitchFamily="65" charset="-120"/>
              </a:rPr>
              <a:t> </a:t>
            </a:r>
          </a:p>
          <a:p>
            <a:pPr marL="274320" indent="-274320" eaLnBrk="1" fontAlgn="auto" hangingPunct="1">
              <a:lnSpc>
                <a:spcPct val="150000"/>
              </a:lnSpc>
              <a:spcAft>
                <a:spcPts val="0"/>
              </a:spcAft>
              <a:buClr>
                <a:schemeClr val="accent3"/>
              </a:buClr>
              <a:buFont typeface="Wingdings 2"/>
              <a:buChar char=""/>
              <a:defRPr/>
            </a:pPr>
            <a:r>
              <a:rPr lang="zh-TW" altLang="en-US" sz="2800" dirty="0">
                <a:latin typeface="標楷體" panose="03000509000000000000" pitchFamily="65" charset="-120"/>
                <a:ea typeface="標楷體" panose="03000509000000000000" pitchFamily="65" charset="-120"/>
              </a:rPr>
              <a:t>處方箋保存義務</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18</a:t>
            </a:r>
            <a:r>
              <a:rPr lang="zh-TW" altLang="en-US" sz="2800" dirty="0">
                <a:latin typeface="標楷體" panose="03000509000000000000" pitchFamily="65" charset="-120"/>
                <a:ea typeface="標楷體" panose="03000509000000000000" pitchFamily="65" charset="-120"/>
              </a:rPr>
              <a:t>條）</a:t>
            </a:r>
            <a:r>
              <a:rPr lang="en-US" altLang="zh-TW" sz="2800" dirty="0">
                <a:latin typeface="標楷體" panose="03000509000000000000" pitchFamily="65" charset="-120"/>
                <a:ea typeface="標楷體" panose="03000509000000000000" pitchFamily="65" charset="-120"/>
              </a:rPr>
              <a:t>-</a:t>
            </a:r>
          </a:p>
          <a:p>
            <a:pPr marL="274320" indent="-274320" eaLnBrk="1" fontAlgn="auto" hangingPunct="1">
              <a:lnSpc>
                <a:spcPct val="150000"/>
              </a:lnSpc>
              <a:spcBef>
                <a:spcPct val="0"/>
              </a:spcBef>
              <a:spcAft>
                <a:spcPts val="0"/>
              </a:spcAft>
              <a:buClrTx/>
              <a:buSzTx/>
              <a:buFontTx/>
              <a:buNone/>
              <a:defRPr/>
            </a:pPr>
            <a:r>
              <a:rPr lang="zh-TW" altLang="en-US" sz="2800" dirty="0">
                <a:solidFill>
                  <a:srgbClr val="008000"/>
                </a:solidFill>
                <a:effectLst>
                  <a:outerShdw blurRad="38100" dist="38100" dir="2700000" algn="tl">
                    <a:srgbClr val="000000"/>
                  </a:outerShdw>
                </a:effectLst>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藥師對於醫師所開處方，祗許</a:t>
            </a:r>
            <a:r>
              <a:rPr lang="zh-TW" altLang="en-US" sz="2800" dirty="0">
                <a:solidFill>
                  <a:srgbClr val="FF3300"/>
                </a:solidFill>
                <a:latin typeface="標楷體" panose="03000509000000000000" pitchFamily="65" charset="-120"/>
                <a:ea typeface="標楷體" panose="03000509000000000000" pitchFamily="65" charset="-120"/>
              </a:rPr>
              <a:t>調劑一次</a:t>
            </a:r>
            <a:r>
              <a:rPr lang="zh-TW" altLang="en-US" sz="2800" dirty="0">
                <a:latin typeface="標楷體" panose="03000509000000000000" pitchFamily="65" charset="-120"/>
                <a:ea typeface="標楷體" panose="03000509000000000000" pitchFamily="65" charset="-120"/>
              </a:rPr>
              <a:t>，其處方箋應於</a:t>
            </a:r>
            <a:r>
              <a:rPr lang="zh-TW" altLang="en-US" sz="2800" dirty="0">
                <a:solidFill>
                  <a:srgbClr val="FF3300"/>
                </a:solidFill>
                <a:latin typeface="標楷體" panose="03000509000000000000" pitchFamily="65" charset="-120"/>
                <a:ea typeface="標楷體" panose="03000509000000000000" pitchFamily="65" charset="-120"/>
              </a:rPr>
              <a:t>調劑後簽名蓋章</a:t>
            </a:r>
            <a:r>
              <a:rPr lang="zh-TW" altLang="en-US" sz="2800" dirty="0">
                <a:latin typeface="標楷體" panose="03000509000000000000" pitchFamily="65" charset="-120"/>
                <a:ea typeface="標楷體" panose="03000509000000000000" pitchFamily="65" charset="-120"/>
              </a:rPr>
              <a:t>，添記調劑年、月、日，保存</a:t>
            </a:r>
            <a:r>
              <a:rPr lang="zh-TW" altLang="en-US" sz="2800" dirty="0">
                <a:solidFill>
                  <a:srgbClr val="FF3300"/>
                </a:solidFill>
                <a:latin typeface="標楷體" panose="03000509000000000000" pitchFamily="65" charset="-120"/>
                <a:ea typeface="標楷體" panose="03000509000000000000" pitchFamily="65" charset="-120"/>
              </a:rPr>
              <a:t>三年</a:t>
            </a:r>
            <a:r>
              <a:rPr lang="zh-TW" altLang="en-US" sz="2800" dirty="0">
                <a:latin typeface="標楷體" panose="03000509000000000000" pitchFamily="65" charset="-120"/>
                <a:ea typeface="標楷體" panose="03000509000000000000" pitchFamily="65" charset="-120"/>
              </a:rPr>
              <a:t>，含有麻醉或毒劇藥品者保存</a:t>
            </a:r>
            <a:r>
              <a:rPr lang="zh-TW" altLang="en-US" sz="2800" dirty="0">
                <a:solidFill>
                  <a:srgbClr val="FF3300"/>
                </a:solidFill>
                <a:latin typeface="標楷體" panose="03000509000000000000" pitchFamily="65" charset="-120"/>
                <a:ea typeface="標楷體" panose="03000509000000000000" pitchFamily="65" charset="-120"/>
              </a:rPr>
              <a:t>五年</a:t>
            </a:r>
            <a:r>
              <a:rPr lang="zh-TW" altLang="en-US" sz="2800" dirty="0">
                <a:latin typeface="標楷體" panose="03000509000000000000" pitchFamily="65" charset="-120"/>
                <a:ea typeface="標楷體" panose="03000509000000000000" pitchFamily="65" charset="-120"/>
              </a:rPr>
              <a:t>。如有詢問或請醫師更換之情事，並應予註明。</a:t>
            </a:r>
            <a:r>
              <a:rPr lang="en-US" altLang="zh-TW" sz="2800" dirty="0">
                <a:effectLst>
                  <a:outerShdw blurRad="38100" dist="38100" dir="2700000" algn="tl">
                    <a:srgbClr val="FFFFFF"/>
                  </a:outerShdw>
                </a:effectLst>
                <a:latin typeface="標楷體" panose="03000509000000000000" pitchFamily="65" charset="-120"/>
                <a:ea typeface="標楷體" panose="03000509000000000000" pitchFamily="65" charset="-120"/>
              </a:rPr>
              <a:t> </a:t>
            </a:r>
          </a:p>
          <a:p>
            <a:pPr marL="274320" indent="-274320" eaLnBrk="1" fontAlgn="auto" hangingPunct="1">
              <a:lnSpc>
                <a:spcPct val="80000"/>
              </a:lnSpc>
              <a:spcBef>
                <a:spcPct val="0"/>
              </a:spcBef>
              <a:spcAft>
                <a:spcPts val="0"/>
              </a:spcAft>
              <a:buClr>
                <a:schemeClr val="tx2"/>
              </a:buClr>
              <a:buSzTx/>
              <a:buFont typeface="Wingdings" pitchFamily="2" charset="2"/>
              <a:buNone/>
              <a:defRPr/>
            </a:pPr>
            <a:r>
              <a:rPr lang="en-US" altLang="zh-TW" sz="2800" dirty="0"/>
              <a:t>  </a:t>
            </a:r>
          </a:p>
          <a:p>
            <a:pPr marL="274320" indent="-274320" eaLnBrk="1" fontAlgn="auto" hangingPunct="1">
              <a:lnSpc>
                <a:spcPct val="80000"/>
              </a:lnSpc>
              <a:spcBef>
                <a:spcPct val="0"/>
              </a:spcBef>
              <a:spcAft>
                <a:spcPts val="0"/>
              </a:spcAft>
              <a:buClr>
                <a:schemeClr val="tx2"/>
              </a:buClr>
              <a:buSzTx/>
              <a:buFont typeface="Wingdings" pitchFamily="2" charset="2"/>
              <a:buNone/>
              <a:defRPr/>
            </a:pPr>
            <a:endParaRPr lang="zh-TW" altLang="en-US" sz="2400" b="1" dirty="0">
              <a:solidFill>
                <a:srgbClr val="000000"/>
              </a:solidFill>
            </a:endParaRPr>
          </a:p>
        </p:txBody>
      </p:sp>
      <p:pic>
        <p:nvPicPr>
          <p:cNvPr id="22537" name="Picture 8" descr="雲林上場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9" y="23813"/>
            <a:ext cx="97814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書卷 (水平) 9"/>
          <p:cNvSpPr/>
          <p:nvPr/>
        </p:nvSpPr>
        <p:spPr>
          <a:xfrm>
            <a:off x="681916" y="5577307"/>
            <a:ext cx="7903542" cy="1027014"/>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罰則</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處新臺幣</a:t>
            </a:r>
            <a:r>
              <a:rPr lang="en-US" altLang="zh-TW" sz="2400" dirty="0">
                <a:solidFill>
                  <a:srgbClr val="000000"/>
                </a:solidFill>
                <a:latin typeface="標楷體" panose="03000509000000000000" pitchFamily="65" charset="-120"/>
                <a:ea typeface="標楷體" panose="03000509000000000000" pitchFamily="65" charset="-120"/>
              </a:rPr>
              <a:t>2</a:t>
            </a:r>
            <a:r>
              <a:rPr lang="zh-TW" altLang="en-US" sz="2400" dirty="0">
                <a:solidFill>
                  <a:srgbClr val="000000"/>
                </a:solidFill>
                <a:latin typeface="標楷體" panose="03000509000000000000" pitchFamily="65" charset="-120"/>
                <a:ea typeface="標楷體" panose="03000509000000000000" pitchFamily="65" charset="-120"/>
              </a:rPr>
              <a:t>千元以上</a:t>
            </a:r>
            <a:r>
              <a:rPr lang="en-US" altLang="zh-TW" sz="2400" dirty="0">
                <a:solidFill>
                  <a:srgbClr val="000000"/>
                </a:solidFill>
                <a:latin typeface="標楷體" panose="03000509000000000000" pitchFamily="65" charset="-120"/>
                <a:ea typeface="標楷體" panose="03000509000000000000" pitchFamily="65" charset="-120"/>
              </a:rPr>
              <a:t>1</a:t>
            </a:r>
            <a:r>
              <a:rPr lang="zh-TW" altLang="en-US" sz="2400" dirty="0">
                <a:solidFill>
                  <a:srgbClr val="000000"/>
                </a:solidFill>
                <a:latin typeface="標楷體" panose="03000509000000000000" pitchFamily="65" charset="-120"/>
                <a:ea typeface="標楷體" panose="03000509000000000000" pitchFamily="65" charset="-120"/>
              </a:rPr>
              <a:t>萬元以下罰鍰。</a:t>
            </a:r>
          </a:p>
        </p:txBody>
      </p:sp>
    </p:spTree>
    <p:extLst>
      <p:ext uri="{BB962C8B-B14F-4D97-AF65-F5344CB8AC3E}">
        <p14:creationId xmlns:p14="http://schemas.microsoft.com/office/powerpoint/2010/main" val="195457885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6469A4-EEA2-7FC7-3CDC-AD42166C4BC6}"/>
              </a:ext>
            </a:extLst>
          </p:cNvPr>
          <p:cNvSpPr>
            <a:spLocks noGrp="1"/>
          </p:cNvSpPr>
          <p:nvPr>
            <p:ph type="title"/>
          </p:nvPr>
        </p:nvSpPr>
        <p:spPr/>
        <p:txBody>
          <a:bodyPr/>
          <a:lstStyle/>
          <a:p>
            <a:r>
              <a:rPr lang="zh-TW" altLang="en-US" dirty="0">
                <a:solidFill>
                  <a:srgbClr val="0000FF"/>
                </a:solidFill>
                <a:latin typeface="標楷體" panose="03000509000000000000" pitchFamily="65" charset="-120"/>
                <a:ea typeface="標楷體" panose="03000509000000000000" pitchFamily="65" charset="-120"/>
              </a:rPr>
              <a:t>中藥</a:t>
            </a:r>
            <a:r>
              <a:rPr lang="en-US" altLang="zh-TW" dirty="0">
                <a:solidFill>
                  <a:srgbClr val="0000FF"/>
                </a:solidFill>
                <a:latin typeface="標楷體" panose="03000509000000000000" pitchFamily="65" charset="-120"/>
                <a:ea typeface="標楷體" panose="03000509000000000000" pitchFamily="65" charset="-120"/>
              </a:rPr>
              <a:t>GMP</a:t>
            </a:r>
            <a:r>
              <a:rPr lang="zh-TW" altLang="en-US" dirty="0">
                <a:solidFill>
                  <a:srgbClr val="0000FF"/>
                </a:solidFill>
                <a:latin typeface="標楷體" panose="03000509000000000000" pitchFamily="65" charset="-120"/>
                <a:ea typeface="標楷體" panose="03000509000000000000" pitchFamily="65" charset="-120"/>
              </a:rPr>
              <a:t>藥廠名單</a:t>
            </a:r>
          </a:p>
        </p:txBody>
      </p:sp>
      <p:sp>
        <p:nvSpPr>
          <p:cNvPr id="3" name="內容版面配置區 2">
            <a:extLst>
              <a:ext uri="{FF2B5EF4-FFF2-40B4-BE49-F238E27FC236}">
                <a16:creationId xmlns:a16="http://schemas.microsoft.com/office/drawing/2014/main" id="{20BDC194-D5DA-E394-CCF5-D767D3EEC068}"/>
              </a:ext>
            </a:extLst>
          </p:cNvPr>
          <p:cNvSpPr>
            <a:spLocks noGrp="1"/>
          </p:cNvSpPr>
          <p:nvPr>
            <p:ph idx="1"/>
          </p:nvPr>
        </p:nvSpPr>
        <p:spPr/>
        <p:txBody>
          <a:bodyPr>
            <a:normAutofit/>
          </a:bodyPr>
          <a:lstStyle/>
          <a:p>
            <a:r>
              <a:rPr lang="zh-TW" altLang="en-US" sz="3200" dirty="0">
                <a:latin typeface="標楷體" panose="03000509000000000000" pitchFamily="65" charset="-120"/>
                <a:ea typeface="標楷體" panose="03000509000000000000" pitchFamily="65" charset="-120"/>
              </a:rPr>
              <a:t>順瑛堂生物科技製藥股份有限公司</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裕益製藥有限公司</a:t>
            </a:r>
          </a:p>
        </p:txBody>
      </p:sp>
      <p:sp>
        <p:nvSpPr>
          <p:cNvPr id="4" name="投影片編號版面配置區 3">
            <a:extLst>
              <a:ext uri="{FF2B5EF4-FFF2-40B4-BE49-F238E27FC236}">
                <a16:creationId xmlns:a16="http://schemas.microsoft.com/office/drawing/2014/main" id="{018B3AD8-195F-27C5-4F5B-CDFD8E1D1D4A}"/>
              </a:ext>
            </a:extLst>
          </p:cNvPr>
          <p:cNvSpPr>
            <a:spLocks noGrp="1"/>
          </p:cNvSpPr>
          <p:nvPr>
            <p:ph type="sldNum" sz="quarter" idx="12"/>
          </p:nvPr>
        </p:nvSpPr>
        <p:spPr/>
        <p:txBody>
          <a:bodyPr/>
          <a:lstStyle/>
          <a:p>
            <a:fld id="{2C400DA9-3692-411A-A70D-CB3CE30BC0DB}" type="slidenum">
              <a:rPr lang="zh-TW" altLang="en-US" smtClean="0"/>
              <a:t>6</a:t>
            </a:fld>
            <a:endParaRPr lang="zh-TW" altLang="en-US"/>
          </a:p>
        </p:txBody>
      </p:sp>
    </p:spTree>
    <p:extLst>
      <p:ext uri="{BB962C8B-B14F-4D97-AF65-F5344CB8AC3E}">
        <p14:creationId xmlns:p14="http://schemas.microsoft.com/office/powerpoint/2010/main" val="39578308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2C400DA9-3692-411A-A70D-CB3CE30BC0DB}" type="slidenum">
              <a:rPr lang="zh-TW" altLang="en-US" smtClean="0"/>
              <a:t>60</a:t>
            </a:fld>
            <a:endParaRPr lang="zh-TW" altLang="en-US"/>
          </a:p>
        </p:txBody>
      </p:sp>
      <p:sp>
        <p:nvSpPr>
          <p:cNvPr id="23555" name="Rectangle 2"/>
          <p:cNvSpPr>
            <a:spLocks noGrp="1" noChangeArrowheads="1"/>
          </p:cNvSpPr>
          <p:nvPr>
            <p:ph type="title" idx="4294967295"/>
          </p:nvPr>
        </p:nvSpPr>
        <p:spPr>
          <a:xfrm>
            <a:off x="683568" y="277813"/>
            <a:ext cx="8460432" cy="1143000"/>
          </a:xfrm>
        </p:spPr>
        <p:txBody>
          <a:bodyPr>
            <a:normAutofit/>
          </a:bodyPr>
          <a:lstStyle/>
          <a:p>
            <a:pPr algn="ctr" eaLnBrk="1" hangingPunct="1"/>
            <a:r>
              <a:rPr lang="zh-TW" altLang="en-US" dirty="0">
                <a:solidFill>
                  <a:schemeClr val="accent5">
                    <a:lumMod val="75000"/>
                  </a:schemeClr>
                </a:solidFill>
                <a:latin typeface="標楷體" pitchFamily="65" charset="-120"/>
                <a:ea typeface="標楷體" pitchFamily="65" charset="-120"/>
              </a:rPr>
              <a:t>藥師調劑之義務</a:t>
            </a:r>
            <a:r>
              <a:rPr lang="en-US" altLang="zh-TW" dirty="0">
                <a:solidFill>
                  <a:schemeClr val="accent5">
                    <a:lumMod val="75000"/>
                  </a:schemeClr>
                </a:solidFill>
                <a:latin typeface="標楷體" pitchFamily="65" charset="-120"/>
                <a:ea typeface="標楷體" pitchFamily="65" charset="-120"/>
              </a:rPr>
              <a:t>-4</a:t>
            </a:r>
          </a:p>
        </p:txBody>
      </p:sp>
      <p:sp>
        <p:nvSpPr>
          <p:cNvPr id="23556" name="Rectangle 3"/>
          <p:cNvSpPr>
            <a:spLocks noGrp="1" noChangeArrowheads="1"/>
          </p:cNvSpPr>
          <p:nvPr>
            <p:ph type="body" idx="4294967295"/>
          </p:nvPr>
        </p:nvSpPr>
        <p:spPr>
          <a:xfrm>
            <a:off x="683568" y="1341438"/>
            <a:ext cx="7776864" cy="4242774"/>
          </a:xfrm>
        </p:spPr>
        <p:txBody>
          <a:bodyPr>
            <a:noAutofit/>
          </a:bodyPr>
          <a:lstStyle/>
          <a:p>
            <a:pPr eaLnBrk="1" hangingPunct="1"/>
            <a:r>
              <a:rPr lang="zh-TW" altLang="en-US" dirty="0">
                <a:latin typeface="標楷體" panose="03000509000000000000" pitchFamily="65" charset="-120"/>
                <a:ea typeface="標楷體" panose="03000509000000000000" pitchFamily="65" charset="-120"/>
              </a:rPr>
              <a:t>容器包裝標示義務</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19</a:t>
            </a:r>
            <a:r>
              <a:rPr lang="zh-TW" altLang="en-US" dirty="0">
                <a:latin typeface="標楷體" panose="03000509000000000000" pitchFamily="65" charset="-120"/>
                <a:ea typeface="標楷體" panose="03000509000000000000" pitchFamily="65" charset="-120"/>
              </a:rPr>
              <a:t>條）</a:t>
            </a:r>
            <a:r>
              <a:rPr lang="en-US" altLang="zh-TW" dirty="0">
                <a:latin typeface="標楷體" panose="03000509000000000000" pitchFamily="65" charset="-120"/>
                <a:ea typeface="標楷體" panose="03000509000000000000" pitchFamily="65" charset="-120"/>
              </a:rPr>
              <a:t>-</a:t>
            </a:r>
          </a:p>
          <a:p>
            <a:pPr eaLnBrk="1" hangingPunct="1">
              <a:spcBef>
                <a:spcPct val="0"/>
              </a:spcBef>
              <a:buClrTx/>
              <a:buSzTx/>
              <a:buFontTx/>
              <a:buNone/>
            </a:pPr>
            <a:r>
              <a:rPr lang="zh-TW" altLang="en-US" dirty="0">
                <a:latin typeface="標楷體" panose="03000509000000000000" pitchFamily="65" charset="-120"/>
                <a:ea typeface="標楷體" panose="03000509000000000000" pitchFamily="65" charset="-120"/>
              </a:rPr>
              <a:t>  藥師交付藥劑時，應於</a:t>
            </a:r>
            <a:r>
              <a:rPr lang="zh-TW" altLang="en-US" dirty="0">
                <a:solidFill>
                  <a:srgbClr val="FF3300"/>
                </a:solidFill>
                <a:latin typeface="標楷體" panose="03000509000000000000" pitchFamily="65" charset="-120"/>
                <a:ea typeface="標楷體" panose="03000509000000000000" pitchFamily="65" charset="-120"/>
              </a:rPr>
              <a:t>容器或包裝上</a:t>
            </a:r>
            <a:r>
              <a:rPr lang="zh-TW" altLang="en-US" dirty="0">
                <a:latin typeface="標楷體" panose="03000509000000000000" pitchFamily="65" charset="-120"/>
                <a:ea typeface="標楷體" panose="03000509000000000000" pitchFamily="65" charset="-120"/>
              </a:rPr>
              <a:t>記明下列各項：　　</a:t>
            </a:r>
            <a:endParaRPr lang="en-US" altLang="zh-TW" dirty="0">
              <a:latin typeface="標楷體" panose="03000509000000000000" pitchFamily="65" charset="-120"/>
              <a:ea typeface="標楷體" panose="03000509000000000000" pitchFamily="65" charset="-120"/>
            </a:endParaRPr>
          </a:p>
          <a:p>
            <a:pPr eaLnBrk="1" hangingPunct="1">
              <a:spcBef>
                <a:spcPct val="0"/>
              </a:spcBef>
              <a:buClrTx/>
              <a:buSzTx/>
              <a:buFontTx/>
              <a:buNone/>
            </a:pPr>
            <a:r>
              <a:rPr lang="zh-TW" altLang="en-US" dirty="0">
                <a:latin typeface="標楷體" panose="03000509000000000000" pitchFamily="65" charset="-120"/>
                <a:ea typeface="標楷體" panose="03000509000000000000" pitchFamily="65" charset="-120"/>
              </a:rPr>
              <a:t>  一、病人姓名、性別。　　</a:t>
            </a:r>
          </a:p>
          <a:p>
            <a:pPr eaLnBrk="1" hangingPunct="1">
              <a:spcBef>
                <a:spcPct val="0"/>
              </a:spcBef>
              <a:buClrTx/>
              <a:buSzTx/>
              <a:buFontTx/>
              <a:buNone/>
            </a:pPr>
            <a:r>
              <a:rPr lang="zh-TW" altLang="en-US" dirty="0">
                <a:latin typeface="標楷體" panose="03000509000000000000" pitchFamily="65" charset="-120"/>
                <a:ea typeface="標楷體" panose="03000509000000000000" pitchFamily="65" charset="-120"/>
              </a:rPr>
              <a:t>  二、藥品名稱、劑量、數量、用法。　</a:t>
            </a:r>
          </a:p>
          <a:p>
            <a:pPr eaLnBrk="1" hangingPunct="1">
              <a:spcBef>
                <a:spcPct val="0"/>
              </a:spcBef>
              <a:buClrTx/>
              <a:buSzTx/>
              <a:buFontTx/>
              <a:buNone/>
            </a:pPr>
            <a:r>
              <a:rPr lang="zh-TW" altLang="en-US" dirty="0">
                <a:latin typeface="標楷體" panose="03000509000000000000" pitchFamily="65" charset="-120"/>
                <a:ea typeface="標楷體" panose="03000509000000000000" pitchFamily="65" charset="-120"/>
              </a:rPr>
              <a:t>　三、作用或適應症。　　</a:t>
            </a:r>
          </a:p>
          <a:p>
            <a:pPr eaLnBrk="1" hangingPunct="1">
              <a:spcBef>
                <a:spcPct val="0"/>
              </a:spcBef>
              <a:buClrTx/>
              <a:buSzTx/>
              <a:buFontTx/>
              <a:buNone/>
            </a:pPr>
            <a:r>
              <a:rPr lang="zh-TW" altLang="en-US" dirty="0">
                <a:latin typeface="標楷體" panose="03000509000000000000" pitchFamily="65" charset="-120"/>
                <a:ea typeface="標楷體" panose="03000509000000000000" pitchFamily="65" charset="-120"/>
              </a:rPr>
              <a:t>  四、</a:t>
            </a:r>
            <a:r>
              <a:rPr lang="zh-TW" altLang="en-US" dirty="0">
                <a:solidFill>
                  <a:srgbClr val="FF3300"/>
                </a:solidFill>
                <a:latin typeface="標楷體" panose="03000509000000000000" pitchFamily="65" charset="-120"/>
                <a:ea typeface="標楷體" panose="03000509000000000000" pitchFamily="65" charset="-120"/>
              </a:rPr>
              <a:t>警語或副作用。　</a:t>
            </a:r>
          </a:p>
          <a:p>
            <a:pPr eaLnBrk="1" hangingPunct="1">
              <a:spcBef>
                <a:spcPct val="0"/>
              </a:spcBef>
              <a:buClrTx/>
              <a:buSzTx/>
              <a:buFontTx/>
              <a:buNone/>
            </a:pPr>
            <a:r>
              <a:rPr lang="zh-TW" altLang="en-US" dirty="0">
                <a:latin typeface="標楷體" panose="03000509000000000000" pitchFamily="65" charset="-120"/>
                <a:ea typeface="標楷體" panose="03000509000000000000" pitchFamily="65" charset="-120"/>
              </a:rPr>
              <a:t>　五、藥局地點、名稱及</a:t>
            </a:r>
            <a:r>
              <a:rPr lang="zh-TW" altLang="en-US" dirty="0">
                <a:solidFill>
                  <a:srgbClr val="FF3300"/>
                </a:solidFill>
                <a:latin typeface="標楷體" panose="03000509000000000000" pitchFamily="65" charset="-120"/>
                <a:ea typeface="標楷體" panose="03000509000000000000" pitchFamily="65" charset="-120"/>
              </a:rPr>
              <a:t>調劑者姓名</a:t>
            </a:r>
            <a:r>
              <a:rPr lang="zh-TW" altLang="en-US" dirty="0">
                <a:latin typeface="標楷體" panose="03000509000000000000" pitchFamily="65" charset="-120"/>
                <a:ea typeface="標楷體" panose="03000509000000000000" pitchFamily="65" charset="-120"/>
              </a:rPr>
              <a:t>。　　</a:t>
            </a:r>
          </a:p>
          <a:p>
            <a:pPr eaLnBrk="1" hangingPunct="1">
              <a:spcBef>
                <a:spcPct val="0"/>
              </a:spcBef>
              <a:buClrTx/>
              <a:buSzTx/>
              <a:buFontTx/>
              <a:buNone/>
            </a:pPr>
            <a:r>
              <a:rPr lang="zh-TW" altLang="en-US" dirty="0">
                <a:latin typeface="標楷體" panose="03000509000000000000" pitchFamily="65" charset="-120"/>
                <a:ea typeface="標楷體" panose="03000509000000000000" pitchFamily="65" charset="-120"/>
              </a:rPr>
              <a:t>  六、調劑年、月、日。</a:t>
            </a:r>
          </a:p>
          <a:p>
            <a:pPr eaLnBrk="1" hangingPunct="1">
              <a:buFont typeface="Wingdings" pitchFamily="2" charset="2"/>
              <a:buNone/>
            </a:pPr>
            <a:endParaRPr lang="en-US" altLang="zh-TW" sz="2800" b="1" dirty="0">
              <a:ea typeface="標楷體" pitchFamily="65" charset="-120"/>
            </a:endParaRPr>
          </a:p>
          <a:p>
            <a:pPr eaLnBrk="1" hangingPunct="1">
              <a:buFont typeface="Wingdings" pitchFamily="2" charset="2"/>
              <a:buNone/>
            </a:pPr>
            <a:r>
              <a:rPr lang="en-US" altLang="zh-TW" sz="2800" b="1" dirty="0">
                <a:ea typeface="標楷體" pitchFamily="65" charset="-120"/>
              </a:rPr>
              <a:t>  </a:t>
            </a:r>
            <a:endParaRPr lang="zh-TW" altLang="en-US" sz="2800" b="1" dirty="0">
              <a:solidFill>
                <a:srgbClr val="000000"/>
              </a:solidFill>
              <a:ea typeface="標楷體" pitchFamily="65" charset="-120"/>
            </a:endParaRPr>
          </a:p>
        </p:txBody>
      </p:sp>
      <p:pic>
        <p:nvPicPr>
          <p:cNvPr id="23559" name="Picture 8" descr="雲林上場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88640"/>
            <a:ext cx="104360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書卷 (水平) 7"/>
          <p:cNvSpPr/>
          <p:nvPr/>
        </p:nvSpPr>
        <p:spPr>
          <a:xfrm>
            <a:off x="683568" y="5589240"/>
            <a:ext cx="7983795" cy="1027014"/>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罰則</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處新臺幣</a:t>
            </a:r>
            <a:r>
              <a:rPr lang="en-US" altLang="zh-TW" sz="2400" dirty="0">
                <a:solidFill>
                  <a:srgbClr val="000000"/>
                </a:solidFill>
                <a:latin typeface="標楷體" panose="03000509000000000000" pitchFamily="65" charset="-120"/>
                <a:ea typeface="標楷體" panose="03000509000000000000" pitchFamily="65" charset="-120"/>
              </a:rPr>
              <a:t>2</a:t>
            </a:r>
            <a:r>
              <a:rPr lang="zh-TW" altLang="en-US" sz="2400" dirty="0">
                <a:solidFill>
                  <a:srgbClr val="000000"/>
                </a:solidFill>
                <a:latin typeface="標楷體" panose="03000509000000000000" pitchFamily="65" charset="-120"/>
                <a:ea typeface="標楷體" panose="03000509000000000000" pitchFamily="65" charset="-120"/>
              </a:rPr>
              <a:t>千元以上</a:t>
            </a:r>
            <a:r>
              <a:rPr lang="en-US" altLang="zh-TW" sz="2400" dirty="0">
                <a:solidFill>
                  <a:srgbClr val="000000"/>
                </a:solidFill>
                <a:latin typeface="標楷體" panose="03000509000000000000" pitchFamily="65" charset="-120"/>
                <a:ea typeface="標楷體" panose="03000509000000000000" pitchFamily="65" charset="-120"/>
              </a:rPr>
              <a:t>1</a:t>
            </a:r>
            <a:r>
              <a:rPr lang="zh-TW" altLang="en-US" sz="2400" dirty="0">
                <a:solidFill>
                  <a:srgbClr val="000000"/>
                </a:solidFill>
                <a:latin typeface="標楷體" panose="03000509000000000000" pitchFamily="65" charset="-120"/>
                <a:ea typeface="標楷體" panose="03000509000000000000" pitchFamily="65" charset="-120"/>
              </a:rPr>
              <a:t>萬元以下罰鍰。</a:t>
            </a:r>
          </a:p>
        </p:txBody>
      </p:sp>
    </p:spTree>
    <p:extLst>
      <p:ext uri="{BB962C8B-B14F-4D97-AF65-F5344CB8AC3E}">
        <p14:creationId xmlns:p14="http://schemas.microsoft.com/office/powerpoint/2010/main" val="3353586152"/>
      </p:ext>
    </p:extLst>
  </p:cSld>
  <p:clrMapOvr>
    <a:masterClrMapping/>
  </p:clrMapOvr>
  <p:transition spd="slow">
    <p:circl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863677-E843-F2E2-F7D2-DEAE242C1539}"/>
              </a:ext>
            </a:extLst>
          </p:cNvPr>
          <p:cNvSpPr>
            <a:spLocks noGrp="1"/>
          </p:cNvSpPr>
          <p:nvPr>
            <p:ph type="title"/>
          </p:nvPr>
        </p:nvSpPr>
        <p:spPr>
          <a:xfrm>
            <a:off x="611560" y="764704"/>
            <a:ext cx="7848872" cy="864096"/>
          </a:xfrm>
        </p:spPr>
        <p:txBody>
          <a:bodyPr anchor="b">
            <a:normAutofit/>
          </a:bodyPr>
          <a:lstStyle/>
          <a:p>
            <a:r>
              <a:rPr kumimoji="0" lang="zh-TW" altLang="en-US" b="0" i="0" u="none" strike="noStrike" kern="1200" cap="none" spc="0" normalizeH="0" baseline="0" noProof="0" dirty="0">
                <a:ln w="3175" cmpd="sng">
                  <a:noFill/>
                </a:ln>
                <a:solidFill>
                  <a:srgbClr val="0000FF"/>
                </a:solidFill>
                <a:effectLst/>
                <a:uLnTx/>
                <a:uFillTx/>
                <a:latin typeface="標楷體" panose="03000509000000000000" pitchFamily="65" charset="-120"/>
                <a:ea typeface="標楷體" panose="03000509000000000000" pitchFamily="65" charset="-120"/>
                <a:cs typeface="+mj-cs"/>
              </a:rPr>
              <a:t>案例</a:t>
            </a:r>
            <a:r>
              <a:rPr kumimoji="0" lang="en-US" altLang="zh-TW" b="0" i="0" u="none" strike="noStrike" kern="1200" cap="none" spc="0" normalizeH="0" baseline="0" noProof="0" dirty="0">
                <a:ln w="3175" cmpd="sng">
                  <a:noFill/>
                </a:ln>
                <a:solidFill>
                  <a:srgbClr val="0000FF"/>
                </a:solidFill>
                <a:effectLst/>
                <a:uLnTx/>
                <a:uFillTx/>
                <a:latin typeface="標楷體" panose="03000509000000000000" pitchFamily="65" charset="-120"/>
                <a:ea typeface="標楷體" panose="03000509000000000000" pitchFamily="65" charset="-120"/>
                <a:cs typeface="+mj-cs"/>
              </a:rPr>
              <a:t>:</a:t>
            </a:r>
            <a:r>
              <a:rPr kumimoji="0" lang="zh-TW" altLang="en-US" b="0" i="0" u="none" strike="noStrike" kern="1200" cap="none" spc="0" normalizeH="0" baseline="0" noProof="0" dirty="0">
                <a:ln w="3175" cmpd="sng">
                  <a:noFill/>
                </a:ln>
                <a:solidFill>
                  <a:srgbClr val="0000FF"/>
                </a:solidFill>
                <a:effectLst/>
                <a:uLnTx/>
                <a:uFillTx/>
                <a:latin typeface="標楷體" panose="03000509000000000000" pitchFamily="65" charset="-120"/>
                <a:ea typeface="標楷體" panose="03000509000000000000" pitchFamily="65" charset="-120"/>
                <a:cs typeface="+mj-cs"/>
              </a:rPr>
              <a:t>非藥事人員調劑</a:t>
            </a:r>
            <a:endParaRPr lang="zh-TW" altLang="en-US" dirty="0">
              <a:solidFill>
                <a:srgbClr val="0000FF"/>
              </a:solidFill>
            </a:endParaRPr>
          </a:p>
        </p:txBody>
      </p:sp>
      <p:sp>
        <p:nvSpPr>
          <p:cNvPr id="10" name="Content Placeholder 9">
            <a:extLst>
              <a:ext uri="{FF2B5EF4-FFF2-40B4-BE49-F238E27FC236}">
                <a16:creationId xmlns:a16="http://schemas.microsoft.com/office/drawing/2014/main" id="{DE73CDFE-580A-2A88-0460-56EE58259FD4}"/>
              </a:ext>
            </a:extLst>
          </p:cNvPr>
          <p:cNvSpPr>
            <a:spLocks noGrp="1"/>
          </p:cNvSpPr>
          <p:nvPr>
            <p:ph idx="1"/>
          </p:nvPr>
        </p:nvSpPr>
        <p:spPr>
          <a:xfrm>
            <a:off x="971550" y="2400638"/>
            <a:ext cx="2745043" cy="3475229"/>
          </a:xfrm>
        </p:spPr>
        <p:txBody>
          <a:bodyPr>
            <a:normAutofit/>
          </a:bodyPr>
          <a:lstStyle/>
          <a:p>
            <a:r>
              <a:rPr lang="zh-TW" altLang="en-US" sz="2800" dirty="0">
                <a:latin typeface="標楷體" panose="03000509000000000000" pitchFamily="65" charset="-120"/>
                <a:ea typeface="標楷體" panose="03000509000000000000" pitchFamily="65" charset="-120"/>
              </a:rPr>
              <a:t>該藥局周姓女員工坦承調劑止痛藥給民眾，衛生局依違反「藥師法」將開罰</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萬元到</a:t>
            </a:r>
            <a:r>
              <a:rPr lang="en-US" altLang="zh-TW" sz="2800" dirty="0">
                <a:latin typeface="標楷體" panose="03000509000000000000" pitchFamily="65" charset="-120"/>
                <a:ea typeface="標楷體" panose="03000509000000000000" pitchFamily="65" charset="-120"/>
              </a:rPr>
              <a:t>30</a:t>
            </a:r>
            <a:r>
              <a:rPr lang="zh-TW" altLang="en-US" sz="2800" dirty="0">
                <a:latin typeface="標楷體" panose="03000509000000000000" pitchFamily="65" charset="-120"/>
                <a:ea typeface="標楷體" panose="03000509000000000000" pitchFamily="65" charset="-120"/>
              </a:rPr>
              <a:t>萬元罰鍰。</a:t>
            </a:r>
            <a:endParaRPr lang="en-US" sz="2800" dirty="0">
              <a:latin typeface="標楷體" panose="03000509000000000000" pitchFamily="65" charset="-120"/>
              <a:ea typeface="標楷體" panose="03000509000000000000" pitchFamily="65" charset="-120"/>
            </a:endParaRPr>
          </a:p>
        </p:txBody>
      </p:sp>
      <p:pic>
        <p:nvPicPr>
          <p:cNvPr id="6" name="內容版面配置區 5">
            <a:extLst>
              <a:ext uri="{FF2B5EF4-FFF2-40B4-BE49-F238E27FC236}">
                <a16:creationId xmlns:a16="http://schemas.microsoft.com/office/drawing/2014/main" id="{0B3B5FD8-5446-9B73-CAB9-BB975192A52D}"/>
              </a:ext>
            </a:extLst>
          </p:cNvPr>
          <p:cNvPicPr>
            <a:picLocks noChangeAspect="1"/>
          </p:cNvPicPr>
          <p:nvPr/>
        </p:nvPicPr>
        <p:blipFill rotWithShape="1">
          <a:blip r:embed="rId2">
            <a:extLst>
              <a:ext uri="{28A0092B-C50C-407E-A947-70E740481C1C}">
                <a14:useLocalDpi xmlns:a14="http://schemas.microsoft.com/office/drawing/2010/main" val="0"/>
              </a:ext>
            </a:extLst>
          </a:blip>
          <a:srcRect l="8965" r="16430" b="-3"/>
          <a:stretch/>
        </p:blipFill>
        <p:spPr>
          <a:xfrm>
            <a:off x="3851920" y="2400639"/>
            <a:ext cx="4314181" cy="3475228"/>
          </a:xfrm>
          <a:prstGeom prst="rect">
            <a:avLst/>
          </a:prstGeom>
          <a:ln w="57150" cmpd="thickThin">
            <a:solidFill>
              <a:schemeClr val="tx1">
                <a:lumMod val="50000"/>
                <a:lumOff val="50000"/>
              </a:schemeClr>
            </a:solidFill>
            <a:miter lim="800000"/>
          </a:ln>
        </p:spPr>
      </p:pic>
      <p:sp>
        <p:nvSpPr>
          <p:cNvPr id="4" name="投影片編號版面配置區 3">
            <a:extLst>
              <a:ext uri="{FF2B5EF4-FFF2-40B4-BE49-F238E27FC236}">
                <a16:creationId xmlns:a16="http://schemas.microsoft.com/office/drawing/2014/main" id="{7885A53B-A342-9497-528F-9502AA1BEB8A}"/>
              </a:ext>
            </a:extLst>
          </p:cNvPr>
          <p:cNvSpPr>
            <a:spLocks noGrp="1"/>
          </p:cNvSpPr>
          <p:nvPr>
            <p:ph type="sldNum" sz="quarter" idx="12"/>
          </p:nvPr>
        </p:nvSpPr>
        <p:spPr>
          <a:xfrm>
            <a:off x="7765425" y="5969000"/>
            <a:ext cx="407023" cy="279400"/>
          </a:xfrm>
        </p:spPr>
        <p:txBody>
          <a:bodyPr>
            <a:normAutofit/>
          </a:bodyPr>
          <a:lstStyle/>
          <a:p>
            <a:pPr>
              <a:spcAft>
                <a:spcPts val="600"/>
              </a:spcAft>
            </a:pPr>
            <a:fld id="{2C400DA9-3692-411A-A70D-CB3CE30BC0DB}" type="slidenum">
              <a:rPr lang="zh-TW" altLang="en-US" smtClean="0"/>
              <a:pPr>
                <a:spcAft>
                  <a:spcPts val="600"/>
                </a:spcAft>
              </a:pPr>
              <a:t>61</a:t>
            </a:fld>
            <a:endParaRPr lang="zh-TW" altLang="en-US"/>
          </a:p>
        </p:txBody>
      </p:sp>
    </p:spTree>
    <p:extLst>
      <p:ext uri="{BB962C8B-B14F-4D97-AF65-F5344CB8AC3E}">
        <p14:creationId xmlns:p14="http://schemas.microsoft.com/office/powerpoint/2010/main" val="20947095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
          <p:cNvSpPr>
            <a:spLocks noChangeArrowheads="1"/>
          </p:cNvSpPr>
          <p:nvPr/>
        </p:nvSpPr>
        <p:spPr bwMode="auto">
          <a:xfrm>
            <a:off x="611561" y="721523"/>
            <a:ext cx="7880968"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ahoma" pitchFamily="34" charset="0"/>
                <a:ea typeface="新細明體" charset="-120"/>
              </a:defRPr>
            </a:lvl1pPr>
            <a:lvl2pPr marL="742950" indent="-285750" eaLnBrk="0" hangingPunct="0">
              <a:defRPr kumimoji="1">
                <a:solidFill>
                  <a:schemeClr val="tx1"/>
                </a:solidFill>
                <a:latin typeface="Tahoma" pitchFamily="34" charset="0"/>
                <a:ea typeface="新細明體" charset="-120"/>
              </a:defRPr>
            </a:lvl2pPr>
            <a:lvl3pPr marL="1143000" indent="-228600" eaLnBrk="0" hangingPunct="0">
              <a:defRPr kumimoji="1">
                <a:solidFill>
                  <a:schemeClr val="tx1"/>
                </a:solidFill>
                <a:latin typeface="Tahoma" pitchFamily="34" charset="0"/>
                <a:ea typeface="新細明體" charset="-120"/>
              </a:defRPr>
            </a:lvl3pPr>
            <a:lvl4pPr marL="1600200" indent="-228600" eaLnBrk="0" hangingPunct="0">
              <a:defRPr kumimoji="1">
                <a:solidFill>
                  <a:schemeClr val="tx1"/>
                </a:solidFill>
                <a:latin typeface="Tahoma" pitchFamily="34" charset="0"/>
                <a:ea typeface="新細明體" charset="-120"/>
              </a:defRPr>
            </a:lvl4pPr>
            <a:lvl5pPr marL="2057400" indent="-228600" eaLnBrk="0" hangingPunct="0">
              <a:defRPr kumimoji="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charset="-120"/>
              </a:defRPr>
            </a:lvl9pPr>
          </a:lstStyle>
          <a:p>
            <a:pPr algn="ctr" eaLnBrk="1" hangingPunct="1"/>
            <a:r>
              <a:rPr lang="zh-TW" altLang="en-US" sz="4300"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藥師報備支援</a:t>
            </a:r>
          </a:p>
        </p:txBody>
      </p:sp>
      <p:sp>
        <p:nvSpPr>
          <p:cNvPr id="3" name="矩形 2"/>
          <p:cNvSpPr>
            <a:spLocks noChangeArrowheads="1"/>
          </p:cNvSpPr>
          <p:nvPr/>
        </p:nvSpPr>
        <p:spPr bwMode="auto">
          <a:xfrm>
            <a:off x="755576" y="1747229"/>
            <a:ext cx="7632848"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ahoma" pitchFamily="34" charset="0"/>
                <a:ea typeface="新細明體" charset="-120"/>
              </a:defRPr>
            </a:lvl1pPr>
            <a:lvl2pPr marL="742950" indent="-285750" eaLnBrk="0" hangingPunct="0">
              <a:defRPr kumimoji="1">
                <a:solidFill>
                  <a:schemeClr val="tx1"/>
                </a:solidFill>
                <a:latin typeface="Tahoma" pitchFamily="34" charset="0"/>
                <a:ea typeface="新細明體" charset="-120"/>
              </a:defRPr>
            </a:lvl2pPr>
            <a:lvl3pPr marL="1143000" indent="-228600" eaLnBrk="0" hangingPunct="0">
              <a:defRPr kumimoji="1">
                <a:solidFill>
                  <a:schemeClr val="tx1"/>
                </a:solidFill>
                <a:latin typeface="Tahoma" pitchFamily="34" charset="0"/>
                <a:ea typeface="新細明體" charset="-120"/>
              </a:defRPr>
            </a:lvl3pPr>
            <a:lvl4pPr marL="1600200" indent="-228600" eaLnBrk="0" hangingPunct="0">
              <a:defRPr kumimoji="1">
                <a:solidFill>
                  <a:schemeClr val="tx1"/>
                </a:solidFill>
                <a:latin typeface="Tahoma" pitchFamily="34" charset="0"/>
                <a:ea typeface="新細明體" charset="-120"/>
              </a:defRPr>
            </a:lvl4pPr>
            <a:lvl5pPr marL="2057400" indent="-228600" eaLnBrk="0" hangingPunct="0">
              <a:defRPr kumimoji="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charset="-120"/>
              </a:defRPr>
            </a:lvl9pPr>
          </a:lstStyle>
          <a:p>
            <a:r>
              <a:rPr lang="zh-TW" altLang="en-US" sz="2200" b="1" dirty="0">
                <a:latin typeface="標楷體" pitchFamily="65" charset="-120"/>
                <a:ea typeface="標楷體" pitchFamily="65" charset="-120"/>
              </a:rPr>
              <a:t>藥師執業以</a:t>
            </a:r>
            <a:r>
              <a:rPr lang="zh-TW" altLang="en-US" sz="2200" b="1" dirty="0">
                <a:solidFill>
                  <a:srgbClr val="FF0000"/>
                </a:solidFill>
                <a:latin typeface="標楷體" pitchFamily="65" charset="-120"/>
                <a:ea typeface="標楷體" pitchFamily="65" charset="-120"/>
              </a:rPr>
              <a:t>一處</a:t>
            </a:r>
            <a:r>
              <a:rPr lang="zh-TW" altLang="en-US" sz="2200" b="1" dirty="0">
                <a:latin typeface="標楷體" pitchFamily="65" charset="-120"/>
                <a:ea typeface="標楷體" pitchFamily="65" charset="-120"/>
              </a:rPr>
              <a:t>為限，並應在所在地主管機關核准登記之醫療機構、依法規定之執業處所或其他經主管機關認可之機構為之。但於醫療機構、藥局執業者，有下列情形之一，並經</a:t>
            </a:r>
            <a:r>
              <a:rPr lang="zh-TW" altLang="en-US" sz="2200" b="1" dirty="0">
                <a:solidFill>
                  <a:srgbClr val="FF0000"/>
                </a:solidFill>
                <a:latin typeface="標楷體" pitchFamily="65" charset="-120"/>
                <a:ea typeface="標楷體" pitchFamily="65" charset="-120"/>
              </a:rPr>
              <a:t>事先報准</a:t>
            </a:r>
            <a:r>
              <a:rPr lang="zh-TW" altLang="en-US" sz="2200" b="1" dirty="0">
                <a:latin typeface="標楷體" pitchFamily="65" charset="-120"/>
                <a:ea typeface="標楷體" pitchFamily="65" charset="-120"/>
              </a:rPr>
              <a:t>，</a:t>
            </a:r>
            <a:r>
              <a:rPr lang="zh-TW" altLang="en-US" sz="2200" b="1" dirty="0">
                <a:solidFill>
                  <a:srgbClr val="FF0000"/>
                </a:solidFill>
                <a:latin typeface="標楷體" pitchFamily="65" charset="-120"/>
                <a:ea typeface="標楷體" pitchFamily="65" charset="-120"/>
              </a:rPr>
              <a:t>得於執業處所外執行業務</a:t>
            </a:r>
            <a:r>
              <a:rPr lang="zh-TW" altLang="en-US" sz="2200" b="1" dirty="0">
                <a:latin typeface="標楷體" pitchFamily="65" charset="-120"/>
                <a:ea typeface="標楷體" pitchFamily="65" charset="-120"/>
              </a:rPr>
              <a:t>： </a:t>
            </a:r>
            <a:br>
              <a:rPr lang="zh-TW" altLang="en-US" sz="2200" b="1" dirty="0">
                <a:latin typeface="標楷體" pitchFamily="65" charset="-120"/>
                <a:ea typeface="標楷體" pitchFamily="65" charset="-120"/>
              </a:rPr>
            </a:br>
            <a:r>
              <a:rPr lang="zh-TW" altLang="en-US" sz="2200" b="1" dirty="0">
                <a:latin typeface="標楷體" pitchFamily="65" charset="-120"/>
                <a:ea typeface="標楷體" pitchFamily="65" charset="-120"/>
              </a:rPr>
              <a:t>一、藥癮治療或傳染病防治服務。 </a:t>
            </a:r>
            <a:br>
              <a:rPr lang="zh-TW" altLang="en-US" sz="2200" b="1" dirty="0">
                <a:latin typeface="標楷體" pitchFamily="65" charset="-120"/>
                <a:ea typeface="標楷體" pitchFamily="65" charset="-120"/>
              </a:rPr>
            </a:br>
            <a:r>
              <a:rPr lang="zh-TW" altLang="en-US" sz="2200" b="1" dirty="0">
                <a:latin typeface="標楷體" pitchFamily="65" charset="-120"/>
                <a:ea typeface="標楷體" pitchFamily="65" charset="-120"/>
              </a:rPr>
              <a:t>二、</a:t>
            </a:r>
            <a:r>
              <a:rPr lang="zh-TW" altLang="en-US" sz="2200" b="1" dirty="0">
                <a:solidFill>
                  <a:srgbClr val="FF0000"/>
                </a:solidFill>
                <a:latin typeface="標楷體" pitchFamily="65" charset="-120"/>
                <a:ea typeface="標楷體" pitchFamily="65" charset="-120"/>
              </a:rPr>
              <a:t>義診或巡迴醫療服務</a:t>
            </a:r>
            <a:r>
              <a:rPr lang="zh-TW" altLang="en-US" sz="2200" b="1" dirty="0">
                <a:latin typeface="標楷體" pitchFamily="65" charset="-120"/>
                <a:ea typeface="標楷體" pitchFamily="65" charset="-120"/>
              </a:rPr>
              <a:t>。 </a:t>
            </a:r>
            <a:br>
              <a:rPr lang="zh-TW" altLang="en-US" sz="2200" b="1" dirty="0">
                <a:latin typeface="標楷體" pitchFamily="65" charset="-120"/>
                <a:ea typeface="標楷體" pitchFamily="65" charset="-120"/>
              </a:rPr>
            </a:br>
            <a:r>
              <a:rPr lang="zh-TW" altLang="en-US" sz="2200" b="1" dirty="0">
                <a:latin typeface="標楷體" pitchFamily="65" charset="-120"/>
                <a:ea typeface="標楷體" pitchFamily="65" charset="-120"/>
              </a:rPr>
              <a:t>三、</a:t>
            </a:r>
            <a:r>
              <a:rPr lang="zh-TW" altLang="en-US" sz="2200" b="1" dirty="0">
                <a:solidFill>
                  <a:srgbClr val="FF0000"/>
                </a:solidFill>
                <a:latin typeface="標楷體" pitchFamily="65" charset="-120"/>
                <a:ea typeface="標楷體" pitchFamily="65" charset="-120"/>
              </a:rPr>
              <a:t>藥事照護相關業務</a:t>
            </a:r>
            <a:r>
              <a:rPr lang="zh-TW" altLang="en-US" sz="2200" b="1" dirty="0">
                <a:latin typeface="標楷體" pitchFamily="65" charset="-120"/>
                <a:ea typeface="標楷體" pitchFamily="65" charset="-120"/>
              </a:rPr>
              <a:t>。 </a:t>
            </a:r>
            <a:br>
              <a:rPr lang="zh-TW" altLang="en-US" sz="2200" b="1" dirty="0">
                <a:latin typeface="標楷體" pitchFamily="65" charset="-120"/>
                <a:ea typeface="標楷體" pitchFamily="65" charset="-120"/>
              </a:rPr>
            </a:br>
            <a:r>
              <a:rPr lang="zh-TW" altLang="en-US" sz="2200" b="1" dirty="0">
                <a:latin typeface="標楷體" pitchFamily="65" charset="-120"/>
                <a:ea typeface="標楷體" pitchFamily="65" charset="-120"/>
              </a:rPr>
              <a:t>四、於矯正機關及經</a:t>
            </a:r>
            <a:r>
              <a:rPr lang="zh-TW" altLang="en-US" sz="2200" b="1" dirty="0">
                <a:solidFill>
                  <a:srgbClr val="FF0000"/>
                </a:solidFill>
                <a:latin typeface="標楷體" pitchFamily="65" charset="-120"/>
                <a:ea typeface="標楷體" pitchFamily="65" charset="-120"/>
              </a:rPr>
              <a:t>中央主管機關公告之無藥事人員執業之</a:t>
            </a:r>
            <a:br>
              <a:rPr lang="en-US" altLang="zh-TW" sz="2200" b="1" dirty="0">
                <a:solidFill>
                  <a:srgbClr val="FF0000"/>
                </a:solidFill>
                <a:latin typeface="標楷體" pitchFamily="65" charset="-120"/>
                <a:ea typeface="標楷體" pitchFamily="65" charset="-120"/>
              </a:rPr>
            </a:br>
            <a:r>
              <a:rPr lang="zh-TW" altLang="en-US" sz="2200" b="1" dirty="0">
                <a:solidFill>
                  <a:srgbClr val="FF0000"/>
                </a:solidFill>
                <a:latin typeface="標楷體" pitchFamily="65" charset="-120"/>
                <a:ea typeface="標楷體" pitchFamily="65" charset="-120"/>
              </a:rPr>
              <a:t>    偏遠地區</a:t>
            </a:r>
            <a:r>
              <a:rPr lang="zh-TW" altLang="en-US" sz="2200" b="1" dirty="0">
                <a:latin typeface="標楷體" pitchFamily="65" charset="-120"/>
                <a:ea typeface="標楷體" pitchFamily="65" charset="-120"/>
              </a:rPr>
              <a:t>，執行調劑業務。 </a:t>
            </a:r>
            <a:endParaRPr lang="en-US" altLang="zh-TW" sz="2200" b="1" dirty="0">
              <a:latin typeface="標楷體" pitchFamily="65" charset="-120"/>
              <a:ea typeface="標楷體" pitchFamily="65" charset="-120"/>
            </a:endParaRPr>
          </a:p>
          <a:p>
            <a:r>
              <a:rPr lang="zh-TW" altLang="en-US" sz="2200" b="1" dirty="0">
                <a:latin typeface="標楷體" pitchFamily="65" charset="-120"/>
                <a:ea typeface="標楷體" pitchFamily="65" charset="-120"/>
              </a:rPr>
              <a:t>五、其他經中央主管機關認定之公益或緊急需要。 </a:t>
            </a:r>
            <a:br>
              <a:rPr lang="zh-TW" altLang="en-US" sz="2200" b="1" dirty="0">
                <a:latin typeface="標楷體" pitchFamily="65" charset="-120"/>
                <a:ea typeface="標楷體" pitchFamily="65" charset="-120"/>
              </a:rPr>
            </a:br>
            <a:r>
              <a:rPr lang="zh-TW" altLang="en-US" sz="2200" b="1" dirty="0">
                <a:latin typeface="標楷體" pitchFamily="65" charset="-120"/>
                <a:ea typeface="標楷體" pitchFamily="65" charset="-120"/>
              </a:rPr>
              <a:t>　　前項但書執行業務之辦法，由中央主管機關定之。 </a:t>
            </a:r>
            <a:endParaRPr lang="zh-TW" altLang="en-US" sz="2200" b="1" dirty="0"/>
          </a:p>
        </p:txBody>
      </p:sp>
      <p:sp>
        <p:nvSpPr>
          <p:cNvPr id="25604" name="Rectangle 36"/>
          <p:cNvSpPr>
            <a:spLocks noChangeArrowheads="1"/>
          </p:cNvSpPr>
          <p:nvPr/>
        </p:nvSpPr>
        <p:spPr bwMode="auto">
          <a:xfrm>
            <a:off x="827459" y="5703358"/>
            <a:ext cx="748908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Tahoma" pitchFamily="34" charset="0"/>
                <a:ea typeface="新細明體" charset="-120"/>
              </a:defRPr>
            </a:lvl1pPr>
            <a:lvl2pPr marL="742950" indent="-285750" eaLnBrk="0" hangingPunct="0">
              <a:defRPr kumimoji="1">
                <a:solidFill>
                  <a:schemeClr val="tx1"/>
                </a:solidFill>
                <a:latin typeface="Tahoma" pitchFamily="34" charset="0"/>
                <a:ea typeface="新細明體" charset="-120"/>
              </a:defRPr>
            </a:lvl2pPr>
            <a:lvl3pPr marL="1143000" indent="-228600" eaLnBrk="0" hangingPunct="0">
              <a:defRPr kumimoji="1">
                <a:solidFill>
                  <a:schemeClr val="tx1"/>
                </a:solidFill>
                <a:latin typeface="Tahoma" pitchFamily="34" charset="0"/>
                <a:ea typeface="新細明體" charset="-120"/>
              </a:defRPr>
            </a:lvl3pPr>
            <a:lvl4pPr marL="1600200" indent="-228600" eaLnBrk="0" hangingPunct="0">
              <a:defRPr kumimoji="1">
                <a:solidFill>
                  <a:schemeClr val="tx1"/>
                </a:solidFill>
                <a:latin typeface="Tahoma" pitchFamily="34" charset="0"/>
                <a:ea typeface="新細明體" charset="-120"/>
              </a:defRPr>
            </a:lvl4pPr>
            <a:lvl5pPr marL="2057400" indent="-228600" eaLnBrk="0" hangingPunct="0">
              <a:defRPr kumimoji="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charset="-120"/>
              </a:defRPr>
            </a:lvl9pPr>
          </a:lstStyle>
          <a:p>
            <a:pPr eaLnBrk="1" hangingPunct="1"/>
            <a:r>
              <a:rPr lang="en-US" altLang="zh-TW" sz="2000" b="1" dirty="0">
                <a:solidFill>
                  <a:srgbClr val="000000"/>
                </a:solidFill>
                <a:latin typeface="Verdana" pitchFamily="34" charset="0"/>
                <a:ea typeface="標楷體" pitchFamily="65" charset="-120"/>
              </a:rPr>
              <a:t>※</a:t>
            </a:r>
            <a:r>
              <a:rPr lang="zh-TW" altLang="en-US" sz="2000" b="1" dirty="0">
                <a:solidFill>
                  <a:srgbClr val="000000"/>
                </a:solidFill>
                <a:latin typeface="Verdana" pitchFamily="34" charset="0"/>
                <a:ea typeface="標楷體" pitchFamily="65" charset="-120"/>
              </a:rPr>
              <a:t>藥劑生申請實施準用上述辦法之規定。</a:t>
            </a:r>
          </a:p>
        </p:txBody>
      </p:sp>
      <p:pic>
        <p:nvPicPr>
          <p:cNvPr id="25608" name="Picture 8" descr="雲林上場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 y="23813"/>
            <a:ext cx="92556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投影片編號版面配置區 4"/>
          <p:cNvSpPr>
            <a:spLocks noGrp="1"/>
          </p:cNvSpPr>
          <p:nvPr>
            <p:ph type="sldNum" sz="quarter" idx="12"/>
          </p:nvPr>
        </p:nvSpPr>
        <p:spPr/>
        <p:txBody>
          <a:bodyPr/>
          <a:lstStyle/>
          <a:p>
            <a:fld id="{2C400DA9-3692-411A-A70D-CB3CE30BC0DB}" type="slidenum">
              <a:rPr lang="zh-TW" altLang="en-US" smtClean="0"/>
              <a:t>62</a:t>
            </a:fld>
            <a:endParaRPr lang="zh-TW" altLang="en-US"/>
          </a:p>
        </p:txBody>
      </p:sp>
    </p:spTree>
    <p:extLst>
      <p:ext uri="{BB962C8B-B14F-4D97-AF65-F5344CB8AC3E}">
        <p14:creationId xmlns:p14="http://schemas.microsoft.com/office/powerpoint/2010/main" val="2072250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669466" y="935682"/>
            <a:ext cx="8115300" cy="1062037"/>
          </a:xfrm>
        </p:spPr>
        <p:txBody>
          <a:bodyPr>
            <a:noAutofit/>
          </a:bodyPr>
          <a:lstStyle/>
          <a:p>
            <a:pPr algn="ctr" eaLnBrk="1" fontAlgn="auto" hangingPunct="1">
              <a:spcAft>
                <a:spcPts val="0"/>
              </a:spcAft>
              <a:defRPr/>
            </a:pPr>
            <a:r>
              <a:rPr lang="zh-TW" altLang="en-US" sz="3800" dirty="0">
                <a:solidFill>
                  <a:schemeClr val="accent5">
                    <a:lumMod val="75000"/>
                  </a:schemeClr>
                </a:solidFill>
                <a:ea typeface="標楷體" pitchFamily="65" charset="-120"/>
              </a:rPr>
              <a:t>藥師於執業處所外執行業務管理辦法</a:t>
            </a:r>
            <a:endParaRPr lang="en-US" altLang="zh-TW" sz="3800" dirty="0">
              <a:solidFill>
                <a:schemeClr val="accent5">
                  <a:lumMod val="75000"/>
                </a:schemeClr>
              </a:solidFill>
              <a:ea typeface="標楷體" pitchFamily="65" charset="-120"/>
            </a:endParaRPr>
          </a:p>
        </p:txBody>
      </p:sp>
      <p:sp>
        <p:nvSpPr>
          <p:cNvPr id="25603" name="Rectangle 3"/>
          <p:cNvSpPr>
            <a:spLocks noGrp="1" noChangeArrowheads="1"/>
          </p:cNvSpPr>
          <p:nvPr>
            <p:ph idx="1"/>
          </p:nvPr>
        </p:nvSpPr>
        <p:spPr>
          <a:xfrm>
            <a:off x="647564" y="2420888"/>
            <a:ext cx="7848872" cy="3888432"/>
          </a:xfrm>
        </p:spPr>
        <p:txBody>
          <a:bodyPr>
            <a:normAutofit fontScale="92500" lnSpcReduction="20000"/>
          </a:bodyPr>
          <a:lstStyle/>
          <a:p>
            <a:pPr eaLnBrk="1" hangingPunct="1">
              <a:defRPr/>
            </a:pPr>
            <a:r>
              <a:rPr lang="zh-TW" altLang="en-US" sz="2400" dirty="0">
                <a:latin typeface="標楷體" pitchFamily="65" charset="-120"/>
                <a:ea typeface="標楷體" pitchFamily="65" charset="-120"/>
              </a:rPr>
              <a:t>第</a:t>
            </a:r>
            <a:r>
              <a:rPr lang="en-US" altLang="zh-TW" sz="2400" dirty="0">
                <a:latin typeface="標楷體" pitchFamily="65" charset="-120"/>
                <a:ea typeface="標楷體" pitchFamily="65" charset="-120"/>
              </a:rPr>
              <a:t>1</a:t>
            </a:r>
            <a:r>
              <a:rPr lang="zh-TW" altLang="en-US" sz="2400" dirty="0">
                <a:latin typeface="標楷體" pitchFamily="65" charset="-120"/>
                <a:ea typeface="標楷體" pitchFamily="65" charset="-120"/>
              </a:rPr>
              <a:t>條 本辦法依藥師法</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以下稱本法</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第</a:t>
            </a:r>
            <a:r>
              <a:rPr lang="en-US" altLang="zh-TW" sz="2400" dirty="0">
                <a:latin typeface="標楷體" pitchFamily="65" charset="-120"/>
                <a:ea typeface="標楷體" pitchFamily="65" charset="-120"/>
              </a:rPr>
              <a:t>11</a:t>
            </a:r>
            <a:r>
              <a:rPr lang="zh-TW" altLang="en-US" sz="2400" dirty="0">
                <a:latin typeface="標楷體" pitchFamily="65" charset="-120"/>
                <a:ea typeface="標楷體" pitchFamily="65" charset="-120"/>
              </a:rPr>
              <a:t>條第</a:t>
            </a:r>
            <a:r>
              <a:rPr lang="en-US" altLang="zh-TW" sz="2400" dirty="0">
                <a:latin typeface="標楷體" pitchFamily="65" charset="-120"/>
                <a:ea typeface="標楷體" pitchFamily="65" charset="-120"/>
              </a:rPr>
              <a:t>2</a:t>
            </a:r>
            <a:r>
              <a:rPr lang="zh-TW" altLang="en-US" sz="2400" dirty="0">
                <a:latin typeface="標楷體" pitchFamily="65" charset="-120"/>
                <a:ea typeface="標楷體" pitchFamily="65" charset="-120"/>
              </a:rPr>
              <a:t>項規定</a:t>
            </a:r>
            <a:br>
              <a:rPr lang="en-US" altLang="zh-TW" sz="2400" dirty="0">
                <a:latin typeface="標楷體" pitchFamily="65" charset="-120"/>
                <a:ea typeface="標楷體" pitchFamily="65" charset="-120"/>
              </a:rPr>
            </a:br>
            <a:r>
              <a:rPr lang="zh-TW" altLang="en-US" sz="2400" dirty="0">
                <a:latin typeface="標楷體" pitchFamily="65" charset="-120"/>
                <a:ea typeface="標楷體" pitchFamily="65" charset="-120"/>
              </a:rPr>
              <a:t>      訂定之。</a:t>
            </a:r>
          </a:p>
          <a:p>
            <a:pPr eaLnBrk="1" hangingPunct="1">
              <a:defRPr/>
            </a:pPr>
            <a:r>
              <a:rPr lang="zh-TW" altLang="en-US" sz="2400" dirty="0">
                <a:latin typeface="標楷體" pitchFamily="65" charset="-120"/>
                <a:ea typeface="標楷體" pitchFamily="65" charset="-120"/>
              </a:rPr>
              <a:t>第</a:t>
            </a:r>
            <a:r>
              <a:rPr lang="en-US" altLang="zh-TW" sz="2400" dirty="0">
                <a:latin typeface="標楷體" pitchFamily="65" charset="-120"/>
                <a:ea typeface="標楷體" pitchFamily="65" charset="-120"/>
              </a:rPr>
              <a:t>2</a:t>
            </a:r>
            <a:r>
              <a:rPr lang="zh-TW" altLang="en-US" sz="2400" dirty="0">
                <a:latin typeface="標楷體" pitchFamily="65" charset="-120"/>
                <a:ea typeface="標楷體" pitchFamily="65" charset="-120"/>
              </a:rPr>
              <a:t>條 藥師有本法第</a:t>
            </a:r>
            <a:r>
              <a:rPr lang="en-US" altLang="zh-TW" sz="2400" dirty="0">
                <a:latin typeface="標楷體" pitchFamily="65" charset="-120"/>
                <a:ea typeface="標楷體" pitchFamily="65" charset="-120"/>
              </a:rPr>
              <a:t>11</a:t>
            </a:r>
            <a:r>
              <a:rPr lang="zh-TW" altLang="en-US" sz="2400" dirty="0">
                <a:latin typeface="標楷體" pitchFamily="65" charset="-120"/>
                <a:ea typeface="標楷體" pitchFamily="65" charset="-120"/>
              </a:rPr>
              <a:t>條第一項但書各款情形之一，</a:t>
            </a:r>
          </a:p>
          <a:p>
            <a:pPr eaLnBrk="1" hangingPunct="1">
              <a:buFont typeface="Wingdings" pitchFamily="2" charset="2"/>
              <a:buNone/>
              <a:defRPr/>
            </a:pPr>
            <a:r>
              <a:rPr lang="zh-TW" altLang="en-US" sz="2400" dirty="0">
                <a:latin typeface="標楷體" pitchFamily="65" charset="-120"/>
                <a:ea typeface="標楷體" pitchFamily="65" charset="-120"/>
              </a:rPr>
              <a:t>        於執業處所外執行業務 </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以下簡稱支援</a:t>
            </a:r>
            <a:r>
              <a:rPr lang="en-US" altLang="zh-TW" sz="2400" dirty="0">
                <a:latin typeface="標楷體" pitchFamily="65" charset="-120"/>
                <a:ea typeface="標楷體" pitchFamily="65" charset="-120"/>
              </a:rPr>
              <a:t>) </a:t>
            </a:r>
            <a:r>
              <a:rPr lang="zh-TW" altLang="en-US" sz="2400" dirty="0">
                <a:latin typeface="標楷體" pitchFamily="65" charset="-120"/>
                <a:ea typeface="標楷體" pitchFamily="65" charset="-120"/>
              </a:rPr>
              <a:t>者，</a:t>
            </a:r>
            <a:br>
              <a:rPr lang="en-US" altLang="zh-TW" sz="2400" dirty="0">
                <a:latin typeface="標楷體" pitchFamily="65" charset="-120"/>
                <a:ea typeface="標楷體" pitchFamily="65" charset="-120"/>
              </a:rPr>
            </a:br>
            <a:r>
              <a:rPr lang="zh-TW" altLang="en-US" sz="2400" dirty="0">
                <a:latin typeface="標楷體" pitchFamily="65" charset="-120"/>
                <a:ea typeface="標楷體" pitchFamily="65" charset="-120"/>
              </a:rPr>
              <a:t>      應</a:t>
            </a:r>
            <a:r>
              <a:rPr lang="zh-TW" altLang="en-US" sz="2400" dirty="0">
                <a:solidFill>
                  <a:srgbClr val="FF0000"/>
                </a:solidFill>
                <a:latin typeface="標楷體" pitchFamily="65" charset="-120"/>
                <a:ea typeface="標楷體" pitchFamily="65" charset="-120"/>
              </a:rPr>
              <a:t>事先報請所在地</a:t>
            </a:r>
            <a:r>
              <a:rPr lang="zh-TW" altLang="en-US" sz="2400" dirty="0">
                <a:latin typeface="標楷體" pitchFamily="65" charset="-120"/>
                <a:ea typeface="標楷體" pitchFamily="65" charset="-120"/>
              </a:rPr>
              <a:t>直轄市、縣</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市</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主管機關核</a:t>
            </a:r>
            <a:br>
              <a:rPr lang="en-US" altLang="zh-TW" sz="2400" dirty="0">
                <a:latin typeface="標楷體" pitchFamily="65" charset="-120"/>
                <a:ea typeface="標楷體" pitchFamily="65" charset="-120"/>
              </a:rPr>
            </a:br>
            <a:r>
              <a:rPr lang="zh-TW" altLang="en-US" sz="2400" dirty="0">
                <a:latin typeface="標楷體" pitchFamily="65" charset="-120"/>
                <a:ea typeface="標楷體" pitchFamily="65" charset="-120"/>
              </a:rPr>
              <a:t>      准。所在直轄市、縣</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市</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主管機關於審理前項</a:t>
            </a:r>
            <a:br>
              <a:rPr lang="en-US" altLang="zh-TW" sz="2400" dirty="0">
                <a:latin typeface="標楷體" pitchFamily="65" charset="-120"/>
                <a:ea typeface="標楷體" pitchFamily="65" charset="-120"/>
              </a:rPr>
            </a:br>
            <a:r>
              <a:rPr lang="zh-TW" altLang="en-US" sz="2400" dirty="0">
                <a:latin typeface="標楷體" pitchFamily="65" charset="-120"/>
                <a:ea typeface="標楷體" pitchFamily="65" charset="-120"/>
              </a:rPr>
              <a:t>      申請，應考量申請人原執業處所之人力配置、</a:t>
            </a:r>
            <a:br>
              <a:rPr lang="en-US" altLang="zh-TW" sz="2400" dirty="0">
                <a:latin typeface="標楷體" pitchFamily="65" charset="-120"/>
                <a:ea typeface="標楷體" pitchFamily="65" charset="-120"/>
              </a:rPr>
            </a:br>
            <a:r>
              <a:rPr lang="zh-TW" altLang="en-US" sz="2400" dirty="0">
                <a:latin typeface="標楷體" pitchFamily="65" charset="-120"/>
                <a:ea typeface="標楷體" pitchFamily="65" charset="-120"/>
              </a:rPr>
              <a:t>      業務執行、支援者工作時數分配之適當性、支</a:t>
            </a:r>
            <a:br>
              <a:rPr lang="en-US" altLang="zh-TW" sz="2400" dirty="0">
                <a:latin typeface="標楷體" pitchFamily="65" charset="-120"/>
                <a:ea typeface="標楷體" pitchFamily="65" charset="-120"/>
              </a:rPr>
            </a:br>
            <a:r>
              <a:rPr lang="zh-TW" altLang="en-US" sz="2400" dirty="0">
                <a:latin typeface="標楷體" pitchFamily="65" charset="-120"/>
                <a:ea typeface="標楷體" pitchFamily="65" charset="-120"/>
              </a:rPr>
              <a:t>      援期間是否過長及支援之必要性等因素。所在</a:t>
            </a:r>
            <a:br>
              <a:rPr lang="en-US" altLang="zh-TW" sz="2400" dirty="0">
                <a:latin typeface="標楷體" pitchFamily="65" charset="-120"/>
                <a:ea typeface="標楷體" pitchFamily="65" charset="-120"/>
              </a:rPr>
            </a:br>
            <a:r>
              <a:rPr lang="zh-TW" altLang="en-US" sz="2400" dirty="0">
                <a:latin typeface="標楷體" pitchFamily="65" charset="-120"/>
                <a:ea typeface="標楷體" pitchFamily="65" charset="-120"/>
              </a:rPr>
              <a:t>      地直轄市、縣</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市</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主管機關核准第一項申請後，</a:t>
            </a:r>
            <a:br>
              <a:rPr lang="en-US" altLang="zh-TW" sz="2400" dirty="0">
                <a:latin typeface="標楷體" pitchFamily="65" charset="-120"/>
                <a:ea typeface="標楷體" pitchFamily="65" charset="-120"/>
              </a:rPr>
            </a:br>
            <a:r>
              <a:rPr lang="zh-TW" altLang="en-US" sz="2400" dirty="0">
                <a:latin typeface="標楷體" pitchFamily="65" charset="-120"/>
                <a:ea typeface="標楷體" pitchFamily="65" charset="-120"/>
              </a:rPr>
              <a:t>      其為</a:t>
            </a:r>
            <a:r>
              <a:rPr lang="zh-TW" altLang="en-US" sz="2400" dirty="0">
                <a:solidFill>
                  <a:srgbClr val="FF0000"/>
                </a:solidFill>
                <a:latin typeface="標楷體" pitchFamily="65" charset="-120"/>
                <a:ea typeface="標楷體" pitchFamily="65" charset="-120"/>
              </a:rPr>
              <a:t>越區者，並應副知支援地</a:t>
            </a:r>
            <a:r>
              <a:rPr lang="zh-TW" altLang="en-US" sz="2400" dirty="0">
                <a:latin typeface="標楷體" pitchFamily="65" charset="-120"/>
                <a:ea typeface="標楷體" pitchFamily="65" charset="-120"/>
              </a:rPr>
              <a:t>直轄市、縣</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市</a:t>
            </a:r>
            <a:r>
              <a:rPr lang="en-US" altLang="zh-TW" sz="2400" dirty="0">
                <a:latin typeface="標楷體" pitchFamily="65" charset="-120"/>
                <a:ea typeface="標楷體" pitchFamily="65" charset="-120"/>
              </a:rPr>
              <a:t>)</a:t>
            </a:r>
            <a:br>
              <a:rPr lang="en-US" altLang="zh-TW" sz="2400" dirty="0">
                <a:latin typeface="標楷體" pitchFamily="65" charset="-120"/>
                <a:ea typeface="標楷體" pitchFamily="65" charset="-120"/>
              </a:rPr>
            </a:br>
            <a:r>
              <a:rPr lang="zh-TW" altLang="en-US" sz="2400" dirty="0">
                <a:latin typeface="標楷體" pitchFamily="65" charset="-120"/>
                <a:ea typeface="標楷體" pitchFamily="65" charset="-120"/>
              </a:rPr>
              <a:t>      主管機關。</a:t>
            </a:r>
          </a:p>
          <a:p>
            <a:pPr eaLnBrk="1" hangingPunct="1">
              <a:lnSpc>
                <a:spcPct val="90000"/>
              </a:lnSpc>
              <a:defRPr/>
            </a:pPr>
            <a:endParaRPr lang="zh-TW" altLang="en-US" sz="2400"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2C400DA9-3692-411A-A70D-CB3CE30BC0DB}" type="slidenum">
              <a:rPr lang="zh-TW" altLang="en-US" smtClean="0"/>
              <a:t>63</a:t>
            </a:fld>
            <a:endParaRPr lang="zh-TW" altLang="en-US"/>
          </a:p>
        </p:txBody>
      </p:sp>
    </p:spTree>
    <p:extLst>
      <p:ext uri="{BB962C8B-B14F-4D97-AF65-F5344CB8AC3E}">
        <p14:creationId xmlns:p14="http://schemas.microsoft.com/office/powerpoint/2010/main" val="218727837"/>
      </p:ext>
    </p:extLst>
  </p:cSld>
  <p:clrMapOvr>
    <a:masterClrMapping/>
  </p:clrMapOvr>
  <p:transition>
    <p:checke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611560" y="1052736"/>
            <a:ext cx="7848872" cy="995363"/>
          </a:xfrm>
        </p:spPr>
        <p:txBody>
          <a:bodyPr>
            <a:normAutofit fontScale="90000"/>
          </a:bodyPr>
          <a:lstStyle/>
          <a:p>
            <a:pPr algn="ctr">
              <a:defRPr/>
            </a:pPr>
            <a:r>
              <a:rPr lang="zh-TW" altLang="en-US" sz="3800" dirty="0">
                <a:solidFill>
                  <a:srgbClr val="964305">
                    <a:lumMod val="75000"/>
                  </a:srgbClr>
                </a:solidFill>
                <a:latin typeface="標楷體" panose="03000509000000000000" pitchFamily="65" charset="-120"/>
                <a:ea typeface="標楷體" panose="03000509000000000000" pitchFamily="65" charset="-120"/>
              </a:rPr>
              <a:t>藥師於執業處所外執行業務管理辦法</a:t>
            </a:r>
            <a:endParaRPr lang="en-US" altLang="zh-TW" sz="3200" dirty="0">
              <a:solidFill>
                <a:schemeClr val="accent5">
                  <a:lumMod val="75000"/>
                </a:schemeClr>
              </a:solidFill>
              <a:latin typeface="標楷體" panose="03000509000000000000" pitchFamily="65" charset="-120"/>
              <a:ea typeface="標楷體" panose="03000509000000000000" pitchFamily="65" charset="-120"/>
            </a:endParaRPr>
          </a:p>
        </p:txBody>
      </p:sp>
      <p:sp>
        <p:nvSpPr>
          <p:cNvPr id="26627" name="Rectangle 3"/>
          <p:cNvSpPr>
            <a:spLocks noGrp="1" noChangeArrowheads="1"/>
          </p:cNvSpPr>
          <p:nvPr>
            <p:ph idx="1"/>
          </p:nvPr>
        </p:nvSpPr>
        <p:spPr>
          <a:xfrm>
            <a:off x="683568" y="2348880"/>
            <a:ext cx="7956376" cy="3963061"/>
          </a:xfrm>
        </p:spPr>
        <p:txBody>
          <a:bodyPr>
            <a:noAutofit/>
          </a:bodyPr>
          <a:lstStyle/>
          <a:p>
            <a:pPr marL="0" indent="0" eaLnBrk="1" hangingPunct="1">
              <a:buFont typeface="Wingdings 2" pitchFamily="18" charset="2"/>
              <a:buNone/>
              <a:defRPr/>
            </a:pPr>
            <a:r>
              <a:rPr lang="zh-TW" altLang="en-US" sz="2000" dirty="0">
                <a:latin typeface="標楷體" panose="03000509000000000000" pitchFamily="65" charset="-120"/>
                <a:ea typeface="標楷體" panose="03000509000000000000" pitchFamily="65" charset="-120"/>
              </a:rPr>
              <a:t>第</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條 執業於醫療機構或藥局之藥師，經事先報准於</a:t>
            </a:r>
            <a:endParaRPr lang="en-US" altLang="zh-TW" sz="2000" dirty="0">
              <a:latin typeface="標楷體" panose="03000509000000000000" pitchFamily="65" charset="-120"/>
              <a:ea typeface="標楷體" panose="03000509000000000000" pitchFamily="65" charset="-120"/>
            </a:endParaRPr>
          </a:p>
          <a:p>
            <a:pPr marL="0" indent="0" eaLnBrk="1" hangingPunct="1">
              <a:buFont typeface="Wingdings 2" pitchFamily="18" charset="2"/>
              <a:buNone/>
              <a:defRPr/>
            </a:pPr>
            <a:r>
              <a:rPr lang="zh-TW" altLang="en-US" sz="2000" dirty="0">
                <a:latin typeface="標楷體" panose="03000509000000000000" pitchFamily="65" charset="-120"/>
                <a:ea typeface="標楷體" panose="03000509000000000000" pitchFamily="65" charset="-120"/>
              </a:rPr>
              <a:t>      執業處所外執行業務者，應依下列規定為之：</a:t>
            </a:r>
          </a:p>
          <a:p>
            <a:pPr eaLnBrk="1" hangingPunct="1">
              <a:buFont typeface="Wingdings" pitchFamily="2" charset="2"/>
              <a:buNone/>
              <a:defRPr/>
            </a:pPr>
            <a:r>
              <a:rPr lang="zh-TW" altLang="en-US" sz="2000" dirty="0">
                <a:latin typeface="標楷體" panose="03000509000000000000" pitchFamily="65" charset="-120"/>
                <a:ea typeface="標楷體" panose="03000509000000000000" pitchFamily="65" charset="-120"/>
              </a:rPr>
              <a:t>一、</a:t>
            </a:r>
            <a:r>
              <a:rPr lang="zh-TW" altLang="en-US" sz="2000" dirty="0">
                <a:solidFill>
                  <a:srgbClr val="FF0000"/>
                </a:solidFill>
                <a:latin typeface="標楷體" panose="03000509000000000000" pitchFamily="65" charset="-120"/>
                <a:ea typeface="標楷體" panose="03000509000000000000" pitchFamily="65" charset="-120"/>
              </a:rPr>
              <a:t>被支援</a:t>
            </a:r>
            <a:r>
              <a:rPr lang="zh-TW" altLang="en-US" sz="2000" dirty="0">
                <a:latin typeface="標楷體" panose="03000509000000000000" pitchFamily="65" charset="-120"/>
                <a:ea typeface="標楷體" panose="03000509000000000000" pitchFamily="65" charset="-120"/>
              </a:rPr>
              <a:t>之醫療機構或藥局，除有藥事法第</a:t>
            </a:r>
            <a:r>
              <a:rPr lang="en-US" altLang="zh-TW" sz="2000" dirty="0">
                <a:latin typeface="標楷體" panose="03000509000000000000" pitchFamily="65" charset="-120"/>
                <a:ea typeface="標楷體" panose="03000509000000000000" pitchFamily="65" charset="-120"/>
              </a:rPr>
              <a:t>102</a:t>
            </a:r>
            <a:r>
              <a:rPr lang="zh-TW" altLang="en-US" sz="2000" dirty="0">
                <a:latin typeface="標楷體" panose="03000509000000000000" pitchFamily="65" charset="-120"/>
                <a:ea typeface="標楷體" panose="03000509000000000000" pitchFamily="65" charset="-120"/>
              </a:rPr>
              <a:t>條規</a:t>
            </a:r>
            <a:endParaRPr lang="en-US" altLang="zh-TW" sz="2000" dirty="0">
              <a:latin typeface="標楷體" panose="03000509000000000000" pitchFamily="65" charset="-120"/>
              <a:ea typeface="標楷體" panose="03000509000000000000" pitchFamily="65" charset="-120"/>
            </a:endParaRPr>
          </a:p>
          <a:p>
            <a:pPr eaLnBrk="1" hangingPunct="1">
              <a:buFont typeface="Wingdings" pitchFamily="2" charset="2"/>
              <a:buNone/>
              <a:defRPr/>
            </a:pPr>
            <a:r>
              <a:rPr lang="zh-TW" altLang="en-US" sz="2000" dirty="0">
                <a:latin typeface="標楷體" panose="03000509000000000000" pitchFamily="65" charset="-120"/>
                <a:ea typeface="標楷體" panose="03000509000000000000" pitchFamily="65" charset="-120"/>
              </a:rPr>
              <a:t>    定所定情形外，應已聘有</a:t>
            </a:r>
            <a:r>
              <a:rPr lang="zh-TW" altLang="en-US" sz="2000" dirty="0">
                <a:solidFill>
                  <a:srgbClr val="FF0000"/>
                </a:solidFill>
                <a:latin typeface="標楷體" panose="03000509000000000000" pitchFamily="65" charset="-120"/>
                <a:ea typeface="標楷體" panose="03000509000000000000" pitchFamily="65" charset="-120"/>
              </a:rPr>
              <a:t>至少一名專任藥師或藥劑生。</a:t>
            </a:r>
            <a:endParaRPr lang="en-US" altLang="zh-TW" sz="2000" dirty="0">
              <a:solidFill>
                <a:srgbClr val="FF0000"/>
              </a:solidFill>
              <a:latin typeface="標楷體" panose="03000509000000000000" pitchFamily="65" charset="-120"/>
              <a:ea typeface="標楷體" panose="03000509000000000000" pitchFamily="65" charset="-120"/>
            </a:endParaRPr>
          </a:p>
          <a:p>
            <a:pPr eaLnBrk="1" hangingPunct="1">
              <a:buFont typeface="Wingdings" pitchFamily="2" charset="2"/>
              <a:buNone/>
              <a:defRPr/>
            </a:pPr>
            <a:r>
              <a:rPr lang="zh-TW" altLang="en-US" sz="2000" dirty="0">
                <a:latin typeface="標楷體" panose="03000509000000000000" pitchFamily="65" charset="-120"/>
                <a:ea typeface="標楷體" panose="03000509000000000000" pitchFamily="65" charset="-120"/>
              </a:rPr>
              <a:t>二、</a:t>
            </a:r>
            <a:r>
              <a:rPr lang="zh-TW" altLang="en-US" sz="2000" dirty="0">
                <a:solidFill>
                  <a:srgbClr val="FF0000"/>
                </a:solidFill>
                <a:latin typeface="標楷體" panose="03000509000000000000" pitchFamily="65" charset="-120"/>
                <a:ea typeface="標楷體" panose="03000509000000000000" pitchFamily="65" charset="-120"/>
              </a:rPr>
              <a:t>支援者</a:t>
            </a:r>
            <a:r>
              <a:rPr lang="zh-TW" altLang="en-US" sz="2000" dirty="0">
                <a:latin typeface="標楷體" panose="03000509000000000000" pitchFamily="65" charset="-120"/>
                <a:ea typeface="標楷體" panose="03000509000000000000" pitchFamily="65" charset="-120"/>
              </a:rPr>
              <a:t>原執業之醫療機構或藥局，除暫時停止藥師</a:t>
            </a:r>
            <a:endParaRPr lang="en-US" altLang="zh-TW" sz="2000" dirty="0">
              <a:latin typeface="標楷體" panose="03000509000000000000" pitchFamily="65" charset="-120"/>
              <a:ea typeface="標楷體" panose="03000509000000000000" pitchFamily="65" charset="-120"/>
            </a:endParaRPr>
          </a:p>
          <a:p>
            <a:pPr eaLnBrk="1" hangingPunct="1">
              <a:buFont typeface="Wingdings" pitchFamily="2" charset="2"/>
              <a:buNone/>
              <a:defRPr/>
            </a:pPr>
            <a:r>
              <a:rPr lang="zh-TW" altLang="en-US" sz="2000" dirty="0">
                <a:latin typeface="標楷體" panose="03000509000000000000" pitchFamily="65" charset="-120"/>
                <a:ea typeface="標楷體" panose="03000509000000000000" pitchFamily="65" charset="-120"/>
              </a:rPr>
              <a:t>    業務者外，應</a:t>
            </a:r>
            <a:r>
              <a:rPr lang="zh-TW" altLang="en-US" sz="2000" dirty="0">
                <a:solidFill>
                  <a:srgbClr val="FF0000"/>
                </a:solidFill>
                <a:latin typeface="標楷體" panose="03000509000000000000" pitchFamily="65" charset="-120"/>
                <a:ea typeface="標楷體" panose="03000509000000000000" pitchFamily="65" charset="-120"/>
              </a:rPr>
              <a:t>至少留有一名藥師或藥劑生</a:t>
            </a:r>
            <a:r>
              <a:rPr lang="zh-TW" altLang="en-US" sz="2000" dirty="0">
                <a:latin typeface="標楷體" panose="03000509000000000000" pitchFamily="65" charset="-120"/>
                <a:ea typeface="標楷體" panose="03000509000000000000" pitchFamily="65" charset="-120"/>
              </a:rPr>
              <a:t>於醫療機</a:t>
            </a:r>
            <a:endParaRPr lang="en-US" altLang="zh-TW" sz="2000" dirty="0">
              <a:latin typeface="標楷體" panose="03000509000000000000" pitchFamily="65" charset="-120"/>
              <a:ea typeface="標楷體" panose="03000509000000000000" pitchFamily="65" charset="-120"/>
            </a:endParaRPr>
          </a:p>
          <a:p>
            <a:pPr eaLnBrk="1" hangingPunct="1">
              <a:buFont typeface="Wingdings" pitchFamily="2" charset="2"/>
              <a:buNone/>
              <a:defRPr/>
            </a:pPr>
            <a:r>
              <a:rPr lang="zh-TW" altLang="en-US" sz="2000" dirty="0">
                <a:latin typeface="標楷體" panose="03000509000000000000" pitchFamily="65" charset="-120"/>
                <a:ea typeface="標楷體" panose="03000509000000000000" pitchFamily="65" charset="-120"/>
              </a:rPr>
              <a:t>    構或藥局執行業務。</a:t>
            </a:r>
          </a:p>
          <a:p>
            <a:pPr eaLnBrk="1" hangingPunct="1">
              <a:buFont typeface="Wingdings" pitchFamily="2" charset="2"/>
              <a:buNone/>
              <a:defRPr/>
            </a:pPr>
            <a:r>
              <a:rPr lang="zh-TW" altLang="en-US" sz="2000" dirty="0">
                <a:latin typeface="標楷體" panose="03000509000000000000" pitchFamily="65" charset="-120"/>
                <a:ea typeface="標楷體" panose="03000509000000000000" pitchFamily="65" charset="-120"/>
              </a:rPr>
              <a:t>三、工作時數，應依勞動基準法相關規定，且其時數應加總計算。</a:t>
            </a:r>
          </a:p>
          <a:p>
            <a:pPr eaLnBrk="1" hangingPunct="1">
              <a:defRPr/>
            </a:pPr>
            <a:endParaRPr lang="zh-TW" altLang="en-US" sz="2800" dirty="0"/>
          </a:p>
          <a:p>
            <a:pPr eaLnBrk="1" hangingPunct="1">
              <a:defRPr/>
            </a:pPr>
            <a:endParaRPr lang="zh-TW" altLang="en-US" sz="2800" dirty="0"/>
          </a:p>
        </p:txBody>
      </p:sp>
      <p:sp>
        <p:nvSpPr>
          <p:cNvPr id="4" name="投影片編號版面配置區 3"/>
          <p:cNvSpPr>
            <a:spLocks noGrp="1"/>
          </p:cNvSpPr>
          <p:nvPr>
            <p:ph type="sldNum" sz="quarter" idx="12"/>
          </p:nvPr>
        </p:nvSpPr>
        <p:spPr/>
        <p:txBody>
          <a:bodyPr/>
          <a:lstStyle/>
          <a:p>
            <a:fld id="{2C400DA9-3692-411A-A70D-CB3CE30BC0DB}" type="slidenum">
              <a:rPr lang="zh-TW" altLang="en-US" smtClean="0"/>
              <a:t>64</a:t>
            </a:fld>
            <a:endParaRPr lang="zh-TW" altLang="en-US"/>
          </a:p>
        </p:txBody>
      </p:sp>
      <p:pic>
        <p:nvPicPr>
          <p:cNvPr id="2" name="圖片 1">
            <a:extLst>
              <a:ext uri="{FF2B5EF4-FFF2-40B4-BE49-F238E27FC236}">
                <a16:creationId xmlns:a16="http://schemas.microsoft.com/office/drawing/2014/main" id="{67F9D667-B792-E100-97E6-CCB082409A7B}"/>
              </a:ext>
            </a:extLst>
          </p:cNvPr>
          <p:cNvPicPr>
            <a:picLocks noChangeAspect="1"/>
          </p:cNvPicPr>
          <p:nvPr/>
        </p:nvPicPr>
        <p:blipFill>
          <a:blip r:embed="rId2"/>
          <a:stretch>
            <a:fillRect/>
          </a:stretch>
        </p:blipFill>
        <p:spPr>
          <a:xfrm>
            <a:off x="1564" y="-30424"/>
            <a:ext cx="963251" cy="932769"/>
          </a:xfrm>
          <a:prstGeom prst="rect">
            <a:avLst/>
          </a:prstGeom>
        </p:spPr>
      </p:pic>
    </p:spTree>
    <p:extLst>
      <p:ext uri="{BB962C8B-B14F-4D97-AF65-F5344CB8AC3E}">
        <p14:creationId xmlns:p14="http://schemas.microsoft.com/office/powerpoint/2010/main" val="1429587870"/>
      </p:ext>
    </p:extLst>
  </p:cSld>
  <p:clrMapOvr>
    <a:masterClrMapping/>
  </p:clrMapOvr>
  <p:transition>
    <p:wedg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605680" y="836712"/>
            <a:ext cx="7926760" cy="938213"/>
          </a:xfrm>
        </p:spPr>
        <p:txBody>
          <a:bodyPr>
            <a:normAutofit/>
          </a:bodyPr>
          <a:lstStyle/>
          <a:p>
            <a:pPr algn="ctr">
              <a:defRPr/>
            </a:pPr>
            <a:r>
              <a:rPr lang="zh-TW" altLang="en-US" sz="3800" dirty="0">
                <a:solidFill>
                  <a:srgbClr val="964305">
                    <a:lumMod val="75000"/>
                  </a:srgbClr>
                </a:solidFill>
                <a:latin typeface="標楷體" panose="03000509000000000000" pitchFamily="65" charset="-120"/>
                <a:ea typeface="標楷體" panose="03000509000000000000" pitchFamily="65" charset="-120"/>
              </a:rPr>
              <a:t>藥師於執業處所外執行業務管理辦法</a:t>
            </a:r>
            <a:endParaRPr lang="zh-TW" altLang="en-US" sz="3200" dirty="0">
              <a:solidFill>
                <a:schemeClr val="accent5">
                  <a:lumMod val="75000"/>
                </a:schemeClr>
              </a:solidFill>
              <a:latin typeface="標楷體" panose="03000509000000000000" pitchFamily="65" charset="-120"/>
              <a:ea typeface="標楷體" panose="03000509000000000000" pitchFamily="65" charset="-120"/>
            </a:endParaRPr>
          </a:p>
        </p:txBody>
      </p:sp>
      <p:sp>
        <p:nvSpPr>
          <p:cNvPr id="28675" name="Rectangle 3"/>
          <p:cNvSpPr>
            <a:spLocks noGrp="1" noChangeArrowheads="1"/>
          </p:cNvSpPr>
          <p:nvPr>
            <p:ph idx="1"/>
          </p:nvPr>
        </p:nvSpPr>
        <p:spPr>
          <a:xfrm>
            <a:off x="611560" y="2492896"/>
            <a:ext cx="7920880" cy="3747037"/>
          </a:xfrm>
        </p:spPr>
        <p:txBody>
          <a:bodyPr>
            <a:normAutofit fontScale="92500" lnSpcReduction="20000"/>
          </a:bodyPr>
          <a:lstStyle/>
          <a:p>
            <a:pPr eaLnBrk="1" hangingPunct="1">
              <a:lnSpc>
                <a:spcPct val="110000"/>
              </a:lnSpc>
              <a:buFont typeface="Wingdings" pitchFamily="2" charset="2"/>
              <a:buNone/>
            </a:pP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4</a:t>
            </a:r>
            <a:r>
              <a:rPr lang="zh-TW" altLang="en-US" sz="2800" dirty="0">
                <a:latin typeface="標楷體" panose="03000509000000000000" pitchFamily="65" charset="-120"/>
                <a:ea typeface="標楷體" panose="03000509000000000000" pitchFamily="65" charset="-120"/>
              </a:rPr>
              <a:t>條 本法第</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條第</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項第</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款及第</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款所稱</a:t>
            </a:r>
            <a:r>
              <a:rPr lang="zh-TW" altLang="en-US" sz="2800" dirty="0">
                <a:solidFill>
                  <a:srgbClr val="0000FF"/>
                </a:solidFill>
                <a:latin typeface="標楷體" panose="03000509000000000000" pitchFamily="65" charset="-120"/>
                <a:ea typeface="標楷體" panose="03000509000000000000" pitchFamily="65" charset="-120"/>
              </a:rPr>
              <a:t>服務</a:t>
            </a:r>
            <a:r>
              <a:rPr lang="zh-TW" altLang="en-US" sz="2800" dirty="0">
                <a:latin typeface="標楷體" panose="03000509000000000000" pitchFamily="65" charset="-120"/>
                <a:ea typeface="標楷體" panose="03000509000000000000" pitchFamily="65" charset="-120"/>
              </a:rPr>
              <a:t>，</a:t>
            </a:r>
            <a:br>
              <a:rPr lang="en-US" altLang="zh-TW" sz="2800" dirty="0">
                <a:latin typeface="標楷體" panose="03000509000000000000" pitchFamily="65" charset="-120"/>
                <a:ea typeface="標楷體" panose="03000509000000000000" pitchFamily="65" charset="-120"/>
              </a:rPr>
            </a:br>
            <a:r>
              <a:rPr lang="zh-TW" altLang="en-US" sz="2800" dirty="0">
                <a:latin typeface="標楷體" panose="03000509000000000000" pitchFamily="65" charset="-120"/>
                <a:ea typeface="標楷體" panose="03000509000000000000" pitchFamily="65" charset="-120"/>
              </a:rPr>
              <a:t>     指執行藥師法第</a:t>
            </a:r>
            <a:r>
              <a:rPr lang="en-US" altLang="zh-TW" sz="2800" dirty="0">
                <a:latin typeface="標楷體" panose="03000509000000000000" pitchFamily="65" charset="-120"/>
                <a:ea typeface="標楷體" panose="03000509000000000000" pitchFamily="65" charset="-120"/>
              </a:rPr>
              <a:t>15</a:t>
            </a:r>
            <a:r>
              <a:rPr lang="zh-TW" altLang="en-US" sz="2800" dirty="0">
                <a:latin typeface="標楷體" panose="03000509000000000000" pitchFamily="65" charset="-120"/>
                <a:ea typeface="標楷體" panose="03000509000000000000" pitchFamily="65" charset="-120"/>
              </a:rPr>
              <a:t>條第</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項第</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款所定</a:t>
            </a:r>
            <a:r>
              <a:rPr lang="zh-TW" altLang="en-US" sz="2800" dirty="0">
                <a:solidFill>
                  <a:srgbClr val="0000FF"/>
                </a:solidFill>
                <a:latin typeface="標楷體" panose="03000509000000000000" pitchFamily="65" charset="-120"/>
                <a:ea typeface="標楷體" panose="03000509000000000000" pitchFamily="65" charset="-120"/>
              </a:rPr>
              <a:t>藥</a:t>
            </a:r>
            <a:endParaRPr lang="en-US" altLang="zh-TW" sz="2800" dirty="0">
              <a:solidFill>
                <a:srgbClr val="0000FF"/>
              </a:solidFill>
              <a:latin typeface="標楷體" panose="03000509000000000000" pitchFamily="65" charset="-120"/>
              <a:ea typeface="標楷體" panose="03000509000000000000" pitchFamily="65" charset="-120"/>
            </a:endParaRPr>
          </a:p>
          <a:p>
            <a:pPr eaLnBrk="1" hangingPunct="1">
              <a:lnSpc>
                <a:spcPct val="110000"/>
              </a:lnSpc>
              <a:buFont typeface="Wingdings" pitchFamily="2" charset="2"/>
              <a:buNone/>
            </a:pPr>
            <a:r>
              <a:rPr lang="zh-TW" altLang="en-US" sz="2800" dirty="0">
                <a:solidFill>
                  <a:srgbClr val="0000FF"/>
                </a:solidFill>
                <a:latin typeface="標楷體" panose="03000509000000000000" pitchFamily="65" charset="-120"/>
                <a:ea typeface="標楷體" panose="03000509000000000000" pitchFamily="65" charset="-120"/>
              </a:rPr>
              <a:t>       品調劑業務</a:t>
            </a:r>
            <a:r>
              <a:rPr lang="zh-TW" altLang="en-US" sz="2800" dirty="0">
                <a:latin typeface="標楷體" panose="03000509000000000000" pitchFamily="65" charset="-120"/>
                <a:ea typeface="標楷體" panose="03000509000000000000" pitchFamily="65" charset="-120"/>
              </a:rPr>
              <a:t>。</a:t>
            </a:r>
          </a:p>
          <a:p>
            <a:pPr eaLnBrk="1" hangingPunct="1">
              <a:lnSpc>
                <a:spcPct val="110000"/>
              </a:lnSpc>
              <a:buFont typeface="Wingdings" pitchFamily="2" charset="2"/>
              <a:buNone/>
            </a:pP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5</a:t>
            </a:r>
            <a:r>
              <a:rPr lang="zh-TW" altLang="en-US" sz="2800" dirty="0">
                <a:latin typeface="標楷體" panose="03000509000000000000" pitchFamily="65" charset="-120"/>
                <a:ea typeface="標楷體" panose="03000509000000000000" pitchFamily="65" charset="-120"/>
              </a:rPr>
              <a:t>條 本法第</a:t>
            </a:r>
            <a:r>
              <a:rPr lang="en-US" altLang="zh-TW" sz="2800" dirty="0">
                <a:latin typeface="標楷體" panose="03000509000000000000" pitchFamily="65" charset="-120"/>
                <a:ea typeface="標楷體" panose="03000509000000000000" pitchFamily="65" charset="-120"/>
              </a:rPr>
              <a:t>11</a:t>
            </a:r>
            <a:r>
              <a:rPr lang="zh-TW" altLang="en-US" sz="2800" dirty="0">
                <a:latin typeface="標楷體" panose="03000509000000000000" pitchFamily="65" charset="-120"/>
                <a:ea typeface="標楷體" panose="03000509000000000000" pitchFamily="65" charset="-120"/>
              </a:rPr>
              <a:t>條第</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項第</a:t>
            </a:r>
            <a:r>
              <a:rPr lang="en-US" altLang="zh-TW" sz="2800" dirty="0">
                <a:latin typeface="標楷體" panose="03000509000000000000" pitchFamily="65" charset="-120"/>
                <a:ea typeface="標楷體" panose="03000509000000000000" pitchFamily="65" charset="-120"/>
              </a:rPr>
              <a:t>5</a:t>
            </a:r>
            <a:r>
              <a:rPr lang="zh-TW" altLang="en-US" sz="2800" dirty="0">
                <a:latin typeface="標楷體" panose="03000509000000000000" pitchFamily="65" charset="-120"/>
                <a:ea typeface="標楷體" panose="03000509000000000000" pitchFamily="65" charset="-120"/>
              </a:rPr>
              <a:t>款所定</a:t>
            </a:r>
            <a:r>
              <a:rPr lang="zh-TW" altLang="en-US" sz="2800" dirty="0">
                <a:solidFill>
                  <a:srgbClr val="0000FF"/>
                </a:solidFill>
                <a:latin typeface="標楷體" panose="03000509000000000000" pitchFamily="65" charset="-120"/>
                <a:ea typeface="標楷體" panose="03000509000000000000" pitchFamily="65" charset="-120"/>
              </a:rPr>
              <a:t>緊急需要</a:t>
            </a:r>
            <a:r>
              <a:rPr lang="zh-TW" altLang="en-US" sz="2800" dirty="0">
                <a:latin typeface="標楷體" panose="03000509000000000000" pitchFamily="65" charset="-120"/>
                <a:ea typeface="標楷體" panose="03000509000000000000" pitchFamily="65" charset="-120"/>
              </a:rPr>
              <a:t>，</a:t>
            </a:r>
            <a:br>
              <a:rPr lang="en-US" altLang="zh-TW" sz="2800" dirty="0">
                <a:latin typeface="標楷體" panose="03000509000000000000" pitchFamily="65" charset="-120"/>
                <a:ea typeface="標楷體" panose="03000509000000000000" pitchFamily="65" charset="-120"/>
              </a:rPr>
            </a:br>
            <a:r>
              <a:rPr lang="zh-TW" altLang="en-US" sz="2800" dirty="0">
                <a:latin typeface="標楷體" panose="03000509000000000000" pitchFamily="65" charset="-120"/>
                <a:ea typeface="標楷體" panose="03000509000000000000" pitchFamily="65" charset="-120"/>
              </a:rPr>
              <a:t>    包括專任藥師因傷病或其他個人因素請假</a:t>
            </a:r>
            <a:br>
              <a:rPr lang="en-US" altLang="zh-TW" sz="2800" dirty="0">
                <a:latin typeface="標楷體" panose="03000509000000000000" pitchFamily="65" charset="-120"/>
                <a:ea typeface="標楷體" panose="03000509000000000000" pitchFamily="65" charset="-120"/>
              </a:rPr>
            </a:br>
            <a:r>
              <a:rPr lang="zh-TW" altLang="en-US" sz="2800" dirty="0">
                <a:latin typeface="標楷體" panose="03000509000000000000" pitchFamily="65" charset="-120"/>
                <a:ea typeface="標楷體" panose="03000509000000000000" pitchFamily="65" charset="-120"/>
              </a:rPr>
              <a:t>    之情形。</a:t>
            </a:r>
          </a:p>
          <a:p>
            <a:pPr eaLnBrk="1" hangingPunct="1">
              <a:lnSpc>
                <a:spcPct val="110000"/>
              </a:lnSpc>
              <a:buFont typeface="Wingdings" pitchFamily="2" charset="2"/>
              <a:buNone/>
            </a:pP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條 本辦法自發布日施行。</a:t>
            </a:r>
          </a:p>
          <a:p>
            <a:pPr eaLnBrk="1" hangingPunct="1">
              <a:lnSpc>
                <a:spcPct val="110000"/>
              </a:lnSpc>
              <a:buFont typeface="Wingdings" pitchFamily="2" charset="2"/>
              <a:buNone/>
            </a:pPr>
            <a:r>
              <a:rPr lang="en-US" altLang="zh-TW" sz="2800" dirty="0">
                <a:solidFill>
                  <a:srgbClr val="000000"/>
                </a:solidFill>
                <a:latin typeface="標楷體" panose="03000509000000000000" pitchFamily="65" charset="-120"/>
                <a:ea typeface="標楷體" panose="03000509000000000000" pitchFamily="65" charset="-120"/>
              </a:rPr>
              <a:t>※</a:t>
            </a:r>
            <a:r>
              <a:rPr lang="zh-TW" altLang="en-US" sz="2800" dirty="0">
                <a:solidFill>
                  <a:srgbClr val="000000"/>
                </a:solidFill>
                <a:latin typeface="標楷體" panose="03000509000000000000" pitchFamily="65" charset="-120"/>
                <a:ea typeface="標楷體" panose="03000509000000000000" pitchFamily="65" charset="-120"/>
              </a:rPr>
              <a:t>藥劑生申請實施準用上述辦法之規定。</a:t>
            </a:r>
          </a:p>
        </p:txBody>
      </p:sp>
      <p:sp>
        <p:nvSpPr>
          <p:cNvPr id="4" name="投影片編號版面配置區 3"/>
          <p:cNvSpPr>
            <a:spLocks noGrp="1"/>
          </p:cNvSpPr>
          <p:nvPr>
            <p:ph type="sldNum" sz="quarter" idx="12"/>
          </p:nvPr>
        </p:nvSpPr>
        <p:spPr/>
        <p:txBody>
          <a:bodyPr/>
          <a:lstStyle/>
          <a:p>
            <a:fld id="{2C400DA9-3692-411A-A70D-CB3CE30BC0DB}" type="slidenum">
              <a:rPr lang="zh-TW" altLang="en-US" smtClean="0"/>
              <a:t>65</a:t>
            </a:fld>
            <a:endParaRPr lang="zh-TW" altLang="en-US"/>
          </a:p>
        </p:txBody>
      </p:sp>
      <p:pic>
        <p:nvPicPr>
          <p:cNvPr id="2" name="圖片 1">
            <a:extLst>
              <a:ext uri="{FF2B5EF4-FFF2-40B4-BE49-F238E27FC236}">
                <a16:creationId xmlns:a16="http://schemas.microsoft.com/office/drawing/2014/main" id="{644AE3B3-F3CC-2E49-BE90-375A63EF6E9C}"/>
              </a:ext>
            </a:extLst>
          </p:cNvPr>
          <p:cNvPicPr>
            <a:picLocks noChangeAspect="1"/>
          </p:cNvPicPr>
          <p:nvPr/>
        </p:nvPicPr>
        <p:blipFill>
          <a:blip r:embed="rId2"/>
          <a:stretch>
            <a:fillRect/>
          </a:stretch>
        </p:blipFill>
        <p:spPr>
          <a:xfrm>
            <a:off x="0" y="-96057"/>
            <a:ext cx="963251" cy="932769"/>
          </a:xfrm>
          <a:prstGeom prst="rect">
            <a:avLst/>
          </a:prstGeom>
        </p:spPr>
      </p:pic>
    </p:spTree>
    <p:extLst>
      <p:ext uri="{BB962C8B-B14F-4D97-AF65-F5344CB8AC3E}">
        <p14:creationId xmlns:p14="http://schemas.microsoft.com/office/powerpoint/2010/main" val="39829465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solidFill>
                  <a:srgbClr val="0000FF"/>
                </a:solidFill>
                <a:latin typeface="標楷體" panose="03000509000000000000" pitchFamily="65" charset="-120"/>
                <a:ea typeface="標楷體" panose="03000509000000000000" pitchFamily="65" charset="-120"/>
              </a:rPr>
              <a:t>藥政相關網站</a:t>
            </a:r>
          </a:p>
        </p:txBody>
      </p:sp>
      <p:sp>
        <p:nvSpPr>
          <p:cNvPr id="3" name="內容版面配置區 2"/>
          <p:cNvSpPr>
            <a:spLocks noGrp="1"/>
          </p:cNvSpPr>
          <p:nvPr>
            <p:ph idx="1"/>
          </p:nvPr>
        </p:nvSpPr>
        <p:spPr>
          <a:xfrm>
            <a:off x="539552" y="2492896"/>
            <a:ext cx="7848872" cy="5194176"/>
          </a:xfrm>
          <a:noFill/>
        </p:spPr>
        <p:txBody>
          <a:bodyPr>
            <a:normAutofit/>
          </a:bodyPr>
          <a:lstStyle/>
          <a:p>
            <a:r>
              <a:rPr lang="zh-TW" altLang="en-US" sz="2000" dirty="0"/>
              <a:t>藥品專區網址</a:t>
            </a:r>
            <a:r>
              <a:rPr lang="en-US" altLang="zh-TW" sz="2000" dirty="0"/>
              <a:t>:</a:t>
            </a:r>
            <a:r>
              <a:rPr lang="zh-TW" altLang="en-US" sz="2000" dirty="0"/>
              <a:t> </a:t>
            </a:r>
            <a:r>
              <a:rPr lang="en-US" altLang="zh-TW" sz="2000" u="sng" dirty="0">
                <a:solidFill>
                  <a:srgbClr val="0033CC"/>
                </a:solidFill>
              </a:rPr>
              <a:t>https://www.fda.gov.tw/TC/site.aspx?sid=38&amp;r=1720892862</a:t>
            </a:r>
          </a:p>
          <a:p>
            <a:r>
              <a:rPr lang="zh-TW" altLang="en-US" sz="2000" dirty="0"/>
              <a:t>醫療器材專區網址</a:t>
            </a:r>
            <a:r>
              <a:rPr lang="en-US" altLang="zh-TW" sz="2000" dirty="0"/>
              <a:t>:</a:t>
            </a:r>
            <a:r>
              <a:rPr lang="zh-TW" altLang="en-US" sz="2000" dirty="0"/>
              <a:t> </a:t>
            </a:r>
            <a:r>
              <a:rPr lang="en-US" altLang="zh-TW" sz="2000" u="sng" dirty="0">
                <a:solidFill>
                  <a:srgbClr val="0033CC"/>
                </a:solidFill>
              </a:rPr>
              <a:t>https://www.fda.gov.tw/TC/site.aspx?sid=39&amp;r=1321296016</a:t>
            </a:r>
          </a:p>
          <a:p>
            <a:r>
              <a:rPr lang="zh-TW" altLang="en-US" sz="2000" dirty="0"/>
              <a:t>管制藥品專區網址</a:t>
            </a:r>
            <a:r>
              <a:rPr lang="en-US" altLang="zh-TW" sz="2000" dirty="0"/>
              <a:t>:</a:t>
            </a:r>
            <a:r>
              <a:rPr lang="zh-TW" altLang="en-US" sz="2000" dirty="0"/>
              <a:t> </a:t>
            </a:r>
            <a:r>
              <a:rPr lang="en-US" altLang="zh-TW" sz="2000" dirty="0">
                <a:solidFill>
                  <a:srgbClr val="0000FF"/>
                </a:solidFill>
              </a:rPr>
              <a:t>https://www.fda.gov.tw/TC/site.aspx?sid=41&amp;r=1493084207</a:t>
            </a:r>
          </a:p>
          <a:p>
            <a:r>
              <a:rPr lang="zh-TW" altLang="en-US" sz="2000" dirty="0"/>
              <a:t>化粧品專區網址</a:t>
            </a:r>
            <a:r>
              <a:rPr lang="en-US" altLang="zh-TW" sz="2000" dirty="0"/>
              <a:t>:</a:t>
            </a:r>
          </a:p>
          <a:p>
            <a:pPr marL="82296" indent="0">
              <a:buNone/>
            </a:pPr>
            <a:r>
              <a:rPr lang="zh-TW" altLang="en-US" sz="2000" dirty="0">
                <a:solidFill>
                  <a:srgbClr val="0000FF"/>
                </a:solidFill>
              </a:rPr>
              <a:t>  </a:t>
            </a:r>
            <a:r>
              <a:rPr lang="en-US" altLang="zh-TW" sz="2000" dirty="0">
                <a:solidFill>
                  <a:srgbClr val="0000FF"/>
                </a:solidFill>
              </a:rPr>
              <a:t>https://www.fda.gov.tw/TC/site.aspx?sid=40&amp;r=787674059</a:t>
            </a:r>
          </a:p>
          <a:p>
            <a:r>
              <a:rPr lang="zh-TW" altLang="en-US" sz="2000" dirty="0"/>
              <a:t>中藥專區網址</a:t>
            </a:r>
            <a:r>
              <a:rPr lang="en-US" altLang="zh-TW" sz="2000" dirty="0"/>
              <a:t>:</a:t>
            </a:r>
            <a:br>
              <a:rPr lang="en-US" altLang="zh-TW" sz="2000" dirty="0"/>
            </a:br>
            <a:r>
              <a:rPr lang="en-US" altLang="zh-TW" sz="2000" dirty="0">
                <a:solidFill>
                  <a:srgbClr val="0033CC"/>
                </a:solidFill>
              </a:rPr>
              <a:t>https://dep.mohw.gov.tw/DOCMAP/np-859-108.html</a:t>
            </a:r>
            <a:endParaRPr lang="en-US" altLang="zh-TW" sz="2400" dirty="0"/>
          </a:p>
          <a:p>
            <a:endParaRPr lang="en-US" altLang="zh-TW" sz="2400" dirty="0"/>
          </a:p>
          <a:p>
            <a:endParaRPr lang="zh-TW" altLang="en-US" sz="2400" dirty="0"/>
          </a:p>
        </p:txBody>
      </p:sp>
      <p:sp>
        <p:nvSpPr>
          <p:cNvPr id="6" name="投影片編號版面配置區 5"/>
          <p:cNvSpPr>
            <a:spLocks noGrp="1"/>
          </p:cNvSpPr>
          <p:nvPr>
            <p:ph type="sldNum" sz="quarter" idx="12"/>
          </p:nvPr>
        </p:nvSpPr>
        <p:spPr/>
        <p:txBody>
          <a:bodyPr/>
          <a:lstStyle/>
          <a:p>
            <a:fld id="{2C400DA9-3692-411A-A70D-CB3CE30BC0DB}" type="slidenum">
              <a:rPr lang="zh-TW" altLang="en-US" smtClean="0"/>
              <a:t>66</a:t>
            </a:fld>
            <a:endParaRPr lang="zh-TW" altLang="en-US"/>
          </a:p>
        </p:txBody>
      </p:sp>
      <p:pic>
        <p:nvPicPr>
          <p:cNvPr id="4" name="圖片 3">
            <a:extLst>
              <a:ext uri="{FF2B5EF4-FFF2-40B4-BE49-F238E27FC236}">
                <a16:creationId xmlns:a16="http://schemas.microsoft.com/office/drawing/2014/main" id="{CC4CA91B-4872-9E2E-9BBE-691A85C1FDF4}"/>
              </a:ext>
            </a:extLst>
          </p:cNvPr>
          <p:cNvPicPr>
            <a:picLocks noChangeAspect="1"/>
          </p:cNvPicPr>
          <p:nvPr/>
        </p:nvPicPr>
        <p:blipFill>
          <a:blip r:embed="rId3"/>
          <a:stretch>
            <a:fillRect/>
          </a:stretch>
        </p:blipFill>
        <p:spPr>
          <a:xfrm>
            <a:off x="57926" y="116632"/>
            <a:ext cx="963251" cy="932769"/>
          </a:xfrm>
          <a:prstGeom prst="rect">
            <a:avLst/>
          </a:prstGeom>
        </p:spPr>
      </p:pic>
    </p:spTree>
    <p:extLst>
      <p:ext uri="{BB962C8B-B14F-4D97-AF65-F5344CB8AC3E}">
        <p14:creationId xmlns:p14="http://schemas.microsoft.com/office/powerpoint/2010/main" val="34927389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280920" cy="5904656"/>
          </a:xfrm>
          <a:blipFill>
            <a:blip r:embed="rId2"/>
            <a:tile tx="0" ty="0" sx="100000" sy="100000" flip="none" algn="tl"/>
          </a:blipFill>
        </p:spPr>
        <p:txBody>
          <a:bodyPr>
            <a:normAutofit/>
          </a:bodyPr>
          <a:lstStyle/>
          <a:p>
            <a:pPr algn="ctr">
              <a:lnSpc>
                <a:spcPct val="150000"/>
              </a:lnSpc>
            </a:pPr>
            <a:r>
              <a:rPr lang="zh-TW" altLang="en-US" sz="6600" b="1" dirty="0">
                <a:solidFill>
                  <a:srgbClr val="0000FF"/>
                </a:solidFill>
                <a:effectLst>
                  <a:outerShdw blurRad="38100" dist="38100" dir="2700000" algn="tl">
                    <a:srgbClr val="000000">
                      <a:alpha val="43137"/>
                    </a:srgbClr>
                  </a:outerShdw>
                </a:effectLst>
                <a:latin typeface="華康勘亭流(P)" panose="03000900000000000000" pitchFamily="66" charset="-120"/>
                <a:ea typeface="華康勘亭流(P)" panose="03000900000000000000" pitchFamily="66" charset="-120"/>
              </a:rPr>
              <a:t>感謝聆聽</a:t>
            </a:r>
            <a:br>
              <a:rPr lang="en-US" altLang="zh-TW" sz="6600" b="1" dirty="0">
                <a:solidFill>
                  <a:srgbClr val="0000FF"/>
                </a:solidFill>
                <a:effectLst>
                  <a:outerShdw blurRad="38100" dist="38100" dir="2700000" algn="tl">
                    <a:srgbClr val="000000">
                      <a:alpha val="43137"/>
                    </a:srgbClr>
                  </a:outerShdw>
                </a:effectLst>
                <a:latin typeface="華康勘亭流(P)" panose="03000900000000000000" pitchFamily="66" charset="-120"/>
                <a:ea typeface="華康勘亭流(P)" panose="03000900000000000000" pitchFamily="66" charset="-120"/>
              </a:rPr>
            </a:br>
            <a:endParaRPr lang="zh-TW" altLang="en-US" sz="6600" b="1" dirty="0">
              <a:solidFill>
                <a:srgbClr val="0000FF"/>
              </a:solidFill>
              <a:effectLst>
                <a:outerShdw blurRad="38100" dist="38100" dir="2700000" algn="tl">
                  <a:srgbClr val="000000">
                    <a:alpha val="43137"/>
                  </a:srgbClr>
                </a:outerShdw>
              </a:effectLst>
              <a:latin typeface="華康勘亭流(P)" panose="03000900000000000000" pitchFamily="66" charset="-120"/>
              <a:ea typeface="華康勘亭流(P)" panose="03000900000000000000" pitchFamily="66" charset="-120"/>
            </a:endParaRPr>
          </a:p>
        </p:txBody>
      </p:sp>
      <p:sp>
        <p:nvSpPr>
          <p:cNvPr id="5" name="投影片編號版面配置區 4"/>
          <p:cNvSpPr>
            <a:spLocks noGrp="1"/>
          </p:cNvSpPr>
          <p:nvPr>
            <p:ph type="sldNum" sz="quarter" idx="12"/>
          </p:nvPr>
        </p:nvSpPr>
        <p:spPr/>
        <p:txBody>
          <a:bodyPr/>
          <a:lstStyle/>
          <a:p>
            <a:fld id="{2C400DA9-3692-411A-A70D-CB3CE30BC0DB}" type="slidenum">
              <a:rPr lang="zh-TW" altLang="en-US" smtClean="0"/>
              <a:t>67</a:t>
            </a:fld>
            <a:endParaRPr lang="zh-TW" altLang="en-US"/>
          </a:p>
        </p:txBody>
      </p:sp>
    </p:spTree>
    <p:extLst>
      <p:ext uri="{BB962C8B-B14F-4D97-AF65-F5344CB8AC3E}">
        <p14:creationId xmlns:p14="http://schemas.microsoft.com/office/powerpoint/2010/main" val="794315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2960" y="909949"/>
            <a:ext cx="7565464" cy="1143000"/>
          </a:xfrm>
        </p:spPr>
        <p:txBody>
          <a:bodyPr/>
          <a:lstStyle/>
          <a:p>
            <a:pPr algn="ctr"/>
            <a:r>
              <a:rPr lang="zh-TW" altLang="en-US" dirty="0">
                <a:latin typeface="標楷體" panose="03000509000000000000" pitchFamily="65" charset="-120"/>
                <a:ea typeface="標楷體" panose="03000509000000000000" pitchFamily="65" charset="-120"/>
              </a:rPr>
              <a:t>產品品質管理</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477825356"/>
              </p:ext>
            </p:extLst>
          </p:nvPr>
        </p:nvGraphicFramePr>
        <p:xfrm>
          <a:off x="822960" y="1748534"/>
          <a:ext cx="7498080"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投影片編號版面配置區 6"/>
          <p:cNvSpPr>
            <a:spLocks noGrp="1"/>
          </p:cNvSpPr>
          <p:nvPr>
            <p:ph type="sldNum" sz="quarter" idx="12"/>
          </p:nvPr>
        </p:nvSpPr>
        <p:spPr/>
        <p:txBody>
          <a:bodyPr/>
          <a:lstStyle/>
          <a:p>
            <a:fld id="{2C400DA9-3692-411A-A70D-CB3CE30BC0DB}" type="slidenum">
              <a:rPr lang="zh-TW" altLang="en-US" smtClean="0"/>
              <a:t>7</a:t>
            </a:fld>
            <a:endParaRPr lang="zh-TW" altLang="en-US"/>
          </a:p>
        </p:txBody>
      </p:sp>
      <p:pic>
        <p:nvPicPr>
          <p:cNvPr id="3" name="圖片 2">
            <a:extLst>
              <a:ext uri="{FF2B5EF4-FFF2-40B4-BE49-F238E27FC236}">
                <a16:creationId xmlns:a16="http://schemas.microsoft.com/office/drawing/2014/main" id="{7A368657-5E5C-7B08-C2B0-5AE5D81E758C}"/>
              </a:ext>
            </a:extLst>
          </p:cNvPr>
          <p:cNvPicPr>
            <a:picLocks noChangeAspect="1"/>
          </p:cNvPicPr>
          <p:nvPr/>
        </p:nvPicPr>
        <p:blipFill>
          <a:blip r:embed="rId7"/>
          <a:stretch>
            <a:fillRect/>
          </a:stretch>
        </p:blipFill>
        <p:spPr>
          <a:xfrm>
            <a:off x="611560" y="548680"/>
            <a:ext cx="963251" cy="932769"/>
          </a:xfrm>
          <a:prstGeom prst="rect">
            <a:avLst/>
          </a:prstGeom>
        </p:spPr>
      </p:pic>
    </p:spTree>
    <p:extLst>
      <p:ext uri="{BB962C8B-B14F-4D97-AF65-F5344CB8AC3E}">
        <p14:creationId xmlns:p14="http://schemas.microsoft.com/office/powerpoint/2010/main" val="165632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2960" y="599437"/>
            <a:ext cx="7498080" cy="1143000"/>
          </a:xfrm>
        </p:spPr>
        <p:txBody>
          <a:bodyPr>
            <a:normAutofit/>
          </a:bodyPr>
          <a:lstStyle/>
          <a:p>
            <a:pPr algn="ctr"/>
            <a:r>
              <a:rPr lang="zh-TW" altLang="en-US" dirty="0">
                <a:solidFill>
                  <a:srgbClr val="0000FF"/>
                </a:solidFill>
                <a:latin typeface="標楷體" panose="03000509000000000000" pitchFamily="65" charset="-120"/>
                <a:ea typeface="標楷體" panose="03000509000000000000" pitchFamily="65" charset="-120"/>
              </a:rPr>
              <a:t>不良品通報</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71600" y="1844824"/>
            <a:ext cx="7200800" cy="409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投影片編號版面配置區 5"/>
          <p:cNvSpPr>
            <a:spLocks noGrp="1"/>
          </p:cNvSpPr>
          <p:nvPr>
            <p:ph type="sldNum" sz="quarter" idx="12"/>
          </p:nvPr>
        </p:nvSpPr>
        <p:spPr/>
        <p:txBody>
          <a:bodyPr/>
          <a:lstStyle/>
          <a:p>
            <a:fld id="{2C400DA9-3692-411A-A70D-CB3CE30BC0DB}" type="slidenum">
              <a:rPr lang="zh-TW" altLang="en-US" smtClean="0"/>
              <a:t>8</a:t>
            </a:fld>
            <a:endParaRPr lang="zh-TW" altLang="en-US"/>
          </a:p>
        </p:txBody>
      </p:sp>
      <p:sp>
        <p:nvSpPr>
          <p:cNvPr id="5" name="書卷 (水平) 4"/>
          <p:cNvSpPr/>
          <p:nvPr/>
        </p:nvSpPr>
        <p:spPr>
          <a:xfrm>
            <a:off x="971600" y="5733354"/>
            <a:ext cx="7200800" cy="1124744"/>
          </a:xfrm>
          <a:prstGeom prst="horizont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rgbClr val="0000FF"/>
                </a:solidFill>
                <a:latin typeface="標楷體" panose="03000509000000000000" pitchFamily="65" charset="-120"/>
                <a:ea typeface="標楷體" panose="03000509000000000000" pitchFamily="65" charset="-120"/>
              </a:rPr>
              <a:t>不良品通報系統</a:t>
            </a:r>
            <a:br>
              <a:rPr lang="en-US" altLang="zh-TW" sz="2400" b="1" dirty="0">
                <a:solidFill>
                  <a:srgbClr val="0000FF"/>
                </a:solidFill>
                <a:latin typeface="標楷體" panose="03000509000000000000" pitchFamily="65" charset="-120"/>
                <a:ea typeface="標楷體" panose="03000509000000000000" pitchFamily="65" charset="-120"/>
              </a:rPr>
            </a:br>
            <a:r>
              <a:rPr lang="zh-TW" altLang="en-US" sz="2400" b="1" dirty="0">
                <a:solidFill>
                  <a:srgbClr val="0000FF"/>
                </a:solidFill>
                <a:latin typeface="標楷體" panose="03000509000000000000" pitchFamily="65" charset="-120"/>
                <a:ea typeface="標楷體" panose="03000509000000000000" pitchFamily="65" charset="-120"/>
              </a:rPr>
              <a:t>網址</a:t>
            </a:r>
            <a:r>
              <a:rPr lang="en-US" altLang="zh-TW" sz="2400" b="1" dirty="0">
                <a:solidFill>
                  <a:srgbClr val="0000FF"/>
                </a:solidFill>
                <a:latin typeface="標楷體" panose="03000509000000000000" pitchFamily="65" charset="-120"/>
                <a:ea typeface="標楷體" panose="03000509000000000000" pitchFamily="65" charset="-120"/>
              </a:rPr>
              <a:t>:https://qms.fda.gov.tw/</a:t>
            </a:r>
            <a:r>
              <a:rPr lang="en-US" altLang="zh-TW" sz="2400" b="1" dirty="0" err="1">
                <a:solidFill>
                  <a:srgbClr val="0000FF"/>
                </a:solidFill>
                <a:latin typeface="標楷體" panose="03000509000000000000" pitchFamily="65" charset="-120"/>
                <a:ea typeface="標楷體" panose="03000509000000000000" pitchFamily="65" charset="-120"/>
              </a:rPr>
              <a:t>tcbw</a:t>
            </a:r>
            <a:r>
              <a:rPr lang="en-US" altLang="zh-TW" sz="2400" b="1" dirty="0">
                <a:solidFill>
                  <a:srgbClr val="0000FF"/>
                </a:solidFill>
                <a:latin typeface="標楷體" panose="03000509000000000000" pitchFamily="65" charset="-120"/>
                <a:ea typeface="標楷體" panose="03000509000000000000" pitchFamily="65" charset="-120"/>
              </a:rPr>
              <a:t>/</a:t>
            </a:r>
            <a:r>
              <a:rPr lang="en-US" altLang="zh-TW" sz="2400" b="1" dirty="0" err="1">
                <a:solidFill>
                  <a:srgbClr val="0000FF"/>
                </a:solidFill>
                <a:latin typeface="標楷體" panose="03000509000000000000" pitchFamily="65" charset="-120"/>
                <a:ea typeface="標楷體" panose="03000509000000000000" pitchFamily="65" charset="-120"/>
              </a:rPr>
              <a:t>index.jsp</a:t>
            </a:r>
            <a:endParaRPr lang="zh-TW" altLang="en-US" sz="2400" b="1" dirty="0">
              <a:solidFill>
                <a:srgbClr val="0000FF"/>
              </a:solidFill>
              <a:latin typeface="標楷體" panose="03000509000000000000" pitchFamily="65" charset="-120"/>
              <a:ea typeface="標楷體" panose="03000509000000000000" pitchFamily="65" charset="-120"/>
            </a:endParaRPr>
          </a:p>
        </p:txBody>
      </p:sp>
      <p:pic>
        <p:nvPicPr>
          <p:cNvPr id="3" name="圖片 2">
            <a:extLst>
              <a:ext uri="{FF2B5EF4-FFF2-40B4-BE49-F238E27FC236}">
                <a16:creationId xmlns:a16="http://schemas.microsoft.com/office/drawing/2014/main" id="{B3A0FADA-CAEB-4B66-8975-FD54286D428A}"/>
              </a:ext>
            </a:extLst>
          </p:cNvPr>
          <p:cNvPicPr>
            <a:picLocks noChangeAspect="1"/>
          </p:cNvPicPr>
          <p:nvPr/>
        </p:nvPicPr>
        <p:blipFill>
          <a:blip r:embed="rId3"/>
          <a:stretch>
            <a:fillRect/>
          </a:stretch>
        </p:blipFill>
        <p:spPr>
          <a:xfrm>
            <a:off x="539552" y="599437"/>
            <a:ext cx="963251" cy="932769"/>
          </a:xfrm>
          <a:prstGeom prst="rect">
            <a:avLst/>
          </a:prstGeom>
        </p:spPr>
      </p:pic>
    </p:spTree>
    <p:extLst>
      <p:ext uri="{BB962C8B-B14F-4D97-AF65-F5344CB8AC3E}">
        <p14:creationId xmlns:p14="http://schemas.microsoft.com/office/powerpoint/2010/main" val="2745276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標題 1"/>
          <p:cNvSpPr>
            <a:spLocks noGrp="1"/>
          </p:cNvSpPr>
          <p:nvPr>
            <p:ph type="title"/>
          </p:nvPr>
        </p:nvSpPr>
        <p:spPr>
          <a:xfrm>
            <a:off x="984250" y="505728"/>
            <a:ext cx="8130314" cy="576262"/>
          </a:xfrm>
        </p:spPr>
        <p:txBody>
          <a:bodyPr>
            <a:noAutofit/>
          </a:bodyPr>
          <a:lstStyle/>
          <a:p>
            <a:pPr algn="ctr"/>
            <a:r>
              <a:rPr lang="zh-TW" altLang="en-US" dirty="0">
                <a:solidFill>
                  <a:srgbClr val="0000FF"/>
                </a:solidFill>
                <a:latin typeface="標楷體" pitchFamily="65" charset="-120"/>
                <a:ea typeface="標楷體" pitchFamily="65" charset="-120"/>
              </a:rPr>
              <a:t>嚴重藥物不良反應通報流程</a:t>
            </a:r>
          </a:p>
        </p:txBody>
      </p:sp>
      <p:sp>
        <p:nvSpPr>
          <p:cNvPr id="5" name="投影片編號版面配置區 4"/>
          <p:cNvSpPr>
            <a:spLocks noGrp="1"/>
          </p:cNvSpPr>
          <p:nvPr>
            <p:ph type="sldNum" sz="quarter" idx="12"/>
          </p:nvPr>
        </p:nvSpPr>
        <p:spPr/>
        <p:txBody>
          <a:bodyPr/>
          <a:lstStyle/>
          <a:p>
            <a:fld id="{2C400DA9-3692-411A-A70D-CB3CE30BC0DB}" type="slidenum">
              <a:rPr lang="zh-TW" altLang="en-US" smtClean="0"/>
              <a:t>9</a:t>
            </a:fld>
            <a:endParaRPr lang="zh-TW" altLang="en-US"/>
          </a:p>
        </p:txBody>
      </p:sp>
      <p:sp>
        <p:nvSpPr>
          <p:cNvPr id="4" name="向右箭號 3"/>
          <p:cNvSpPr/>
          <p:nvPr/>
        </p:nvSpPr>
        <p:spPr>
          <a:xfrm rot="813883">
            <a:off x="1241425" y="1109663"/>
            <a:ext cx="2084388" cy="1046162"/>
          </a:xfrm>
          <a:prstGeom prst="rightArrow">
            <a:avLst/>
          </a:prstGeom>
          <a:solidFill>
            <a:srgbClr val="FF99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prstClr val="white"/>
                </a:solidFill>
                <a:latin typeface="標楷體" panose="03000509000000000000" pitchFamily="65" charset="-120"/>
                <a:ea typeface="標楷體" panose="03000509000000000000" pitchFamily="65" charset="-120"/>
              </a:rPr>
              <a:t>其他不良事件</a:t>
            </a:r>
          </a:p>
        </p:txBody>
      </p:sp>
      <p:sp>
        <p:nvSpPr>
          <p:cNvPr id="7" name="圓角矩形 6"/>
          <p:cNvSpPr/>
          <p:nvPr/>
        </p:nvSpPr>
        <p:spPr>
          <a:xfrm>
            <a:off x="3446463" y="1416050"/>
            <a:ext cx="2376487" cy="835025"/>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600" dirty="0">
                <a:solidFill>
                  <a:prstClr val="white"/>
                </a:solidFill>
                <a:latin typeface="標楷體" panose="03000509000000000000" pitchFamily="65" charset="-120"/>
                <a:ea typeface="標楷體" panose="03000509000000000000" pitchFamily="65" charset="-120"/>
              </a:rPr>
              <a:t>藥商</a:t>
            </a:r>
          </a:p>
        </p:txBody>
      </p:sp>
      <p:sp>
        <p:nvSpPr>
          <p:cNvPr id="8" name="向下箭號 7"/>
          <p:cNvSpPr/>
          <p:nvPr/>
        </p:nvSpPr>
        <p:spPr>
          <a:xfrm>
            <a:off x="4351338" y="2349500"/>
            <a:ext cx="649287" cy="6477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 name="圓角矩形 8"/>
          <p:cNvSpPr/>
          <p:nvPr/>
        </p:nvSpPr>
        <p:spPr>
          <a:xfrm>
            <a:off x="3487738" y="3027363"/>
            <a:ext cx="2376487" cy="617537"/>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prstClr val="white"/>
                </a:solidFill>
                <a:latin typeface="標楷體" panose="03000509000000000000" pitchFamily="65" charset="-120"/>
                <a:ea typeface="標楷體" panose="03000509000000000000" pitchFamily="65" charset="-120"/>
              </a:rPr>
              <a:t>通報表、相關資料</a:t>
            </a:r>
          </a:p>
        </p:txBody>
      </p:sp>
      <p:sp>
        <p:nvSpPr>
          <p:cNvPr id="11" name="圓角矩形 10"/>
          <p:cNvSpPr/>
          <p:nvPr/>
        </p:nvSpPr>
        <p:spPr>
          <a:xfrm>
            <a:off x="3513138" y="4791075"/>
            <a:ext cx="2325687" cy="56038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800" dirty="0">
                <a:solidFill>
                  <a:prstClr val="white"/>
                </a:solidFill>
                <a:latin typeface="標楷體" panose="03000509000000000000" pitchFamily="65" charset="-120"/>
                <a:ea typeface="標楷體" panose="03000509000000000000" pitchFamily="65" charset="-120"/>
              </a:rPr>
              <a:t>ADR</a:t>
            </a:r>
            <a:r>
              <a:rPr lang="zh-TW" altLang="en-US" sz="2800" dirty="0">
                <a:solidFill>
                  <a:prstClr val="white"/>
                </a:solidFill>
                <a:latin typeface="標楷體" panose="03000509000000000000" pitchFamily="65" charset="-120"/>
                <a:ea typeface="標楷體" panose="03000509000000000000" pitchFamily="65" charset="-120"/>
              </a:rPr>
              <a:t>中心</a:t>
            </a:r>
          </a:p>
        </p:txBody>
      </p:sp>
      <p:sp>
        <p:nvSpPr>
          <p:cNvPr id="12" name="向左箭號 11"/>
          <p:cNvSpPr/>
          <p:nvPr/>
        </p:nvSpPr>
        <p:spPr>
          <a:xfrm>
            <a:off x="3027363" y="4819650"/>
            <a:ext cx="431800" cy="5048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3" name="向左箭號 12"/>
          <p:cNvSpPr/>
          <p:nvPr/>
        </p:nvSpPr>
        <p:spPr>
          <a:xfrm>
            <a:off x="1598613" y="4819650"/>
            <a:ext cx="431800" cy="5048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5" name="圓角矩形 14"/>
          <p:cNvSpPr/>
          <p:nvPr/>
        </p:nvSpPr>
        <p:spPr>
          <a:xfrm>
            <a:off x="323850" y="4760913"/>
            <a:ext cx="1198563" cy="6223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rgbClr val="3891A7">
                    <a:lumMod val="75000"/>
                  </a:srgbClr>
                </a:solidFill>
                <a:latin typeface="標楷體" panose="03000509000000000000" pitchFamily="65" charset="-120"/>
                <a:ea typeface="標楷體" panose="03000509000000000000" pitchFamily="65" charset="-120"/>
              </a:rPr>
              <a:t>產品資料</a:t>
            </a:r>
          </a:p>
        </p:txBody>
      </p:sp>
      <p:sp>
        <p:nvSpPr>
          <p:cNvPr id="16" name="向左箭號 15"/>
          <p:cNvSpPr/>
          <p:nvPr/>
        </p:nvSpPr>
        <p:spPr>
          <a:xfrm>
            <a:off x="5942013" y="4819650"/>
            <a:ext cx="431800" cy="5048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8" name="左大括弧 17"/>
          <p:cNvSpPr/>
          <p:nvPr/>
        </p:nvSpPr>
        <p:spPr>
          <a:xfrm>
            <a:off x="6418263" y="3336925"/>
            <a:ext cx="719137" cy="1947863"/>
          </a:xfrm>
          <a:prstGeom prst="leftBrace">
            <a:avLst>
              <a:gd name="adj1" fmla="val 8333"/>
              <a:gd name="adj2" fmla="val 86049"/>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prstClr val="black"/>
              </a:solidFill>
            </a:endParaRPr>
          </a:p>
        </p:txBody>
      </p:sp>
      <p:sp>
        <p:nvSpPr>
          <p:cNvPr id="24" name="向右箭號 23"/>
          <p:cNvSpPr/>
          <p:nvPr/>
        </p:nvSpPr>
        <p:spPr>
          <a:xfrm rot="20786117" flipH="1">
            <a:off x="5919788" y="1119188"/>
            <a:ext cx="2082800" cy="103028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prstClr val="white"/>
                </a:solidFill>
                <a:latin typeface="標楷體" panose="03000509000000000000" pitchFamily="65" charset="-120"/>
                <a:ea typeface="標楷體" panose="03000509000000000000" pitchFamily="65" charset="-120"/>
              </a:rPr>
              <a:t>死亡</a:t>
            </a:r>
            <a:r>
              <a:rPr lang="en-US" altLang="zh-TW" dirty="0">
                <a:solidFill>
                  <a:prstClr val="white"/>
                </a:solidFill>
                <a:latin typeface="標楷體" panose="03000509000000000000" pitchFamily="65" charset="-120"/>
                <a:ea typeface="標楷體" panose="03000509000000000000" pitchFamily="65" charset="-120"/>
              </a:rPr>
              <a:t>/</a:t>
            </a:r>
            <a:r>
              <a:rPr lang="zh-TW" altLang="en-US" dirty="0">
                <a:solidFill>
                  <a:prstClr val="white"/>
                </a:solidFill>
                <a:latin typeface="標楷體" panose="03000509000000000000" pitchFamily="65" charset="-120"/>
                <a:ea typeface="標楷體" panose="03000509000000000000" pitchFamily="65" charset="-120"/>
              </a:rPr>
              <a:t>危及生命</a:t>
            </a:r>
          </a:p>
        </p:txBody>
      </p:sp>
      <p:sp>
        <p:nvSpPr>
          <p:cNvPr id="25" name="弧形箭號 (上彎) 24"/>
          <p:cNvSpPr/>
          <p:nvPr/>
        </p:nvSpPr>
        <p:spPr>
          <a:xfrm>
            <a:off x="984250" y="5502275"/>
            <a:ext cx="3854450" cy="647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black"/>
              </a:solidFill>
            </a:endParaRPr>
          </a:p>
        </p:txBody>
      </p:sp>
      <p:sp>
        <p:nvSpPr>
          <p:cNvPr id="26" name="向下箭號 25"/>
          <p:cNvSpPr/>
          <p:nvPr/>
        </p:nvSpPr>
        <p:spPr>
          <a:xfrm>
            <a:off x="4351338" y="3762375"/>
            <a:ext cx="649287" cy="94297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7" name="文字方塊 26"/>
          <p:cNvSpPr txBox="1"/>
          <p:nvPr/>
        </p:nvSpPr>
        <p:spPr>
          <a:xfrm>
            <a:off x="3201988" y="2473325"/>
            <a:ext cx="1152525" cy="400050"/>
          </a:xfrm>
          <a:prstGeom prst="rect">
            <a:avLst/>
          </a:prstGeom>
          <a:noFill/>
        </p:spPr>
        <p:txBody>
          <a:bodyPr>
            <a:spAutoFit/>
          </a:bodyPr>
          <a:lstStyle/>
          <a:p>
            <a:pPr algn="ctr">
              <a:defRPr/>
            </a:pPr>
            <a:r>
              <a:rPr lang="en-US" altLang="zh-TW" sz="2000" b="1" dirty="0">
                <a:solidFill>
                  <a:srgbClr val="475A8D">
                    <a:lumMod val="75000"/>
                  </a:srgbClr>
                </a:solidFill>
                <a:latin typeface="標楷體" panose="03000509000000000000" pitchFamily="65" charset="-120"/>
                <a:ea typeface="標楷體" panose="03000509000000000000" pitchFamily="65" charset="-120"/>
              </a:rPr>
              <a:t>15</a:t>
            </a:r>
            <a:r>
              <a:rPr lang="zh-TW" altLang="en-US" sz="2000" b="1" dirty="0">
                <a:solidFill>
                  <a:srgbClr val="475A8D">
                    <a:lumMod val="75000"/>
                  </a:srgbClr>
                </a:solidFill>
                <a:latin typeface="標楷體" panose="03000509000000000000" pitchFamily="65" charset="-120"/>
                <a:ea typeface="標楷體" panose="03000509000000000000" pitchFamily="65" charset="-120"/>
              </a:rPr>
              <a:t>天內</a:t>
            </a:r>
          </a:p>
        </p:txBody>
      </p:sp>
      <p:sp>
        <p:nvSpPr>
          <p:cNvPr id="76817" name="文字方塊 27"/>
          <p:cNvSpPr txBox="1">
            <a:spLocks noChangeArrowheads="1"/>
          </p:cNvSpPr>
          <p:nvPr/>
        </p:nvSpPr>
        <p:spPr bwMode="auto">
          <a:xfrm>
            <a:off x="5005388" y="2487613"/>
            <a:ext cx="1152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charset="-120"/>
              </a:defRPr>
            </a:lvl1pPr>
            <a:lvl2pPr marL="742950" indent="-285750" eaLnBrk="0" hangingPunct="0">
              <a:defRPr kumimoji="1">
                <a:solidFill>
                  <a:schemeClr val="tx1"/>
                </a:solidFill>
                <a:latin typeface="Tahoma" pitchFamily="34" charset="0"/>
                <a:ea typeface="新細明體" charset="-120"/>
              </a:defRPr>
            </a:lvl2pPr>
            <a:lvl3pPr marL="1143000" indent="-228600" eaLnBrk="0" hangingPunct="0">
              <a:defRPr kumimoji="1">
                <a:solidFill>
                  <a:schemeClr val="tx1"/>
                </a:solidFill>
                <a:latin typeface="Tahoma" pitchFamily="34" charset="0"/>
                <a:ea typeface="新細明體" charset="-120"/>
              </a:defRPr>
            </a:lvl3pPr>
            <a:lvl4pPr marL="1600200" indent="-228600" eaLnBrk="0" hangingPunct="0">
              <a:defRPr kumimoji="1">
                <a:solidFill>
                  <a:schemeClr val="tx1"/>
                </a:solidFill>
                <a:latin typeface="Tahoma" pitchFamily="34" charset="0"/>
                <a:ea typeface="新細明體" charset="-120"/>
              </a:defRPr>
            </a:lvl4pPr>
            <a:lvl5pPr marL="2057400" indent="-228600" eaLnBrk="0" hangingPunct="0">
              <a:defRPr kumimoji="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charset="-120"/>
              </a:defRPr>
            </a:lvl9pPr>
          </a:lstStyle>
          <a:p>
            <a:pPr algn="ctr" eaLnBrk="1" hangingPunct="1"/>
            <a:r>
              <a:rPr lang="en-US" altLang="zh-TW" sz="2000" b="1">
                <a:solidFill>
                  <a:srgbClr val="9900FF"/>
                </a:solidFill>
                <a:latin typeface="標楷體" pitchFamily="65" charset="-120"/>
                <a:ea typeface="標楷體" pitchFamily="65" charset="-120"/>
              </a:rPr>
              <a:t>15</a:t>
            </a:r>
            <a:r>
              <a:rPr lang="zh-TW" altLang="en-US" sz="2000" b="1">
                <a:solidFill>
                  <a:srgbClr val="9900FF"/>
                </a:solidFill>
                <a:latin typeface="標楷體" pitchFamily="65" charset="-120"/>
                <a:ea typeface="標楷體" pitchFamily="65" charset="-120"/>
              </a:rPr>
              <a:t>天內</a:t>
            </a:r>
          </a:p>
        </p:txBody>
      </p:sp>
      <p:sp>
        <p:nvSpPr>
          <p:cNvPr id="29" name="矩形 28"/>
          <p:cNvSpPr/>
          <p:nvPr/>
        </p:nvSpPr>
        <p:spPr>
          <a:xfrm>
            <a:off x="2097088" y="4745038"/>
            <a:ext cx="890587" cy="652462"/>
          </a:xfrm>
          <a:prstGeom prst="rect">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FF0000"/>
                </a:solidFill>
                <a:latin typeface="標楷體" panose="03000509000000000000" pitchFamily="65" charset="-120"/>
                <a:ea typeface="標楷體" panose="03000509000000000000" pitchFamily="65" charset="-120"/>
              </a:rPr>
              <a:t>藥商</a:t>
            </a:r>
          </a:p>
        </p:txBody>
      </p:sp>
      <p:sp>
        <p:nvSpPr>
          <p:cNvPr id="30" name="矩形 29"/>
          <p:cNvSpPr/>
          <p:nvPr/>
        </p:nvSpPr>
        <p:spPr>
          <a:xfrm>
            <a:off x="7235825" y="3043238"/>
            <a:ext cx="1223963" cy="530225"/>
          </a:xfrm>
          <a:prstGeom prst="rect">
            <a:avLst/>
          </a:prstGeom>
          <a:solidFill>
            <a:srgbClr val="FF993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prstClr val="black"/>
                </a:solidFill>
                <a:latin typeface="標楷體" panose="03000509000000000000" pitchFamily="65" charset="-120"/>
                <a:ea typeface="標楷體" panose="03000509000000000000" pitchFamily="65" charset="-120"/>
              </a:rPr>
              <a:t>民眾</a:t>
            </a:r>
          </a:p>
        </p:txBody>
      </p:sp>
      <p:sp>
        <p:nvSpPr>
          <p:cNvPr id="35" name="矩形 34"/>
          <p:cNvSpPr/>
          <p:nvPr/>
        </p:nvSpPr>
        <p:spPr>
          <a:xfrm>
            <a:off x="7235825" y="3683000"/>
            <a:ext cx="1223963" cy="530225"/>
          </a:xfrm>
          <a:prstGeom prst="rect">
            <a:avLst/>
          </a:prstGeom>
          <a:solidFill>
            <a:srgbClr val="FFFF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prstClr val="black"/>
                </a:solidFill>
                <a:latin typeface="標楷體" panose="03000509000000000000" pitchFamily="65" charset="-120"/>
                <a:ea typeface="標楷體" panose="03000509000000000000" pitchFamily="65" charset="-120"/>
              </a:rPr>
              <a:t>醫療機構</a:t>
            </a:r>
          </a:p>
        </p:txBody>
      </p:sp>
      <p:sp>
        <p:nvSpPr>
          <p:cNvPr id="36" name="矩形 35"/>
          <p:cNvSpPr/>
          <p:nvPr/>
        </p:nvSpPr>
        <p:spPr>
          <a:xfrm>
            <a:off x="7235825" y="4327525"/>
            <a:ext cx="1223963" cy="530225"/>
          </a:xfrm>
          <a:prstGeom prst="rect">
            <a:avLst/>
          </a:prstGeom>
          <a:solidFill>
            <a:schemeClr val="tx2">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prstClr val="black"/>
                </a:solidFill>
                <a:latin typeface="標楷體" panose="03000509000000000000" pitchFamily="65" charset="-120"/>
                <a:ea typeface="標楷體" panose="03000509000000000000" pitchFamily="65" charset="-120"/>
              </a:rPr>
              <a:t>藥局</a:t>
            </a:r>
          </a:p>
        </p:txBody>
      </p:sp>
      <p:sp>
        <p:nvSpPr>
          <p:cNvPr id="37" name="矩形 36"/>
          <p:cNvSpPr/>
          <p:nvPr/>
        </p:nvSpPr>
        <p:spPr>
          <a:xfrm>
            <a:off x="7235825" y="4967288"/>
            <a:ext cx="1223963" cy="530225"/>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prstClr val="black"/>
                </a:solidFill>
                <a:latin typeface="標楷體" panose="03000509000000000000" pitchFamily="65" charset="-120"/>
                <a:ea typeface="標楷體" panose="03000509000000000000" pitchFamily="65" charset="-120"/>
              </a:rPr>
              <a:t>藥商</a:t>
            </a:r>
          </a:p>
        </p:txBody>
      </p:sp>
      <p:sp>
        <p:nvSpPr>
          <p:cNvPr id="76823" name="文字方塊 37"/>
          <p:cNvSpPr txBox="1">
            <a:spLocks noChangeArrowheads="1"/>
          </p:cNvSpPr>
          <p:nvPr/>
        </p:nvSpPr>
        <p:spPr bwMode="auto">
          <a:xfrm>
            <a:off x="762000" y="3762375"/>
            <a:ext cx="3657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charset="-120"/>
              </a:defRPr>
            </a:lvl1pPr>
            <a:lvl2pPr marL="742950" indent="-285750" eaLnBrk="0" hangingPunct="0">
              <a:defRPr kumimoji="1">
                <a:solidFill>
                  <a:schemeClr val="tx1"/>
                </a:solidFill>
                <a:latin typeface="Tahoma" pitchFamily="34" charset="0"/>
                <a:ea typeface="新細明體" charset="-120"/>
              </a:defRPr>
            </a:lvl2pPr>
            <a:lvl3pPr marL="1143000" indent="-228600" eaLnBrk="0" hangingPunct="0">
              <a:defRPr kumimoji="1">
                <a:solidFill>
                  <a:schemeClr val="tx1"/>
                </a:solidFill>
                <a:latin typeface="Tahoma" pitchFamily="34" charset="0"/>
                <a:ea typeface="新細明體" charset="-120"/>
              </a:defRPr>
            </a:lvl3pPr>
            <a:lvl4pPr marL="1600200" indent="-228600" eaLnBrk="0" hangingPunct="0">
              <a:defRPr kumimoji="1">
                <a:solidFill>
                  <a:schemeClr val="tx1"/>
                </a:solidFill>
                <a:latin typeface="Tahoma" pitchFamily="34" charset="0"/>
                <a:ea typeface="新細明體" charset="-120"/>
              </a:defRPr>
            </a:lvl4pPr>
            <a:lvl5pPr marL="2057400" indent="-228600" eaLnBrk="0" hangingPunct="0">
              <a:defRPr kumimoji="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charset="-120"/>
              </a:defRPr>
            </a:lvl9pPr>
          </a:lstStyle>
          <a:p>
            <a:pPr eaLnBrk="1" hangingPunct="1"/>
            <a:r>
              <a:rPr lang="zh-TW" altLang="en-US" dirty="0">
                <a:solidFill>
                  <a:prstClr val="black"/>
                </a:solidFill>
                <a:latin typeface="標楷體" pitchFamily="65" charset="-120"/>
                <a:ea typeface="標楷體" pitchFamily="65" charset="-120"/>
              </a:rPr>
              <a:t>以郵寄、傳真或網路等</a:t>
            </a:r>
            <a:r>
              <a:rPr lang="zh-TW" altLang="en-US" dirty="0">
                <a:solidFill>
                  <a:srgbClr val="FF0000"/>
                </a:solidFill>
                <a:latin typeface="標楷體" pitchFamily="65" charset="-120"/>
                <a:ea typeface="標楷體" pitchFamily="65" charset="-120"/>
              </a:rPr>
              <a:t>書面</a:t>
            </a:r>
            <a:r>
              <a:rPr lang="zh-TW" altLang="en-US" dirty="0">
                <a:solidFill>
                  <a:prstClr val="black"/>
                </a:solidFill>
                <a:latin typeface="標楷體" pitchFamily="65" charset="-120"/>
                <a:ea typeface="標楷體" pitchFamily="65" charset="-120"/>
              </a:rPr>
              <a:t>方式</a:t>
            </a:r>
            <a:endParaRPr lang="en-US" altLang="zh-TW" dirty="0">
              <a:solidFill>
                <a:prstClr val="black"/>
              </a:solidFill>
              <a:latin typeface="標楷體" pitchFamily="65" charset="-120"/>
              <a:ea typeface="標楷體" pitchFamily="65" charset="-120"/>
            </a:endParaRPr>
          </a:p>
          <a:p>
            <a:pPr eaLnBrk="1" hangingPunct="1"/>
            <a:r>
              <a:rPr lang="zh-TW" altLang="en-US" dirty="0">
                <a:solidFill>
                  <a:prstClr val="black"/>
                </a:solidFill>
                <a:latin typeface="標楷體" pitchFamily="65" charset="-120"/>
                <a:ea typeface="標楷體" pitchFamily="65" charset="-120"/>
              </a:rPr>
              <a:t>緊急時，得先行以口頭方式通報</a:t>
            </a:r>
          </a:p>
        </p:txBody>
      </p:sp>
      <p:pic>
        <p:nvPicPr>
          <p:cNvPr id="2" name="圖片 1">
            <a:extLst>
              <a:ext uri="{FF2B5EF4-FFF2-40B4-BE49-F238E27FC236}">
                <a16:creationId xmlns:a16="http://schemas.microsoft.com/office/drawing/2014/main" id="{93AF3EC0-1D83-F6FA-1504-96704858878E}"/>
              </a:ext>
            </a:extLst>
          </p:cNvPr>
          <p:cNvPicPr>
            <a:picLocks noChangeAspect="1"/>
          </p:cNvPicPr>
          <p:nvPr/>
        </p:nvPicPr>
        <p:blipFill>
          <a:blip r:embed="rId2"/>
          <a:stretch>
            <a:fillRect/>
          </a:stretch>
        </p:blipFill>
        <p:spPr>
          <a:xfrm>
            <a:off x="373462" y="6024408"/>
            <a:ext cx="8302994" cy="1038533"/>
          </a:xfrm>
          <a:prstGeom prst="rect">
            <a:avLst/>
          </a:prstGeom>
        </p:spPr>
      </p:pic>
      <p:pic>
        <p:nvPicPr>
          <p:cNvPr id="3" name="圖片 2">
            <a:extLst>
              <a:ext uri="{FF2B5EF4-FFF2-40B4-BE49-F238E27FC236}">
                <a16:creationId xmlns:a16="http://schemas.microsoft.com/office/drawing/2014/main" id="{2F3F1341-8447-08A5-A628-021CB955D7CE}"/>
              </a:ext>
            </a:extLst>
          </p:cNvPr>
          <p:cNvPicPr>
            <a:picLocks noChangeAspect="1"/>
          </p:cNvPicPr>
          <p:nvPr/>
        </p:nvPicPr>
        <p:blipFill>
          <a:blip r:embed="rId3"/>
          <a:stretch>
            <a:fillRect/>
          </a:stretch>
        </p:blipFill>
        <p:spPr>
          <a:xfrm>
            <a:off x="502624" y="591453"/>
            <a:ext cx="963251" cy="932769"/>
          </a:xfrm>
          <a:prstGeom prst="rect">
            <a:avLst/>
          </a:prstGeom>
        </p:spPr>
      </p:pic>
    </p:spTree>
    <p:extLst>
      <p:ext uri="{BB962C8B-B14F-4D97-AF65-F5344CB8AC3E}">
        <p14:creationId xmlns:p14="http://schemas.microsoft.com/office/powerpoint/2010/main" val="1856430775"/>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2497</TotalTime>
  <Words>7127</Words>
  <Application>Microsoft Office PowerPoint</Application>
  <PresentationFormat>如螢幕大小 (4:3)</PresentationFormat>
  <Paragraphs>500</Paragraphs>
  <Slides>67</Slides>
  <Notes>7</Notes>
  <HiddenSlides>0</HiddenSlides>
  <MMClips>0</MMClips>
  <ScaleCrop>false</ScaleCrop>
  <HeadingPairs>
    <vt:vector size="8" baseType="variant">
      <vt:variant>
        <vt:lpstr>使用字型</vt:lpstr>
      </vt:variant>
      <vt:variant>
        <vt:i4>11</vt:i4>
      </vt:variant>
      <vt:variant>
        <vt:lpstr>佈景主題</vt:lpstr>
      </vt:variant>
      <vt:variant>
        <vt:i4>1</vt:i4>
      </vt:variant>
      <vt:variant>
        <vt:lpstr>內嵌 OLE 伺服程式</vt:lpstr>
      </vt:variant>
      <vt:variant>
        <vt:i4>1</vt:i4>
      </vt:variant>
      <vt:variant>
        <vt:lpstr>投影片標題</vt:lpstr>
      </vt:variant>
      <vt:variant>
        <vt:i4>67</vt:i4>
      </vt:variant>
    </vt:vector>
  </HeadingPairs>
  <TitlesOfParts>
    <vt:vector size="80" baseType="lpstr">
      <vt:lpstr>華康勘亭流(P)</vt:lpstr>
      <vt:lpstr>標楷體</vt:lpstr>
      <vt:lpstr>Arial</vt:lpstr>
      <vt:lpstr>Calibri</vt:lpstr>
      <vt:lpstr>Garamond</vt:lpstr>
      <vt:lpstr>Gill Sans MT</vt:lpstr>
      <vt:lpstr>Tahoma</vt:lpstr>
      <vt:lpstr>Times New Roman</vt:lpstr>
      <vt:lpstr>Verdana</vt:lpstr>
      <vt:lpstr>Wingdings</vt:lpstr>
      <vt:lpstr>Wingdings 2</vt:lpstr>
      <vt:lpstr>有機</vt:lpstr>
      <vt:lpstr>Acrobat Document</vt:lpstr>
      <vt:lpstr> 衛生政策及藥事(師)行政與法規  </vt:lpstr>
      <vt:lpstr>大   綱</vt:lpstr>
      <vt:lpstr>衛生政策概要</vt:lpstr>
      <vt:lpstr>藥政業務管理(5類產品)</vt:lpstr>
      <vt:lpstr>西藥GMP藥廠名單</vt:lpstr>
      <vt:lpstr>中藥GMP藥廠名單</vt:lpstr>
      <vt:lpstr>產品品質管理</vt:lpstr>
      <vt:lpstr>不良品通報</vt:lpstr>
      <vt:lpstr>嚴重藥物不良反應通報流程</vt:lpstr>
      <vt:lpstr>藥品廣告管理</vt:lpstr>
      <vt:lpstr>醫療器材廣告管理</vt:lpstr>
      <vt:lpstr>化粧品廣告管理</vt:lpstr>
      <vt:lpstr>化粧品範圍及種類表</vt:lpstr>
      <vt:lpstr>藥事法及案例分享</vt:lpstr>
      <vt:lpstr>醫療器材商</vt:lpstr>
      <vt:lpstr>藥商（局）設立及異動</vt:lpstr>
      <vt:lpstr>藥局設置作業注意事項 (行政院衛生署93年2月25日衛署藥字第0930300018號函)</vt:lpstr>
      <vt:lpstr>藥商 (局)懸掛巿招名稱 </vt:lpstr>
      <vt:lpstr>藥商申請停業或歇業 （衛生福利部食品藥物管理署105年9月23日FDA藥字第第1051407689號函）</vt:lpstr>
      <vt:lpstr>藥局無須另申請藥商許可執照</vt:lpstr>
      <vt:lpstr>藥局得零售一定等級醫療器材之範圍及種類 (102年6月10日署授食字第1021603853號公告)</vt:lpstr>
      <vt:lpstr>藥局通訊交易通路販賣醫療器材之範圍及種類 （衛生福利部110年4月29日衛授食字第1101601942號公告）</vt:lpstr>
      <vt:lpstr>網路零售乙類成藥-資格 (衛生福利部104年6月30日部授食字第1041404064號) </vt:lpstr>
      <vt:lpstr>網路零售乙類成藥-揭露事項 (衛生福利部104年6月30日部授食字第1041404064號)</vt:lpstr>
      <vt:lpstr>網路零售乙類成-揭露事項 (衛生福利部104年6月30日部授食字第1041404064號)</vt:lpstr>
      <vt:lpstr>藥商之藥品倉儲管理 (衛生福利部105年5月25日FDA藥字第1051411197號函） </vt:lpstr>
      <vt:lpstr>販賣業藥商申請增設倉庫 （衛生福利部105年6月27日衛部中字第1050117656號函）</vt:lpstr>
      <vt:lpstr>藥商專任藥師之駐廠監製及駐店管理相關規定</vt:lpstr>
      <vt:lpstr>藥品物流業者之調劑藥品 （100年1月19日FDA藥字第1001400519號函）</vt:lpstr>
      <vt:lpstr>藥品販賣之規範-1</vt:lpstr>
      <vt:lpstr>藥品販賣之規範-2</vt:lpstr>
      <vt:lpstr>藥品分三類</vt:lpstr>
      <vt:lpstr>勿販售處方藥</vt:lpstr>
      <vt:lpstr>案例：藥局販售處方藥</vt:lpstr>
      <vt:lpstr>案例: 藥局販售處方藥</vt:lpstr>
      <vt:lpstr>未經核准擅自輸入藥品</vt:lpstr>
      <vt:lpstr>販賣自國外攜回之藥品所涉犯之罪責</vt:lpstr>
      <vt:lpstr>偽藥相關罰則-1</vt:lpstr>
      <vt:lpstr>偽藥相關罰則-2</vt:lpstr>
      <vt:lpstr>藥品分裝之規定</vt:lpstr>
      <vt:lpstr>藥事人員分裝皮膚用藥膏 </vt:lpstr>
      <vt:lpstr>案例:自行分裝藥品</vt:lpstr>
      <vt:lpstr>麻黃素管理-紀錄及簽收 (行政院衛生署98年3月9日衛署藥字第0980307428號函)</vt:lpstr>
      <vt:lpstr>麻黃素管理-限量以7日用量 (行政院衛生署食品藥物管理局101年10月12日FDA藥字第1011406525號函)</vt:lpstr>
      <vt:lpstr>PowerPoint 簡報</vt:lpstr>
      <vt:lpstr>案例: 販售麻黃素類處方藥</vt:lpstr>
      <vt:lpstr>藥師法及案例分享</vt:lpstr>
      <vt:lpstr>藥師之業務範圍 </vt:lpstr>
      <vt:lpstr>藥師執業之要件 (衛生福利部104.12.30衛部醫字第1041668690號令 公布「醫事人員執業登記及繼續教育辦法」部分條文修正) </vt:lpstr>
      <vt:lpstr>「醫事人員執業登記及繼續教育辦法」</vt:lpstr>
      <vt:lpstr>「醫事人員執業登記及繼續教育辦法」</vt:lpstr>
      <vt:lpstr>   藥事人員繼續教育積分不足 衛生福利部104年5月1日衛部醫字第1040111095號函</vt:lpstr>
      <vt:lpstr>案例:藥事人員因繼續教育積分不足</vt:lpstr>
      <vt:lpstr>藥師執業之義務-1</vt:lpstr>
      <vt:lpstr>藥師執業之義務-2</vt:lpstr>
      <vt:lpstr>藥師執業之義務-3</vt:lpstr>
      <vt:lpstr>藥師調劑之義務-1</vt:lpstr>
      <vt:lpstr>藥師調劑之義務-2</vt:lpstr>
      <vt:lpstr>藥師調劑之義務-3</vt:lpstr>
      <vt:lpstr>藥師調劑之義務-4</vt:lpstr>
      <vt:lpstr>案例:非藥事人員調劑</vt:lpstr>
      <vt:lpstr>PowerPoint 簡報</vt:lpstr>
      <vt:lpstr>藥師於執業處所外執行業務管理辦法</vt:lpstr>
      <vt:lpstr>藥師於執業處所外執行業務管理辦法</vt:lpstr>
      <vt:lpstr>藥師於執業處所外執行業務管理辦法</vt:lpstr>
      <vt:lpstr>藥政相關網站</vt:lpstr>
      <vt:lpstr>感謝聆聽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衛生政策及藥事(師)行政與法規</dc:title>
  <dc:creator>user</dc:creator>
  <cp:lastModifiedBy>衛生局藥政科</cp:lastModifiedBy>
  <cp:revision>253</cp:revision>
  <dcterms:created xsi:type="dcterms:W3CDTF">2021-01-24T01:56:37Z</dcterms:created>
  <dcterms:modified xsi:type="dcterms:W3CDTF">2023-03-27T00:21:08Z</dcterms:modified>
</cp:coreProperties>
</file>