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2.jpg" ContentType="image/jpg"/>
  <Override PartName="/ppt/notesSlides/notesSlide5.xml" ContentType="application/vnd.openxmlformats-officedocument.presentationml.notesSlide+xml"/>
  <Override PartName="/ppt/media/image31.jpg" ContentType="image/jpg"/>
  <Override PartName="/ppt/notesSlides/notesSlide6.xml" ContentType="application/vnd.openxmlformats-officedocument.presentationml.notesSlide+xml"/>
  <Override PartName="/ppt/media/image40.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14.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drawings/drawing4.xml" ContentType="application/vnd.openxmlformats-officedocument.drawingml.chartshapes+xml"/>
  <Override PartName="/ppt/notesSlides/notesSlide15.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drawings/drawing5.xml" ContentType="application/vnd.openxmlformats-officedocument.drawingml.chartshapes+xml"/>
  <Override PartName="/ppt/notesSlides/notesSlide16.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drawings/drawing6.xml" ContentType="application/vnd.openxmlformats-officedocument.drawingml.chartshapes+xml"/>
  <Override PartName="/ppt/notesSlides/notesSlide17.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drawings/drawing7.xml" ContentType="application/vnd.openxmlformats-officedocument.drawingml.chartshapes+xml"/>
  <Override PartName="/ppt/notesSlides/notesSlide18.xml" ContentType="application/vnd.openxmlformats-officedocument.presentationml.notesSlide+xml"/>
  <Override PartName="/ppt/charts/chart8.xml" ContentType="application/vnd.openxmlformats-officedocument.drawingml.chart+xml"/>
  <Override PartName="/ppt/drawings/drawing8.xml" ContentType="application/vnd.openxmlformats-officedocument.drawingml.chartshapes+xml"/>
  <Override PartName="/ppt/notesSlides/notesSlide19.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drawings/drawing9.xml" ContentType="application/vnd.openxmlformats-officedocument.drawingml.chartshapes+xml"/>
  <Override PartName="/ppt/notesSlides/notesSlide20.xml" ContentType="application/vnd.openxmlformats-officedocument.presentationml.notesSlide+xml"/>
  <Override PartName="/ppt/charts/chart10.xml" ContentType="application/vnd.openxmlformats-officedocument.drawingml.chart+xml"/>
  <Override PartName="/ppt/theme/themeOverride6.xml" ContentType="application/vnd.openxmlformats-officedocument.themeOverride+xml"/>
  <Override PartName="/ppt/drawings/drawing10.xml" ContentType="application/vnd.openxmlformats-officedocument.drawingml.chartshapes+xml"/>
  <Override PartName="/ppt/notesSlides/notesSlide21.xml" ContentType="application/vnd.openxmlformats-officedocument.presentationml.notesSlide+xml"/>
  <Override PartName="/ppt/charts/chart11.xml" ContentType="application/vnd.openxmlformats-officedocument.drawingml.chart+xml"/>
  <Override PartName="/ppt/theme/themeOverride7.xml" ContentType="application/vnd.openxmlformats-officedocument.themeOverride+xml"/>
  <Override PartName="/ppt/drawings/drawing11.xml" ContentType="application/vnd.openxmlformats-officedocument.drawingml.chartshapes+xml"/>
  <Override PartName="/ppt/notesSlides/notesSlide22.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drawings/drawing12.xml" ContentType="application/vnd.openxmlformats-officedocument.drawingml.chartshapes+xml"/>
  <Override PartName="/ppt/notesSlides/notesSlide23.xml" ContentType="application/vnd.openxmlformats-officedocument.presentationml.notesSlide+xml"/>
  <Override PartName="/ppt/charts/chart13.xml" ContentType="application/vnd.openxmlformats-officedocument.drawingml.chart+xml"/>
  <Override PartName="/ppt/drawings/drawing13.xml" ContentType="application/vnd.openxmlformats-officedocument.drawingml.chartshapes+xml"/>
  <Override PartName="/ppt/notesSlides/notesSlide24.xml" ContentType="application/vnd.openxmlformats-officedocument.presentationml.notesSlide+xml"/>
  <Override PartName="/ppt/charts/chart1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5.xml" ContentType="application/vnd.openxmlformats-officedocument.drawingml.chart+xml"/>
  <Override PartName="/ppt/drawings/drawing14.xml" ContentType="application/vnd.openxmlformats-officedocument.drawingml.chartshapes+xml"/>
  <Override PartName="/ppt/notesSlides/notesSlide27.xml" ContentType="application/vnd.openxmlformats-officedocument.presentationml.notesSlide+xml"/>
  <Override PartName="/ppt/charts/chart16.xml" ContentType="application/vnd.openxmlformats-officedocument.drawingml.chart+xml"/>
  <Override PartName="/ppt/theme/themeOverride9.xml" ContentType="application/vnd.openxmlformats-officedocument.themeOverride+xml"/>
  <Override PartName="/ppt/drawings/drawing15.xml" ContentType="application/vnd.openxmlformats-officedocument.drawingml.chartshapes+xml"/>
  <Override PartName="/ppt/notesSlides/notesSlide28.xml" ContentType="application/vnd.openxmlformats-officedocument.presentationml.notesSlide+xml"/>
  <Override PartName="/ppt/charts/chart17.xml" ContentType="application/vnd.openxmlformats-officedocument.drawingml.chart+xml"/>
  <Override PartName="/ppt/notesSlides/notesSlide29.xml" ContentType="application/vnd.openxmlformats-officedocument.presentationml.notesSlide+xml"/>
  <Override PartName="/ppt/charts/chart18.xml" ContentType="application/vnd.openxmlformats-officedocument.drawingml.chart+xml"/>
  <Override PartName="/ppt/drawings/drawing16.xml" ContentType="application/vnd.openxmlformats-officedocument.drawingml.chartshapes+xml"/>
  <Override PartName="/ppt/notesSlides/notesSlide30.xml" ContentType="application/vnd.openxmlformats-officedocument.presentationml.notesSlide+xml"/>
  <Override PartName="/ppt/charts/chart19.xml" ContentType="application/vnd.openxmlformats-officedocument.drawingml.chart+xml"/>
  <Override PartName="/ppt/drawings/drawing17.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2" r:id="rId1"/>
  </p:sldMasterIdLst>
  <p:notesMasterIdLst>
    <p:notesMasterId r:id="rId72"/>
  </p:notesMasterIdLst>
  <p:handoutMasterIdLst>
    <p:handoutMasterId r:id="rId73"/>
  </p:handoutMasterIdLst>
  <p:sldIdLst>
    <p:sldId id="326" r:id="rId2"/>
    <p:sldId id="258" r:id="rId3"/>
    <p:sldId id="363" r:id="rId4"/>
    <p:sldId id="324" r:id="rId5"/>
    <p:sldId id="260" r:id="rId6"/>
    <p:sldId id="293" r:id="rId7"/>
    <p:sldId id="285" r:id="rId8"/>
    <p:sldId id="261" r:id="rId9"/>
    <p:sldId id="291" r:id="rId10"/>
    <p:sldId id="263" r:id="rId11"/>
    <p:sldId id="295" r:id="rId12"/>
    <p:sldId id="262" r:id="rId13"/>
    <p:sldId id="279" r:id="rId14"/>
    <p:sldId id="325" r:id="rId15"/>
    <p:sldId id="343" r:id="rId16"/>
    <p:sldId id="344" r:id="rId17"/>
    <p:sldId id="377" r:id="rId18"/>
    <p:sldId id="378" r:id="rId19"/>
    <p:sldId id="379" r:id="rId20"/>
    <p:sldId id="380" r:id="rId21"/>
    <p:sldId id="381" r:id="rId22"/>
    <p:sldId id="382" r:id="rId23"/>
    <p:sldId id="383" r:id="rId24"/>
    <p:sldId id="384" r:id="rId25"/>
    <p:sldId id="385" r:id="rId26"/>
    <p:sldId id="386" r:id="rId27"/>
    <p:sldId id="355" r:id="rId28"/>
    <p:sldId id="356" r:id="rId29"/>
    <p:sldId id="357" r:id="rId30"/>
    <p:sldId id="358" r:id="rId31"/>
    <p:sldId id="387" r:id="rId32"/>
    <p:sldId id="360" r:id="rId33"/>
    <p:sldId id="361" r:id="rId34"/>
    <p:sldId id="362" r:id="rId35"/>
    <p:sldId id="294" r:id="rId36"/>
    <p:sldId id="264" r:id="rId37"/>
    <p:sldId id="340" r:id="rId38"/>
    <p:sldId id="338" r:id="rId39"/>
    <p:sldId id="286" r:id="rId40"/>
    <p:sldId id="342" r:id="rId41"/>
    <p:sldId id="341" r:id="rId42"/>
    <p:sldId id="375" r:id="rId43"/>
    <p:sldId id="365" r:id="rId44"/>
    <p:sldId id="366" r:id="rId45"/>
    <p:sldId id="367" r:id="rId46"/>
    <p:sldId id="368" r:id="rId47"/>
    <p:sldId id="369" r:id="rId48"/>
    <p:sldId id="370" r:id="rId49"/>
    <p:sldId id="371" r:id="rId50"/>
    <p:sldId id="372" r:id="rId51"/>
    <p:sldId id="373" r:id="rId52"/>
    <p:sldId id="374" r:id="rId53"/>
    <p:sldId id="320" r:id="rId54"/>
    <p:sldId id="296" r:id="rId55"/>
    <p:sldId id="323" r:id="rId56"/>
    <p:sldId id="265" r:id="rId57"/>
    <p:sldId id="281" r:id="rId58"/>
    <p:sldId id="390" r:id="rId59"/>
    <p:sldId id="394" r:id="rId60"/>
    <p:sldId id="395" r:id="rId61"/>
    <p:sldId id="396" r:id="rId62"/>
    <p:sldId id="393" r:id="rId63"/>
    <p:sldId id="287" r:id="rId64"/>
    <p:sldId id="299" r:id="rId65"/>
    <p:sldId id="302" r:id="rId66"/>
    <p:sldId id="278" r:id="rId67"/>
    <p:sldId id="391" r:id="rId68"/>
    <p:sldId id="392" r:id="rId69"/>
    <p:sldId id="272" r:id="rId70"/>
    <p:sldId id="280" r:id="rId71"/>
  </p:sldIdLst>
  <p:sldSz cx="9144000" cy="5143500" type="screen16x9"/>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pos="1378">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6B4BAC5-1DA6-4325-951A-128893AA427B}">
  <a:tblStyle styleId="{F6B4BAC5-1DA6-4325-951A-128893AA427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7CE84F3-28C3-443E-9E96-99CF82512B78}" styleName="深色樣式 1 - 輔色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樣式 1 - 輔色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淺色樣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47" autoAdjust="0"/>
  </p:normalViewPr>
  <p:slideViewPr>
    <p:cSldViewPr snapToGrid="0">
      <p:cViewPr varScale="1">
        <p:scale>
          <a:sx n="102" d="100"/>
          <a:sy n="102" d="100"/>
        </p:scale>
        <p:origin x="-898" y="-86"/>
      </p:cViewPr>
      <p:guideLst>
        <p:guide orient="horz" pos="1620"/>
        <p:guide pos="137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82"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lltc0701@outlook.com" userId="f7bf69795419d018" providerId="LiveId" clId="{EC1A3F3B-97FF-8045-ACD8-5A60EA198C74}"/>
    <pc:docChg chg="custSel delSld modSld">
      <pc:chgData name="ylltc0701@outlook.com" userId="f7bf69795419d018" providerId="LiveId" clId="{EC1A3F3B-97FF-8045-ACD8-5A60EA198C74}" dt="2020-08-23T08:08:10.241" v="164" actId="20577"/>
      <pc:docMkLst>
        <pc:docMk/>
      </pc:docMkLst>
      <pc:sldChg chg="modSp">
        <pc:chgData name="ylltc0701@outlook.com" userId="f7bf69795419d018" providerId="LiveId" clId="{EC1A3F3B-97FF-8045-ACD8-5A60EA198C74}" dt="2020-08-23T08:08:10.241" v="164" actId="20577"/>
        <pc:sldMkLst>
          <pc:docMk/>
          <pc:sldMk cId="0" sldId="269"/>
        </pc:sldMkLst>
        <pc:spChg chg="mod">
          <ac:chgData name="ylltc0701@outlook.com" userId="f7bf69795419d018" providerId="LiveId" clId="{EC1A3F3B-97FF-8045-ACD8-5A60EA198C74}" dt="2020-08-23T08:08:10.241" v="164" actId="20577"/>
          <ac:spMkLst>
            <pc:docMk/>
            <pc:sldMk cId="0" sldId="269"/>
            <ac:spMk id="1130" creationId="{00000000-0000-0000-0000-000000000000}"/>
          </ac:spMkLst>
        </pc:spChg>
      </pc:sldChg>
      <pc:sldChg chg="delSp modSp">
        <pc:chgData name="ylltc0701@outlook.com" userId="f7bf69795419d018" providerId="LiveId" clId="{EC1A3F3B-97FF-8045-ACD8-5A60EA198C74}" dt="2020-08-23T08:04:34.957" v="97" actId="1076"/>
        <pc:sldMkLst>
          <pc:docMk/>
          <pc:sldMk cId="0" sldId="270"/>
        </pc:sldMkLst>
        <pc:spChg chg="mod">
          <ac:chgData name="ylltc0701@outlook.com" userId="f7bf69795419d018" providerId="LiveId" clId="{EC1A3F3B-97FF-8045-ACD8-5A60EA198C74}" dt="2020-08-23T08:01:56.263" v="49" actId="20577"/>
          <ac:spMkLst>
            <pc:docMk/>
            <pc:sldMk cId="0" sldId="270"/>
            <ac:spMk id="1135" creationId="{00000000-0000-0000-0000-000000000000}"/>
          </ac:spMkLst>
        </pc:spChg>
        <pc:spChg chg="del">
          <ac:chgData name="ylltc0701@outlook.com" userId="f7bf69795419d018" providerId="LiveId" clId="{EC1A3F3B-97FF-8045-ACD8-5A60EA198C74}" dt="2020-08-23T08:03:56.501" v="90" actId="478"/>
          <ac:spMkLst>
            <pc:docMk/>
            <pc:sldMk cId="0" sldId="270"/>
            <ac:spMk id="1138" creationId="{00000000-0000-0000-0000-000000000000}"/>
          </ac:spMkLst>
        </pc:spChg>
        <pc:spChg chg="del">
          <ac:chgData name="ylltc0701@outlook.com" userId="f7bf69795419d018" providerId="LiveId" clId="{EC1A3F3B-97FF-8045-ACD8-5A60EA198C74}" dt="2020-08-23T08:04:05.819" v="93" actId="478"/>
          <ac:spMkLst>
            <pc:docMk/>
            <pc:sldMk cId="0" sldId="270"/>
            <ac:spMk id="1139" creationId="{00000000-0000-0000-0000-000000000000}"/>
          </ac:spMkLst>
        </pc:spChg>
        <pc:spChg chg="mod">
          <ac:chgData name="ylltc0701@outlook.com" userId="f7bf69795419d018" providerId="LiveId" clId="{EC1A3F3B-97FF-8045-ACD8-5A60EA198C74}" dt="2020-08-23T08:04:19.004" v="95" actId="1076"/>
          <ac:spMkLst>
            <pc:docMk/>
            <pc:sldMk cId="0" sldId="270"/>
            <ac:spMk id="1140" creationId="{00000000-0000-0000-0000-000000000000}"/>
          </ac:spMkLst>
        </pc:spChg>
        <pc:spChg chg="mod">
          <ac:chgData name="ylltc0701@outlook.com" userId="f7bf69795419d018" providerId="LiveId" clId="{EC1A3F3B-97FF-8045-ACD8-5A60EA198C74}" dt="2020-08-23T08:02:36.110" v="60" actId="20577"/>
          <ac:spMkLst>
            <pc:docMk/>
            <pc:sldMk cId="0" sldId="270"/>
            <ac:spMk id="1142" creationId="{00000000-0000-0000-0000-000000000000}"/>
          </ac:spMkLst>
        </pc:spChg>
        <pc:spChg chg="mod">
          <ac:chgData name="ylltc0701@outlook.com" userId="f7bf69795419d018" providerId="LiveId" clId="{EC1A3F3B-97FF-8045-ACD8-5A60EA198C74}" dt="2020-08-23T08:03:07.873" v="82" actId="20577"/>
          <ac:spMkLst>
            <pc:docMk/>
            <pc:sldMk cId="0" sldId="270"/>
            <ac:spMk id="1144" creationId="{00000000-0000-0000-0000-000000000000}"/>
          </ac:spMkLst>
        </pc:spChg>
        <pc:spChg chg="del">
          <ac:chgData name="ylltc0701@outlook.com" userId="f7bf69795419d018" providerId="LiveId" clId="{EC1A3F3B-97FF-8045-ACD8-5A60EA198C74}" dt="2020-08-23T08:03:17.172" v="84" actId="478"/>
          <ac:spMkLst>
            <pc:docMk/>
            <pc:sldMk cId="0" sldId="270"/>
            <ac:spMk id="1146" creationId="{00000000-0000-0000-0000-000000000000}"/>
          </ac:spMkLst>
        </pc:spChg>
        <pc:spChg chg="del">
          <ac:chgData name="ylltc0701@outlook.com" userId="f7bf69795419d018" providerId="LiveId" clId="{EC1A3F3B-97FF-8045-ACD8-5A60EA198C74}" dt="2020-08-23T08:03:15.222" v="83" actId="478"/>
          <ac:spMkLst>
            <pc:docMk/>
            <pc:sldMk cId="0" sldId="270"/>
            <ac:spMk id="1147" creationId="{00000000-0000-0000-0000-000000000000}"/>
          </ac:spMkLst>
        </pc:spChg>
        <pc:spChg chg="mod">
          <ac:chgData name="ylltc0701@outlook.com" userId="f7bf69795419d018" providerId="LiveId" clId="{EC1A3F3B-97FF-8045-ACD8-5A60EA198C74}" dt="2020-08-23T08:02:53.880" v="71" actId="20577"/>
          <ac:spMkLst>
            <pc:docMk/>
            <pc:sldMk cId="0" sldId="270"/>
            <ac:spMk id="1148" creationId="{00000000-0000-0000-0000-000000000000}"/>
          </ac:spMkLst>
        </pc:spChg>
        <pc:spChg chg="del">
          <ac:chgData name="ylltc0701@outlook.com" userId="f7bf69795419d018" providerId="LiveId" clId="{EC1A3F3B-97FF-8045-ACD8-5A60EA198C74}" dt="2020-08-23T08:03:33.732" v="87" actId="478"/>
          <ac:spMkLst>
            <pc:docMk/>
            <pc:sldMk cId="0" sldId="270"/>
            <ac:spMk id="1150" creationId="{00000000-0000-0000-0000-000000000000}"/>
          </ac:spMkLst>
        </pc:spChg>
        <pc:spChg chg="del">
          <ac:chgData name="ylltc0701@outlook.com" userId="f7bf69795419d018" providerId="LiveId" clId="{EC1A3F3B-97FF-8045-ACD8-5A60EA198C74}" dt="2020-08-23T08:03:35.611" v="88" actId="478"/>
          <ac:spMkLst>
            <pc:docMk/>
            <pc:sldMk cId="0" sldId="270"/>
            <ac:spMk id="1151" creationId="{00000000-0000-0000-0000-000000000000}"/>
          </ac:spMkLst>
        </pc:spChg>
        <pc:grpChg chg="mod">
          <ac:chgData name="ylltc0701@outlook.com" userId="f7bf69795419d018" providerId="LiveId" clId="{EC1A3F3B-97FF-8045-ACD8-5A60EA198C74}" dt="2020-08-23T08:04:34.957" v="97" actId="1076"/>
          <ac:grpSpMkLst>
            <pc:docMk/>
            <pc:sldMk cId="0" sldId="270"/>
            <ac:grpSpMk id="1136" creationId="{00000000-0000-0000-0000-000000000000}"/>
          </ac:grpSpMkLst>
        </pc:grpChg>
        <pc:grpChg chg="del">
          <ac:chgData name="ylltc0701@outlook.com" userId="f7bf69795419d018" providerId="LiveId" clId="{EC1A3F3B-97FF-8045-ACD8-5A60EA198C74}" dt="2020-08-23T08:04:00.005" v="91" actId="478"/>
          <ac:grpSpMkLst>
            <pc:docMk/>
            <pc:sldMk cId="0" sldId="270"/>
            <ac:grpSpMk id="1157" creationId="{00000000-0000-0000-0000-000000000000}"/>
          </ac:grpSpMkLst>
        </pc:grpChg>
        <pc:grpChg chg="del">
          <ac:chgData name="ylltc0701@outlook.com" userId="f7bf69795419d018" providerId="LiveId" clId="{EC1A3F3B-97FF-8045-ACD8-5A60EA198C74}" dt="2020-08-23T08:04:02.225" v="92" actId="478"/>
          <ac:grpSpMkLst>
            <pc:docMk/>
            <pc:sldMk cId="0" sldId="270"/>
            <ac:grpSpMk id="1164" creationId="{00000000-0000-0000-0000-000000000000}"/>
          </ac:grpSpMkLst>
        </pc:grpChg>
        <pc:cxnChg chg="mod">
          <ac:chgData name="ylltc0701@outlook.com" userId="f7bf69795419d018" providerId="LiveId" clId="{EC1A3F3B-97FF-8045-ACD8-5A60EA198C74}" dt="2020-08-23T08:04:34.957" v="97" actId="1076"/>
          <ac:cxnSpMkLst>
            <pc:docMk/>
            <pc:sldMk cId="0" sldId="270"/>
            <ac:cxnSpMk id="1152" creationId="{00000000-0000-0000-0000-000000000000}"/>
          </ac:cxnSpMkLst>
        </pc:cxnChg>
        <pc:cxnChg chg="del mod">
          <ac:chgData name="ylltc0701@outlook.com" userId="f7bf69795419d018" providerId="LiveId" clId="{EC1A3F3B-97FF-8045-ACD8-5A60EA198C74}" dt="2020-08-23T08:03:24.747" v="86" actId="478"/>
          <ac:cxnSpMkLst>
            <pc:docMk/>
            <pc:sldMk cId="0" sldId="270"/>
            <ac:cxnSpMk id="1153" creationId="{00000000-0000-0000-0000-000000000000}"/>
          </ac:cxnSpMkLst>
        </pc:cxnChg>
        <pc:cxnChg chg="mod">
          <ac:chgData name="ylltc0701@outlook.com" userId="f7bf69795419d018" providerId="LiveId" clId="{EC1A3F3B-97FF-8045-ACD8-5A60EA198C74}" dt="2020-08-23T08:04:34.957" v="97" actId="1076"/>
          <ac:cxnSpMkLst>
            <pc:docMk/>
            <pc:sldMk cId="0" sldId="270"/>
            <ac:cxnSpMk id="1154" creationId="{00000000-0000-0000-0000-000000000000}"/>
          </ac:cxnSpMkLst>
        </pc:cxnChg>
        <pc:cxnChg chg="del mod">
          <ac:chgData name="ylltc0701@outlook.com" userId="f7bf69795419d018" providerId="LiveId" clId="{EC1A3F3B-97FF-8045-ACD8-5A60EA198C74}" dt="2020-08-23T08:03:19.452" v="85" actId="478"/>
          <ac:cxnSpMkLst>
            <pc:docMk/>
            <pc:sldMk cId="0" sldId="270"/>
            <ac:cxnSpMk id="1155" creationId="{00000000-0000-0000-0000-000000000000}"/>
          </ac:cxnSpMkLst>
        </pc:cxnChg>
        <pc:cxnChg chg="mod">
          <ac:chgData name="ylltc0701@outlook.com" userId="f7bf69795419d018" providerId="LiveId" clId="{EC1A3F3B-97FF-8045-ACD8-5A60EA198C74}" dt="2020-08-23T08:04:34.957" v="97" actId="1076"/>
          <ac:cxnSpMkLst>
            <pc:docMk/>
            <pc:sldMk cId="0" sldId="270"/>
            <ac:cxnSpMk id="1156" creationId="{00000000-0000-0000-0000-000000000000}"/>
          </ac:cxnSpMkLst>
        </pc:cxnChg>
      </pc:sldChg>
      <pc:sldChg chg="modSp">
        <pc:chgData name="ylltc0701@outlook.com" userId="f7bf69795419d018" providerId="LiveId" clId="{EC1A3F3B-97FF-8045-ACD8-5A60EA198C74}" dt="2020-08-23T08:07:12.470" v="136" actId="20577"/>
        <pc:sldMkLst>
          <pc:docMk/>
          <pc:sldMk cId="0" sldId="271"/>
        </pc:sldMkLst>
        <pc:spChg chg="mod">
          <ac:chgData name="ylltc0701@outlook.com" userId="f7bf69795419d018" providerId="LiveId" clId="{EC1A3F3B-97FF-8045-ACD8-5A60EA198C74}" dt="2020-08-23T08:07:12.470" v="136" actId="20577"/>
          <ac:spMkLst>
            <pc:docMk/>
            <pc:sldMk cId="0" sldId="271"/>
            <ac:spMk id="1181" creationId="{00000000-0000-0000-0000-000000000000}"/>
          </ac:spMkLst>
        </pc:spChg>
      </pc:sldChg>
      <pc:sldChg chg="modSp del">
        <pc:chgData name="ylltc0701@outlook.com" userId="f7bf69795419d018" providerId="LiveId" clId="{EC1A3F3B-97FF-8045-ACD8-5A60EA198C74}" dt="2020-08-23T08:04:58.697" v="98" actId="2696"/>
        <pc:sldMkLst>
          <pc:docMk/>
          <pc:sldMk cId="422873268" sldId="272"/>
        </pc:sldMkLst>
        <pc:spChg chg="mod">
          <ac:chgData name="ylltc0701@outlook.com" userId="f7bf69795419d018" providerId="LiveId" clId="{EC1A3F3B-97FF-8045-ACD8-5A60EA198C74}" dt="2020-08-23T08:00:07.125" v="20" actId="20577"/>
          <ac:spMkLst>
            <pc:docMk/>
            <pc:sldMk cId="422873268" sldId="272"/>
            <ac:spMk id="1225" creationId="{00000000-0000-0000-0000-000000000000}"/>
          </ac:spMkLst>
        </pc:spChg>
      </pc:sldChg>
      <pc:sldChg chg="del">
        <pc:chgData name="ylltc0701@outlook.com" userId="f7bf69795419d018" providerId="LiveId" clId="{EC1A3F3B-97FF-8045-ACD8-5A60EA198C74}" dt="2020-08-23T08:05:09.239" v="99" actId="2696"/>
        <pc:sldMkLst>
          <pc:docMk/>
          <pc:sldMk cId="0" sldId="273"/>
        </pc:sldMkLst>
      </pc:sldChg>
      <pc:sldChg chg="del">
        <pc:chgData name="ylltc0701@outlook.com" userId="f7bf69795419d018" providerId="LiveId" clId="{EC1A3F3B-97FF-8045-ACD8-5A60EA198C74}" dt="2020-08-23T08:06:06.551" v="117" actId="2696"/>
        <pc:sldMkLst>
          <pc:docMk/>
          <pc:sldMk cId="0" sldId="275"/>
        </pc:sldMkLst>
      </pc:sldChg>
      <pc:sldChg chg="del">
        <pc:chgData name="ylltc0701@outlook.com" userId="f7bf69795419d018" providerId="LiveId" clId="{EC1A3F3B-97FF-8045-ACD8-5A60EA198C74}" dt="2020-08-23T08:05:28.758" v="100" actId="2696"/>
        <pc:sldMkLst>
          <pc:docMk/>
          <pc:sldMk cId="0" sldId="276"/>
        </pc:sldMkLst>
      </pc:sldChg>
      <pc:sldChg chg="del">
        <pc:chgData name="ylltc0701@outlook.com" userId="f7bf69795419d018" providerId="LiveId" clId="{EC1A3F3B-97FF-8045-ACD8-5A60EA198C74}" dt="2020-08-23T08:05:30.780" v="101" actId="2696"/>
        <pc:sldMkLst>
          <pc:docMk/>
          <pc:sldMk cId="0" sldId="277"/>
        </pc:sldMkLst>
      </pc:sldChg>
      <pc:sldChg chg="del">
        <pc:chgData name="ylltc0701@outlook.com" userId="f7bf69795419d018" providerId="LiveId" clId="{EC1A3F3B-97FF-8045-ACD8-5A60EA198C74}" dt="2020-08-23T08:05:32.804" v="102" actId="2696"/>
        <pc:sldMkLst>
          <pc:docMk/>
          <pc:sldMk cId="4178994843" sldId="278"/>
        </pc:sldMkLst>
      </pc:sldChg>
      <pc:sldChg chg="del">
        <pc:chgData name="ylltc0701@outlook.com" userId="f7bf69795419d018" providerId="LiveId" clId="{EC1A3F3B-97FF-8045-ACD8-5A60EA198C74}" dt="2020-08-23T08:05:34.582" v="103" actId="2696"/>
        <pc:sldMkLst>
          <pc:docMk/>
          <pc:sldMk cId="2874697087" sldId="279"/>
        </pc:sldMkLst>
      </pc:sldChg>
      <pc:sldChg chg="del">
        <pc:chgData name="ylltc0701@outlook.com" userId="f7bf69795419d018" providerId="LiveId" clId="{EC1A3F3B-97FF-8045-ACD8-5A60EA198C74}" dt="2020-08-23T08:05:39.784" v="104" actId="2696"/>
        <pc:sldMkLst>
          <pc:docMk/>
          <pc:sldMk cId="3451203903" sldId="280"/>
        </pc:sldMkLst>
      </pc:sldChg>
      <pc:sldChg chg="del">
        <pc:chgData name="ylltc0701@outlook.com" userId="f7bf69795419d018" providerId="LiveId" clId="{EC1A3F3B-97FF-8045-ACD8-5A60EA198C74}" dt="2020-08-23T08:05:43.668" v="105" actId="2696"/>
        <pc:sldMkLst>
          <pc:docMk/>
          <pc:sldMk cId="1426603289" sldId="281"/>
        </pc:sldMkLst>
      </pc:sldChg>
      <pc:sldChg chg="del">
        <pc:chgData name="ylltc0701@outlook.com" userId="f7bf69795419d018" providerId="LiveId" clId="{EC1A3F3B-97FF-8045-ACD8-5A60EA198C74}" dt="2020-08-23T08:05:45.438" v="106" actId="2696"/>
        <pc:sldMkLst>
          <pc:docMk/>
          <pc:sldMk cId="0" sldId="282"/>
        </pc:sldMkLst>
      </pc:sldChg>
      <pc:sldChg chg="del">
        <pc:chgData name="ylltc0701@outlook.com" userId="f7bf69795419d018" providerId="LiveId" clId="{EC1A3F3B-97FF-8045-ACD8-5A60EA198C74}" dt="2020-08-23T08:05:47.237" v="107" actId="2696"/>
        <pc:sldMkLst>
          <pc:docMk/>
          <pc:sldMk cId="0" sldId="283"/>
        </pc:sldMkLst>
      </pc:sldChg>
      <pc:sldChg chg="del">
        <pc:chgData name="ylltc0701@outlook.com" userId="f7bf69795419d018" providerId="LiveId" clId="{EC1A3F3B-97FF-8045-ACD8-5A60EA198C74}" dt="2020-08-23T08:05:48.815" v="108" actId="2696"/>
        <pc:sldMkLst>
          <pc:docMk/>
          <pc:sldMk cId="0" sldId="284"/>
        </pc:sldMkLst>
      </pc:sldChg>
      <pc:sldChg chg="del">
        <pc:chgData name="ylltc0701@outlook.com" userId="f7bf69795419d018" providerId="LiveId" clId="{EC1A3F3B-97FF-8045-ACD8-5A60EA198C74}" dt="2020-08-23T08:05:50.472" v="109" actId="2696"/>
        <pc:sldMkLst>
          <pc:docMk/>
          <pc:sldMk cId="699697298" sldId="285"/>
        </pc:sldMkLst>
      </pc:sldChg>
      <pc:sldChg chg="del">
        <pc:chgData name="ylltc0701@outlook.com" userId="f7bf69795419d018" providerId="LiveId" clId="{EC1A3F3B-97FF-8045-ACD8-5A60EA198C74}" dt="2020-08-23T08:05:52.031" v="110" actId="2696"/>
        <pc:sldMkLst>
          <pc:docMk/>
          <pc:sldMk cId="833874678" sldId="286"/>
        </pc:sldMkLst>
      </pc:sldChg>
      <pc:sldChg chg="del">
        <pc:chgData name="ylltc0701@outlook.com" userId="f7bf69795419d018" providerId="LiveId" clId="{EC1A3F3B-97FF-8045-ACD8-5A60EA198C74}" dt="2020-08-23T08:05:54.126" v="111" actId="2696"/>
        <pc:sldMkLst>
          <pc:docMk/>
          <pc:sldMk cId="1848671558" sldId="287"/>
        </pc:sldMkLst>
      </pc:sldChg>
      <pc:sldChg chg="del">
        <pc:chgData name="ylltc0701@outlook.com" userId="f7bf69795419d018" providerId="LiveId" clId="{EC1A3F3B-97FF-8045-ACD8-5A60EA198C74}" dt="2020-08-23T08:05:55.871" v="112" actId="2696"/>
        <pc:sldMkLst>
          <pc:docMk/>
          <pc:sldMk cId="0" sldId="288"/>
        </pc:sldMkLst>
      </pc:sldChg>
      <pc:sldChg chg="del">
        <pc:chgData name="ylltc0701@outlook.com" userId="f7bf69795419d018" providerId="LiveId" clId="{EC1A3F3B-97FF-8045-ACD8-5A60EA198C74}" dt="2020-08-23T08:05:57.675" v="113" actId="2696"/>
        <pc:sldMkLst>
          <pc:docMk/>
          <pc:sldMk cId="0" sldId="289"/>
        </pc:sldMkLst>
      </pc:sldChg>
      <pc:sldChg chg="del">
        <pc:chgData name="ylltc0701@outlook.com" userId="f7bf69795419d018" providerId="LiveId" clId="{EC1A3F3B-97FF-8045-ACD8-5A60EA198C74}" dt="2020-08-23T08:05:59.318" v="114" actId="2696"/>
        <pc:sldMkLst>
          <pc:docMk/>
          <pc:sldMk cId="0" sldId="290"/>
        </pc:sldMkLst>
      </pc:sldChg>
      <pc:sldChg chg="del">
        <pc:chgData name="ylltc0701@outlook.com" userId="f7bf69795419d018" providerId="LiveId" clId="{EC1A3F3B-97FF-8045-ACD8-5A60EA198C74}" dt="2020-08-23T08:06:01.243" v="115" actId="2696"/>
        <pc:sldMkLst>
          <pc:docMk/>
          <pc:sldMk cId="2810999100" sldId="291"/>
        </pc:sldMkLst>
      </pc:sldChg>
      <pc:sldChg chg="del">
        <pc:chgData name="ylltc0701@outlook.com" userId="f7bf69795419d018" providerId="LiveId" clId="{EC1A3F3B-97FF-8045-ACD8-5A60EA198C74}" dt="2020-08-23T08:06:04.610" v="116" actId="2696"/>
        <pc:sldMkLst>
          <pc:docMk/>
          <pc:sldMk cId="3917189552" sldId="292"/>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27963;&#38913;&#31807;1" TargetMode="Externa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15.xml"/><Relationship Id="rId2" Type="http://schemas.openxmlformats.org/officeDocument/2006/relationships/package" Target="../embeddings/Microsoft_Excel_Worksheet14.xlsx"/><Relationship Id="rId1" Type="http://schemas.openxmlformats.org/officeDocument/2006/relationships/themeOverride" Target="../theme/themeOverride9.xml"/></Relationships>
</file>

<file path=ppt/charts/_rels/chart17.xml.rels><?xml version="1.0" encoding="UTF-8" standalone="yes"?>
<Relationships xmlns="http://schemas.openxmlformats.org/package/2006/relationships"><Relationship Id="rId1" Type="http://schemas.openxmlformats.org/officeDocument/2006/relationships/oleObject" Target="&#27963;&#38913;&#31807;1" TargetMode="Externa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oleObject" Target="Microsoft%20PowerPoint%20&#30340;&#22294;&#34920;%207%20" TargetMode="External"/></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27963;&#38913;&#31807;1"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val>
            <c:numRef>
              <c:f>工作表1!$A$1:$A$13</c:f>
              <c:numCache>
                <c:formatCode>General</c:formatCode>
                <c:ptCount val="13"/>
                <c:pt idx="0">
                  <c:v>7.69</c:v>
                </c:pt>
                <c:pt idx="1">
                  <c:v>7.69</c:v>
                </c:pt>
                <c:pt idx="2">
                  <c:v>7.69</c:v>
                </c:pt>
                <c:pt idx="3">
                  <c:v>7.69</c:v>
                </c:pt>
                <c:pt idx="4">
                  <c:v>7.69</c:v>
                </c:pt>
                <c:pt idx="5">
                  <c:v>7.69</c:v>
                </c:pt>
                <c:pt idx="6">
                  <c:v>7.69</c:v>
                </c:pt>
                <c:pt idx="7">
                  <c:v>7.69</c:v>
                </c:pt>
                <c:pt idx="8">
                  <c:v>7.69</c:v>
                </c:pt>
                <c:pt idx="9">
                  <c:v>7.69</c:v>
                </c:pt>
                <c:pt idx="10">
                  <c:v>7.69</c:v>
                </c:pt>
                <c:pt idx="11">
                  <c:v>7.69</c:v>
                </c:pt>
                <c:pt idx="12">
                  <c:v>7.69</c:v>
                </c:pt>
              </c:numCache>
            </c:numRef>
          </c:val>
          <c:extLst xmlns:c16r2="http://schemas.microsoft.com/office/drawing/2015/06/chart">
            <c:ext xmlns:c16="http://schemas.microsoft.com/office/drawing/2014/chart" uri="{C3380CC4-5D6E-409C-BE32-E72D297353CC}">
              <c16:uniqueId val="{00000000-FC77-420C-9676-ABB04212A5D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86854460093894"/>
          <c:y val="1.4383313382011379E-2"/>
          <c:w val="0.46635367762128327"/>
          <c:h val="0.93125000000000002"/>
        </c:manualLayout>
      </c:layout>
      <c:doughnutChart>
        <c:varyColors val="1"/>
        <c:ser>
          <c:idx val="0"/>
          <c:order val="0"/>
          <c:tx>
            <c:strRef>
              <c:f>工作表1!$B$1</c:f>
              <c:strCache>
                <c:ptCount val="1"/>
                <c:pt idx="0">
                  <c:v>銷售</c:v>
                </c:pt>
              </c:strCache>
            </c:strRef>
          </c:tx>
          <c:cat>
            <c:strRef>
              <c:f>工作表1!$A$2:$A$12</c:f>
              <c:strCache>
                <c:ptCount val="4"/>
                <c:pt idx="0">
                  <c:v>第一季</c:v>
                </c:pt>
                <c:pt idx="1">
                  <c:v>第二季</c:v>
                </c:pt>
                <c:pt idx="2">
                  <c:v>第三季</c:v>
                </c:pt>
                <c:pt idx="3">
                  <c:v>第四季</c:v>
                </c:pt>
              </c:strCache>
            </c:strRef>
          </c:cat>
          <c:val>
            <c:numRef>
              <c:f>工作表1!$B$2:$B$12</c:f>
              <c:numCache>
                <c:formatCode>General</c:formatCode>
                <c:ptCount val="11"/>
                <c:pt idx="0">
                  <c:v>8.1999999999999993</c:v>
                </c:pt>
                <c:pt idx="1">
                  <c:v>8.1999999999999993</c:v>
                </c:pt>
                <c:pt idx="2">
                  <c:v>8.1999999999999993</c:v>
                </c:pt>
                <c:pt idx="3">
                  <c:v>8.1999999999999993</c:v>
                </c:pt>
                <c:pt idx="4">
                  <c:v>8.1999999999999993</c:v>
                </c:pt>
                <c:pt idx="5">
                  <c:v>8.1999999999999993</c:v>
                </c:pt>
                <c:pt idx="6">
                  <c:v>8.1999999999999993</c:v>
                </c:pt>
                <c:pt idx="7">
                  <c:v>8.1999999999999993</c:v>
                </c:pt>
                <c:pt idx="8">
                  <c:v>8.1999999999999993</c:v>
                </c:pt>
                <c:pt idx="9">
                  <c:v>8.1999999999999993</c:v>
                </c:pt>
                <c:pt idx="10">
                  <c:v>8.1999999999999993</c:v>
                </c:pt>
              </c:numCache>
            </c:numRef>
          </c:val>
          <c:extLst xmlns:c16r2="http://schemas.microsoft.com/office/drawing/2015/06/chart">
            <c:ext xmlns:c16="http://schemas.microsoft.com/office/drawing/2014/chart" uri="{C3380CC4-5D6E-409C-BE32-E72D297353CC}">
              <c16:uniqueId val="{00000000-B225-43D1-9464-56F689486B9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400">
          <a:latin typeface="+mn-ea"/>
          <a:ea typeface="+mn-ea"/>
        </a:defRPr>
      </a:pPr>
      <a:endParaRPr lang="zh-TW"/>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960876369327073"/>
          <c:y val="0"/>
          <c:w val="0.46635367762128327"/>
          <c:h val="0.93125000000000002"/>
        </c:manualLayout>
      </c:layout>
      <c:doughnutChart>
        <c:varyColors val="1"/>
        <c:ser>
          <c:idx val="0"/>
          <c:order val="0"/>
          <c:tx>
            <c:strRef>
              <c:f>工作表1!$B$1</c:f>
              <c:strCache>
                <c:ptCount val="1"/>
                <c:pt idx="0">
                  <c:v>銷售</c:v>
                </c:pt>
              </c:strCache>
            </c:strRef>
          </c:tx>
          <c:cat>
            <c:strRef>
              <c:f>工作表1!$A$2:$A$14</c:f>
              <c:strCache>
                <c:ptCount val="4"/>
                <c:pt idx="0">
                  <c:v>第一季</c:v>
                </c:pt>
                <c:pt idx="1">
                  <c:v>第二季</c:v>
                </c:pt>
                <c:pt idx="2">
                  <c:v>第三季</c:v>
                </c:pt>
                <c:pt idx="3">
                  <c:v>第四季</c:v>
                </c:pt>
              </c:strCache>
            </c:strRef>
          </c:cat>
          <c:val>
            <c:numRef>
              <c:f>工作表1!$B$2:$B$14</c:f>
              <c:numCache>
                <c:formatCode>General</c:formatCode>
                <c:ptCount val="13"/>
                <c:pt idx="0">
                  <c:v>8.1999999999999993</c:v>
                </c:pt>
                <c:pt idx="1">
                  <c:v>8.1999999999999993</c:v>
                </c:pt>
                <c:pt idx="2">
                  <c:v>8.1999999999999993</c:v>
                </c:pt>
                <c:pt idx="3">
                  <c:v>8.1999999999999993</c:v>
                </c:pt>
                <c:pt idx="4">
                  <c:v>8.1999999999999993</c:v>
                </c:pt>
                <c:pt idx="5">
                  <c:v>8.1999999999999993</c:v>
                </c:pt>
                <c:pt idx="6">
                  <c:v>8.1999999999999993</c:v>
                </c:pt>
                <c:pt idx="7">
                  <c:v>8.1999999999999993</c:v>
                </c:pt>
                <c:pt idx="8">
                  <c:v>8.1999999999999993</c:v>
                </c:pt>
                <c:pt idx="9">
                  <c:v>8.1999999999999993</c:v>
                </c:pt>
                <c:pt idx="10">
                  <c:v>8.1999999999999993</c:v>
                </c:pt>
                <c:pt idx="11">
                  <c:v>8.1999999999999993</c:v>
                </c:pt>
                <c:pt idx="12">
                  <c:v>8.1999999999999993</c:v>
                </c:pt>
              </c:numCache>
            </c:numRef>
          </c:val>
          <c:extLst xmlns:c16r2="http://schemas.microsoft.com/office/drawing/2015/06/chart">
            <c:ext xmlns:c16="http://schemas.microsoft.com/office/drawing/2014/chart" uri="{C3380CC4-5D6E-409C-BE32-E72D297353CC}">
              <c16:uniqueId val="{00000000-9DCB-4D75-8B8E-B9F8D7723E8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TW"/>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430359937402192"/>
          <c:y val="0"/>
          <c:w val="0.46635367762128327"/>
          <c:h val="0.93125000000000002"/>
        </c:manualLayout>
      </c:layout>
      <c:doughnutChart>
        <c:varyColors val="1"/>
        <c:ser>
          <c:idx val="0"/>
          <c:order val="0"/>
          <c:tx>
            <c:strRef>
              <c:f>工作表1!$B$1</c:f>
              <c:strCache>
                <c:ptCount val="1"/>
                <c:pt idx="0">
                  <c:v>銷售</c:v>
                </c:pt>
              </c:strCache>
            </c:strRef>
          </c:tx>
          <c:cat>
            <c:strRef>
              <c:f>工作表1!$A$2:$A$11</c:f>
              <c:strCache>
                <c:ptCount val="4"/>
                <c:pt idx="0">
                  <c:v>第一季</c:v>
                </c:pt>
                <c:pt idx="1">
                  <c:v>第二季</c:v>
                </c:pt>
                <c:pt idx="2">
                  <c:v>第三季</c:v>
                </c:pt>
                <c:pt idx="3">
                  <c:v>第四季</c:v>
                </c:pt>
              </c:strCache>
            </c:strRef>
          </c:cat>
          <c:val>
            <c:numRef>
              <c:f>工作表1!$B$2:$B$11</c:f>
              <c:numCache>
                <c:formatCode>General</c:formatCode>
                <c:ptCount val="10"/>
                <c:pt idx="0">
                  <c:v>8.1999999999999993</c:v>
                </c:pt>
                <c:pt idx="1">
                  <c:v>8.1999999999999993</c:v>
                </c:pt>
                <c:pt idx="2">
                  <c:v>8.1999999999999993</c:v>
                </c:pt>
                <c:pt idx="3">
                  <c:v>8.1999999999999993</c:v>
                </c:pt>
                <c:pt idx="4">
                  <c:v>8.1999999999999993</c:v>
                </c:pt>
                <c:pt idx="5">
                  <c:v>8.1999999999999993</c:v>
                </c:pt>
                <c:pt idx="6">
                  <c:v>8.1999999999999993</c:v>
                </c:pt>
                <c:pt idx="7">
                  <c:v>8.1999999999999993</c:v>
                </c:pt>
                <c:pt idx="8">
                  <c:v>8.1999999999999993</c:v>
                </c:pt>
                <c:pt idx="9">
                  <c:v>8.1999999999999993</c:v>
                </c:pt>
              </c:numCache>
            </c:numRef>
          </c:val>
          <c:extLst xmlns:c16r2="http://schemas.microsoft.com/office/drawing/2015/06/chart">
            <c:ext xmlns:c16="http://schemas.microsoft.com/office/drawing/2014/chart" uri="{C3380CC4-5D6E-409C-BE32-E72D297353CC}">
              <c16:uniqueId val="{00000000-12A5-4B9D-AEC4-A2BEAF89D43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TW"/>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50223713646533"/>
          <c:y val="3.0358227079538554E-2"/>
          <c:w val="0.42980984340044742"/>
          <c:h val="0.93321190042501523"/>
        </c:manualLayout>
      </c:layout>
      <c:doughnutChart>
        <c:varyColors val="1"/>
        <c:ser>
          <c:idx val="0"/>
          <c:order val="0"/>
          <c:tx>
            <c:strRef>
              <c:f>工作表1!$B$1</c:f>
              <c:strCache>
                <c:ptCount val="1"/>
                <c:pt idx="0">
                  <c:v>銷售</c:v>
                </c:pt>
              </c:strCache>
            </c:strRef>
          </c:tx>
          <c:cat>
            <c:strRef>
              <c:f>工作表1!$A$2:$A$11</c:f>
              <c:strCache>
                <c:ptCount val="4"/>
                <c:pt idx="0">
                  <c:v>第一季</c:v>
                </c:pt>
                <c:pt idx="1">
                  <c:v>第二季</c:v>
                </c:pt>
                <c:pt idx="2">
                  <c:v>第三季</c:v>
                </c:pt>
                <c:pt idx="3">
                  <c:v>第四季</c:v>
                </c:pt>
              </c:strCache>
            </c:strRef>
          </c:cat>
          <c:val>
            <c:numRef>
              <c:f>工作表1!$B$2:$B$11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xmlns:c16r2="http://schemas.microsoft.com/office/drawing/2015/06/chart">
            <c:ext xmlns:c16="http://schemas.microsoft.com/office/drawing/2014/chart" uri="{C3380CC4-5D6E-409C-BE32-E72D297353CC}">
              <c16:uniqueId val="{00000000-8C45-4EFB-9EB3-C744BE4D599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TW"/>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doughnutChart>
        <c:varyColors val="1"/>
        <c:ser>
          <c:idx val="0"/>
          <c:order val="0"/>
          <c:tx>
            <c:strRef>
              <c:f>工作表1!$B$1</c:f>
              <c:strCache>
                <c:ptCount val="1"/>
                <c:pt idx="0">
                  <c:v>銷售</c:v>
                </c:pt>
              </c:strCache>
            </c:strRef>
          </c:tx>
          <c:cat>
            <c:numRef>
              <c:f>工作表1!$A$2:$A$15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工作表1!$B$2:$B$15</c:f>
              <c:numCache>
                <c:formatCode>General</c:formatCode>
                <c:ptCount val="14"/>
                <c:pt idx="0">
                  <c:v>1</c:v>
                </c:pt>
                <c:pt idx="1">
                  <c:v>1</c:v>
                </c:pt>
                <c:pt idx="2">
                  <c:v>1</c:v>
                </c:pt>
                <c:pt idx="3">
                  <c:v>1</c:v>
                </c:pt>
                <c:pt idx="4">
                  <c:v>1</c:v>
                </c:pt>
                <c:pt idx="5">
                  <c:v>1</c:v>
                </c:pt>
                <c:pt idx="6">
                  <c:v>1</c:v>
                </c:pt>
                <c:pt idx="7">
                  <c:v>1</c:v>
                </c:pt>
                <c:pt idx="8">
                  <c:v>1</c:v>
                </c:pt>
                <c:pt idx="9">
                  <c:v>1</c:v>
                </c:pt>
                <c:pt idx="10">
                  <c:v>1</c:v>
                </c:pt>
                <c:pt idx="11">
                  <c:v>1</c:v>
                </c:pt>
                <c:pt idx="12">
                  <c:v>1</c:v>
                </c:pt>
                <c:pt idx="13">
                  <c:v>1</c:v>
                </c:pt>
              </c:numCache>
            </c:numRef>
          </c:val>
          <c:extLst xmlns:c16r2="http://schemas.microsoft.com/office/drawing/2015/06/chart">
            <c:ext xmlns:c16="http://schemas.microsoft.com/office/drawing/2014/chart" uri="{C3380CC4-5D6E-409C-BE32-E72D297353CC}">
              <c16:uniqueId val="{00000000-6419-437E-AEF1-62CFFD42901C}"/>
            </c:ext>
          </c:extLst>
        </c:ser>
        <c:dLbls>
          <c:showLegendKey val="0"/>
          <c:showVal val="0"/>
          <c:showCatName val="0"/>
          <c:showSerName val="0"/>
          <c:showPercent val="0"/>
          <c:showBubbleSize val="0"/>
          <c:showLeaderLines val="1"/>
        </c:dLbls>
        <c:firstSliceAng val="0"/>
        <c:holeSize val="50"/>
      </c:doughnutChart>
    </c:plotArea>
    <c:legend>
      <c:legendPos val="r"/>
      <c:layout/>
      <c:overlay val="0"/>
    </c:legend>
    <c:plotVisOnly val="1"/>
    <c:dispBlanksAs val="gap"/>
    <c:showDLblsOverMax val="0"/>
  </c:chart>
  <c:txPr>
    <a:bodyPr/>
    <a:lstStyle/>
    <a:p>
      <a:pPr>
        <a:defRPr sz="1800"/>
      </a:pPr>
      <a:endParaRPr lang="zh-TW"/>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工作表1!$B$1</c:f>
              <c:strCache>
                <c:ptCount val="1"/>
                <c:pt idx="0">
                  <c:v>銷售</c:v>
                </c:pt>
              </c:strCache>
            </c:strRef>
          </c:tx>
          <c:cat>
            <c:strRef>
              <c:f>工作表1!$A$2:$A$11</c:f>
              <c:strCache>
                <c:ptCount val="4"/>
                <c:pt idx="0">
                  <c:v>第一季</c:v>
                </c:pt>
                <c:pt idx="1">
                  <c:v>第二季</c:v>
                </c:pt>
                <c:pt idx="2">
                  <c:v>第三季</c:v>
                </c:pt>
                <c:pt idx="3">
                  <c:v>第四季</c:v>
                </c:pt>
              </c:strCache>
            </c:strRef>
          </c:cat>
          <c:val>
            <c:numRef>
              <c:f>工作表1!$B$2:$B$11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xmlns:c16r2="http://schemas.microsoft.com/office/drawing/2015/06/chart">
            <c:ext xmlns:c16="http://schemas.microsoft.com/office/drawing/2014/chart" uri="{C3380CC4-5D6E-409C-BE32-E72D297353CC}">
              <c16:uniqueId val="{00000000-73F9-4BEE-B507-88050289CC9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TW"/>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430359937402192"/>
          <c:y val="0"/>
          <c:w val="0.46635367762128327"/>
          <c:h val="0.93125000000000002"/>
        </c:manualLayout>
      </c:layout>
      <c:doughnutChart>
        <c:varyColors val="1"/>
        <c:ser>
          <c:idx val="0"/>
          <c:order val="0"/>
          <c:tx>
            <c:strRef>
              <c:f>工作表1!$B$1</c:f>
              <c:strCache>
                <c:ptCount val="1"/>
                <c:pt idx="0">
                  <c:v>銷售</c:v>
                </c:pt>
              </c:strCache>
            </c:strRef>
          </c:tx>
          <c:cat>
            <c:strRef>
              <c:f>工作表1!$A$2:$A$12</c:f>
              <c:strCache>
                <c:ptCount val="4"/>
                <c:pt idx="0">
                  <c:v>第一季</c:v>
                </c:pt>
                <c:pt idx="1">
                  <c:v>第二季</c:v>
                </c:pt>
                <c:pt idx="2">
                  <c:v>第三季</c:v>
                </c:pt>
                <c:pt idx="3">
                  <c:v>第四季</c:v>
                </c:pt>
              </c:strCache>
            </c:strRef>
          </c:cat>
          <c:val>
            <c:numRef>
              <c:f>工作表1!$B$2:$B$12</c:f>
              <c:numCache>
                <c:formatCode>General</c:formatCode>
                <c:ptCount val="11"/>
                <c:pt idx="0">
                  <c:v>8.1999999999999993</c:v>
                </c:pt>
                <c:pt idx="1">
                  <c:v>8.1999999999999993</c:v>
                </c:pt>
                <c:pt idx="2">
                  <c:v>8.1999999999999993</c:v>
                </c:pt>
                <c:pt idx="3">
                  <c:v>8.1999999999999993</c:v>
                </c:pt>
                <c:pt idx="4">
                  <c:v>8.1999999999999993</c:v>
                </c:pt>
                <c:pt idx="5">
                  <c:v>8.1999999999999993</c:v>
                </c:pt>
                <c:pt idx="6">
                  <c:v>8.1999999999999993</c:v>
                </c:pt>
                <c:pt idx="7">
                  <c:v>8.1999999999999993</c:v>
                </c:pt>
                <c:pt idx="8">
                  <c:v>8.1999999999999993</c:v>
                </c:pt>
                <c:pt idx="9">
                  <c:v>8.1999999999999993</c:v>
                </c:pt>
                <c:pt idx="10">
                  <c:v>8.1999999999999993</c:v>
                </c:pt>
              </c:numCache>
            </c:numRef>
          </c:val>
          <c:extLst xmlns:c16r2="http://schemas.microsoft.com/office/drawing/2015/06/chart">
            <c:ext xmlns:c16="http://schemas.microsoft.com/office/drawing/2014/chart" uri="{C3380CC4-5D6E-409C-BE32-E72D297353CC}">
              <c16:uniqueId val="{00000000-8CE1-4E30-B19C-E03CD6F39FA1}"/>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TW"/>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val>
            <c:numRef>
              <c:f>工作表1!$A$1:$A$10</c:f>
              <c:numCache>
                <c:formatCode>General</c:formatCode>
                <c:ptCount val="10"/>
                <c:pt idx="0">
                  <c:v>7.69</c:v>
                </c:pt>
                <c:pt idx="1">
                  <c:v>7.69</c:v>
                </c:pt>
                <c:pt idx="2">
                  <c:v>7.69</c:v>
                </c:pt>
                <c:pt idx="3">
                  <c:v>7.69</c:v>
                </c:pt>
                <c:pt idx="4">
                  <c:v>7.69</c:v>
                </c:pt>
                <c:pt idx="5">
                  <c:v>7.69</c:v>
                </c:pt>
                <c:pt idx="6">
                  <c:v>7.69</c:v>
                </c:pt>
                <c:pt idx="7">
                  <c:v>7.69</c:v>
                </c:pt>
                <c:pt idx="8">
                  <c:v>7.69</c:v>
                </c:pt>
                <c:pt idx="9">
                  <c:v>7.69</c:v>
                </c:pt>
              </c:numCache>
            </c:numRef>
          </c:val>
          <c:extLst xmlns:c16r2="http://schemas.microsoft.com/office/drawing/2015/06/chart">
            <c:ext xmlns:c16="http://schemas.microsoft.com/office/drawing/2014/chart" uri="{C3380CC4-5D6E-409C-BE32-E72D297353CC}">
              <c16:uniqueId val="{00000000-AD7E-48EF-AF83-6716EDFAFE7E}"/>
            </c:ext>
          </c:extLst>
        </c:ser>
        <c:dLbls>
          <c:showLegendKey val="0"/>
          <c:showVal val="0"/>
          <c:showCatName val="0"/>
          <c:showSerName val="0"/>
          <c:showPercent val="0"/>
          <c:showBubbleSize val="0"/>
          <c:showLeaderLines val="1"/>
        </c:dLbls>
        <c:firstSliceAng val="0"/>
        <c:holeSize val="50"/>
      </c:doughnutChart>
    </c:plotArea>
    <c:legend>
      <c:legendPos val="r"/>
      <c:layout/>
      <c:overlay val="0"/>
      <c:txPr>
        <a:bodyPr/>
        <a:lstStyle/>
        <a:p>
          <a:pPr rtl="0">
            <a:defRPr/>
          </a:pPr>
          <a:endParaRPr lang="zh-TW"/>
        </a:p>
      </c:txPr>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769074717188734"/>
          <c:y val="8.3096343620673141E-2"/>
          <c:w val="0.43516487294983325"/>
          <c:h val="0.88722639080051502"/>
        </c:manualLayout>
      </c:layout>
      <c:doughnutChart>
        <c:varyColors val="1"/>
        <c:ser>
          <c:idx val="0"/>
          <c:order val="0"/>
          <c:val>
            <c:numRef>
              <c:f>'[Microsoft PowerPoint 的圖表 7 ]工作表1'!$A$1:$A$12</c:f>
              <c:numCache>
                <c:formatCode>General</c:formatCode>
                <c:ptCount val="12"/>
                <c:pt idx="0">
                  <c:v>9.09</c:v>
                </c:pt>
                <c:pt idx="1">
                  <c:v>9.09</c:v>
                </c:pt>
                <c:pt idx="2">
                  <c:v>9.09</c:v>
                </c:pt>
                <c:pt idx="3">
                  <c:v>9.09</c:v>
                </c:pt>
                <c:pt idx="4">
                  <c:v>9.09</c:v>
                </c:pt>
                <c:pt idx="5">
                  <c:v>9.09</c:v>
                </c:pt>
                <c:pt idx="6">
                  <c:v>9.09</c:v>
                </c:pt>
                <c:pt idx="7">
                  <c:v>9.09</c:v>
                </c:pt>
                <c:pt idx="8">
                  <c:v>9.09</c:v>
                </c:pt>
                <c:pt idx="9">
                  <c:v>9.09</c:v>
                </c:pt>
                <c:pt idx="10">
                  <c:v>9.09</c:v>
                </c:pt>
                <c:pt idx="11">
                  <c:v>9.09</c:v>
                </c:pt>
              </c:numCache>
            </c:numRef>
          </c:val>
          <c:extLst xmlns:c16r2="http://schemas.microsoft.com/office/drawing/2015/06/chart">
            <c:ext xmlns:c16="http://schemas.microsoft.com/office/drawing/2014/chart" uri="{C3380CC4-5D6E-409C-BE32-E72D297353CC}">
              <c16:uniqueId val="{00000000-D2AB-456B-A9D8-9C01E7126E6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工作表1!$B$1</c:f>
              <c:strCache>
                <c:ptCount val="1"/>
                <c:pt idx="0">
                  <c:v>銷售</c:v>
                </c:pt>
              </c:strCache>
            </c:strRef>
          </c:tx>
          <c:cat>
            <c:strRef>
              <c:f>工作表1!$A$2:$A$12</c:f>
              <c:strCache>
                <c:ptCount val="4"/>
                <c:pt idx="0">
                  <c:v>第一季</c:v>
                </c:pt>
                <c:pt idx="1">
                  <c:v>第二季</c:v>
                </c:pt>
                <c:pt idx="2">
                  <c:v>第三季</c:v>
                </c:pt>
                <c:pt idx="3">
                  <c:v>第四季</c:v>
                </c:pt>
              </c:strCache>
            </c:strRef>
          </c:cat>
          <c:val>
            <c:numRef>
              <c:f>工作表1!$B$2:$B$12</c:f>
              <c:numCache>
                <c:formatCode>General</c:formatCode>
                <c:ptCount val="11"/>
                <c:pt idx="0">
                  <c:v>10</c:v>
                </c:pt>
                <c:pt idx="1">
                  <c:v>10</c:v>
                </c:pt>
                <c:pt idx="2">
                  <c:v>10</c:v>
                </c:pt>
                <c:pt idx="3">
                  <c:v>10</c:v>
                </c:pt>
                <c:pt idx="4">
                  <c:v>10</c:v>
                </c:pt>
                <c:pt idx="5">
                  <c:v>10</c:v>
                </c:pt>
                <c:pt idx="6">
                  <c:v>10</c:v>
                </c:pt>
                <c:pt idx="7">
                  <c:v>10</c:v>
                </c:pt>
                <c:pt idx="8">
                  <c:v>10</c:v>
                </c:pt>
                <c:pt idx="9">
                  <c:v>10</c:v>
                </c:pt>
                <c:pt idx="10">
                  <c:v>10</c:v>
                </c:pt>
              </c:numCache>
            </c:numRef>
          </c:val>
          <c:extLst xmlns:c16r2="http://schemas.microsoft.com/office/drawing/2015/06/chart">
            <c:ext xmlns:c16="http://schemas.microsoft.com/office/drawing/2014/chart" uri="{C3380CC4-5D6E-409C-BE32-E72D297353CC}">
              <c16:uniqueId val="{00000000-8B31-4D27-941D-35E2A7BA4EE1}"/>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TW"/>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66001651995397"/>
          <c:y val="4.4433992654146347E-2"/>
          <c:w val="0.45358473008349914"/>
          <c:h val="0.93017515440062715"/>
        </c:manualLayout>
      </c:layout>
      <c:doughnutChart>
        <c:varyColors val="1"/>
        <c:ser>
          <c:idx val="0"/>
          <c:order val="0"/>
          <c:tx>
            <c:strRef>
              <c:f>工作表1!$B$1</c:f>
              <c:strCache>
                <c:ptCount val="1"/>
                <c:pt idx="0">
                  <c:v>銷售</c:v>
                </c:pt>
              </c:strCache>
            </c:strRef>
          </c:tx>
          <c:cat>
            <c:strRef>
              <c:f>工作表1!$A$2:$A$9</c:f>
              <c:strCache>
                <c:ptCount val="4"/>
                <c:pt idx="0">
                  <c:v>第一季</c:v>
                </c:pt>
                <c:pt idx="1">
                  <c:v>第二季</c:v>
                </c:pt>
                <c:pt idx="2">
                  <c:v>第三季</c:v>
                </c:pt>
                <c:pt idx="3">
                  <c:v>第四季</c:v>
                </c:pt>
              </c:strCache>
            </c:strRef>
          </c:cat>
          <c:val>
            <c:numRef>
              <c:f>工作表1!$B$2:$B$9</c:f>
              <c:numCache>
                <c:formatCode>General</c:formatCode>
                <c:ptCount val="8"/>
                <c:pt idx="0">
                  <c:v>10</c:v>
                </c:pt>
                <c:pt idx="1">
                  <c:v>10</c:v>
                </c:pt>
                <c:pt idx="2">
                  <c:v>10</c:v>
                </c:pt>
                <c:pt idx="3">
                  <c:v>10</c:v>
                </c:pt>
                <c:pt idx="4">
                  <c:v>10</c:v>
                </c:pt>
                <c:pt idx="5">
                  <c:v>10</c:v>
                </c:pt>
                <c:pt idx="6">
                  <c:v>10</c:v>
                </c:pt>
                <c:pt idx="7">
                  <c:v>10</c:v>
                </c:pt>
              </c:numCache>
            </c:numRef>
          </c:val>
          <c:extLst xmlns:c16r2="http://schemas.microsoft.com/office/drawing/2015/06/chart">
            <c:ext xmlns:c16="http://schemas.microsoft.com/office/drawing/2014/chart" uri="{C3380CC4-5D6E-409C-BE32-E72D297353CC}">
              <c16:uniqueId val="{00000000-8AA6-406D-9C9B-23452B61A58F}"/>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400">
          <a:solidFill>
            <a:schemeClr val="tx1"/>
          </a:solidFill>
          <a:latin typeface="+mj-ea"/>
          <a:ea typeface="+mj-ea"/>
        </a:defRPr>
      </a:pPr>
      <a:endParaRPr lang="zh-TW"/>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430359937402192"/>
          <c:y val="0"/>
          <c:w val="0.46635367762128327"/>
          <c:h val="0.93125000000000002"/>
        </c:manualLayout>
      </c:layout>
      <c:doughnutChart>
        <c:varyColors val="1"/>
        <c:ser>
          <c:idx val="0"/>
          <c:order val="0"/>
          <c:tx>
            <c:strRef>
              <c:f>工作表1!$B$1</c:f>
              <c:strCache>
                <c:ptCount val="1"/>
                <c:pt idx="0">
                  <c:v>銷售</c:v>
                </c:pt>
              </c:strCache>
            </c:strRef>
          </c:tx>
          <c:cat>
            <c:strRef>
              <c:f>工作表1!$A$2:$A$11</c:f>
              <c:strCache>
                <c:ptCount val="4"/>
                <c:pt idx="0">
                  <c:v>第一季</c:v>
                </c:pt>
                <c:pt idx="1">
                  <c:v>第二季</c:v>
                </c:pt>
                <c:pt idx="2">
                  <c:v>第三季</c:v>
                </c:pt>
                <c:pt idx="3">
                  <c:v>第四季</c:v>
                </c:pt>
              </c:strCache>
            </c:strRef>
          </c:cat>
          <c:val>
            <c:numRef>
              <c:f>工作表1!$B$2:$B$11</c:f>
              <c:numCache>
                <c:formatCode>General</c:formatCode>
                <c:ptCount val="10"/>
                <c:pt idx="0">
                  <c:v>8.1999999999999993</c:v>
                </c:pt>
                <c:pt idx="1">
                  <c:v>8.1999999999999993</c:v>
                </c:pt>
                <c:pt idx="2">
                  <c:v>8.1999999999999993</c:v>
                </c:pt>
                <c:pt idx="3">
                  <c:v>8.1999999999999993</c:v>
                </c:pt>
                <c:pt idx="4">
                  <c:v>8.1999999999999993</c:v>
                </c:pt>
                <c:pt idx="5">
                  <c:v>8.1999999999999993</c:v>
                </c:pt>
                <c:pt idx="6">
                  <c:v>8.1999999999999993</c:v>
                </c:pt>
                <c:pt idx="7">
                  <c:v>8.1999999999999993</c:v>
                </c:pt>
                <c:pt idx="8">
                  <c:v>8.1999999999999993</c:v>
                </c:pt>
                <c:pt idx="9">
                  <c:v>8.1999999999999993</c:v>
                </c:pt>
              </c:numCache>
            </c:numRef>
          </c:val>
          <c:extLst xmlns:c16r2="http://schemas.microsoft.com/office/drawing/2015/06/chart">
            <c:ext xmlns:c16="http://schemas.microsoft.com/office/drawing/2014/chart" uri="{C3380CC4-5D6E-409C-BE32-E72D297353CC}">
              <c16:uniqueId val="{00000000-EC1C-41DB-851A-103E860D89FF}"/>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solidFill>
            <a:schemeClr val="tx1"/>
          </a:solidFill>
        </a:defRPr>
      </a:pPr>
      <a:endParaRPr lang="zh-TW"/>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val>
            <c:numRef>
              <c:f>工作表1!$A$1:$A$13</c:f>
              <c:numCache>
                <c:formatCode>General</c:formatCode>
                <c:ptCount val="13"/>
                <c:pt idx="0">
                  <c:v>7.69</c:v>
                </c:pt>
                <c:pt idx="1">
                  <c:v>7.69</c:v>
                </c:pt>
                <c:pt idx="2">
                  <c:v>7.69</c:v>
                </c:pt>
                <c:pt idx="3">
                  <c:v>7.69</c:v>
                </c:pt>
                <c:pt idx="4">
                  <c:v>7.69</c:v>
                </c:pt>
                <c:pt idx="5">
                  <c:v>7.69</c:v>
                </c:pt>
                <c:pt idx="6">
                  <c:v>7.69</c:v>
                </c:pt>
                <c:pt idx="7">
                  <c:v>7.69</c:v>
                </c:pt>
                <c:pt idx="8">
                  <c:v>7.69</c:v>
                </c:pt>
                <c:pt idx="9">
                  <c:v>7.69</c:v>
                </c:pt>
                <c:pt idx="10">
                  <c:v>7.69</c:v>
                </c:pt>
                <c:pt idx="11">
                  <c:v>7.69</c:v>
                </c:pt>
                <c:pt idx="12">
                  <c:v>7.69</c:v>
                </c:pt>
              </c:numCache>
            </c:numRef>
          </c:val>
          <c:extLst xmlns:c16r2="http://schemas.microsoft.com/office/drawing/2015/06/chart">
            <c:ext xmlns:c16="http://schemas.microsoft.com/office/drawing/2014/chart" uri="{C3380CC4-5D6E-409C-BE32-E72D297353CC}">
              <c16:uniqueId val="{00000000-BF4F-446C-9DF2-B2D67737A0C5}"/>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960876369327073"/>
          <c:y val="0"/>
          <c:w val="0.46635367762128327"/>
          <c:h val="0.93125000000000002"/>
        </c:manualLayout>
      </c:layout>
      <c:doughnutChart>
        <c:varyColors val="1"/>
        <c:ser>
          <c:idx val="0"/>
          <c:order val="0"/>
          <c:tx>
            <c:strRef>
              <c:f>工作表1!$B$1</c:f>
              <c:strCache>
                <c:ptCount val="1"/>
                <c:pt idx="0">
                  <c:v>銷售</c:v>
                </c:pt>
              </c:strCache>
            </c:strRef>
          </c:tx>
          <c:cat>
            <c:strRef>
              <c:f>工作表1!$A$2:$A$12</c:f>
              <c:strCache>
                <c:ptCount val="4"/>
                <c:pt idx="0">
                  <c:v>第一季</c:v>
                </c:pt>
                <c:pt idx="1">
                  <c:v>第二季</c:v>
                </c:pt>
                <c:pt idx="2">
                  <c:v>第三季</c:v>
                </c:pt>
                <c:pt idx="3">
                  <c:v>第四季</c:v>
                </c:pt>
              </c:strCache>
            </c:strRef>
          </c:cat>
          <c:val>
            <c:numRef>
              <c:f>工作表1!$B$2:$B$12</c:f>
              <c:numCache>
                <c:formatCode>General</c:formatCode>
                <c:ptCount val="11"/>
                <c:pt idx="0">
                  <c:v>8.1999999999999993</c:v>
                </c:pt>
                <c:pt idx="1">
                  <c:v>8.1999999999999993</c:v>
                </c:pt>
                <c:pt idx="2">
                  <c:v>8.1999999999999993</c:v>
                </c:pt>
                <c:pt idx="3">
                  <c:v>8.1999999999999993</c:v>
                </c:pt>
                <c:pt idx="4">
                  <c:v>8.1999999999999993</c:v>
                </c:pt>
                <c:pt idx="5">
                  <c:v>8.1999999999999993</c:v>
                </c:pt>
                <c:pt idx="6">
                  <c:v>8.1999999999999993</c:v>
                </c:pt>
                <c:pt idx="7">
                  <c:v>8.1999999999999993</c:v>
                </c:pt>
                <c:pt idx="8">
                  <c:v>8.1999999999999993</c:v>
                </c:pt>
                <c:pt idx="9">
                  <c:v>8.1999999999999993</c:v>
                </c:pt>
                <c:pt idx="10">
                  <c:v>8.1999999999999993</c:v>
                </c:pt>
              </c:numCache>
            </c:numRef>
          </c:val>
          <c:extLst xmlns:c16r2="http://schemas.microsoft.com/office/drawing/2015/06/chart">
            <c:ext xmlns:c16="http://schemas.microsoft.com/office/drawing/2014/chart" uri="{C3380CC4-5D6E-409C-BE32-E72D297353CC}">
              <c16:uniqueId val="{00000000-9376-43FF-AEB6-651C124FC6A4}"/>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TW"/>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960876369327073"/>
          <c:y val="0"/>
          <c:w val="0.46635367762128327"/>
          <c:h val="0.93125000000000002"/>
        </c:manualLayout>
      </c:layout>
      <c:doughnutChart>
        <c:varyColors val="1"/>
        <c:ser>
          <c:idx val="0"/>
          <c:order val="0"/>
          <c:tx>
            <c:strRef>
              <c:f>工作表1!$B$1</c:f>
              <c:strCache>
                <c:ptCount val="1"/>
                <c:pt idx="0">
                  <c:v>銷售</c:v>
                </c:pt>
              </c:strCache>
            </c:strRef>
          </c:tx>
          <c:cat>
            <c:strRef>
              <c:f>工作表1!$A$2:$A$13</c:f>
              <c:strCache>
                <c:ptCount val="4"/>
                <c:pt idx="0">
                  <c:v>第一季</c:v>
                </c:pt>
                <c:pt idx="1">
                  <c:v>第二季</c:v>
                </c:pt>
                <c:pt idx="2">
                  <c:v>第三季</c:v>
                </c:pt>
                <c:pt idx="3">
                  <c:v>第四季</c:v>
                </c:pt>
              </c:strCache>
            </c:strRef>
          </c:cat>
          <c:val>
            <c:numRef>
              <c:f>工作表1!$B$2:$B$13</c:f>
              <c:numCache>
                <c:formatCode>General</c:formatCode>
                <c:ptCount val="12"/>
                <c:pt idx="0">
                  <c:v>8.1999999999999993</c:v>
                </c:pt>
                <c:pt idx="1">
                  <c:v>8.1999999999999993</c:v>
                </c:pt>
                <c:pt idx="2">
                  <c:v>8.1999999999999993</c:v>
                </c:pt>
                <c:pt idx="3">
                  <c:v>8.1999999999999993</c:v>
                </c:pt>
                <c:pt idx="4">
                  <c:v>8.1999999999999993</c:v>
                </c:pt>
                <c:pt idx="5">
                  <c:v>8.1999999999999993</c:v>
                </c:pt>
                <c:pt idx="6">
                  <c:v>8.1999999999999993</c:v>
                </c:pt>
                <c:pt idx="7">
                  <c:v>8.1999999999999993</c:v>
                </c:pt>
                <c:pt idx="8">
                  <c:v>8.1999999999999993</c:v>
                </c:pt>
                <c:pt idx="9">
                  <c:v>8.1999999999999993</c:v>
                </c:pt>
                <c:pt idx="10">
                  <c:v>8.1999999999999993</c:v>
                </c:pt>
                <c:pt idx="11">
                  <c:v>8.1999999999999993</c:v>
                </c:pt>
              </c:numCache>
            </c:numRef>
          </c:val>
          <c:extLst xmlns:c16r2="http://schemas.microsoft.com/office/drawing/2015/06/chart">
            <c:ext xmlns:c16="http://schemas.microsoft.com/office/drawing/2014/chart" uri="{C3380CC4-5D6E-409C-BE32-E72D297353CC}">
              <c16:uniqueId val="{00000000-D7AC-45FE-AFA9-0EF2E2B961A9}"/>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TW"/>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960876369327073"/>
          <c:y val="0"/>
          <c:w val="0.46635367762128327"/>
          <c:h val="0.93125000000000002"/>
        </c:manualLayout>
      </c:layout>
      <c:doughnutChart>
        <c:varyColors val="1"/>
        <c:ser>
          <c:idx val="0"/>
          <c:order val="0"/>
          <c:tx>
            <c:strRef>
              <c:f>工作表1!$B$1</c:f>
              <c:strCache>
                <c:ptCount val="1"/>
                <c:pt idx="0">
                  <c:v>銷售</c:v>
                </c:pt>
              </c:strCache>
            </c:strRef>
          </c:tx>
          <c:cat>
            <c:strRef>
              <c:f>工作表1!$A$2:$A$13</c:f>
              <c:strCache>
                <c:ptCount val="4"/>
                <c:pt idx="0">
                  <c:v>第一季</c:v>
                </c:pt>
                <c:pt idx="1">
                  <c:v>第二季</c:v>
                </c:pt>
                <c:pt idx="2">
                  <c:v>第三季</c:v>
                </c:pt>
                <c:pt idx="3">
                  <c:v>第四季</c:v>
                </c:pt>
              </c:strCache>
            </c:strRef>
          </c:cat>
          <c:val>
            <c:numRef>
              <c:f>工作表1!$B$2:$B$13</c:f>
              <c:numCache>
                <c:formatCode>General</c:formatCode>
                <c:ptCount val="12"/>
                <c:pt idx="0">
                  <c:v>8.1999999999999993</c:v>
                </c:pt>
                <c:pt idx="1">
                  <c:v>8.1999999999999993</c:v>
                </c:pt>
                <c:pt idx="2">
                  <c:v>8.1999999999999993</c:v>
                </c:pt>
                <c:pt idx="3">
                  <c:v>8.1999999999999993</c:v>
                </c:pt>
                <c:pt idx="4">
                  <c:v>8.1999999999999993</c:v>
                </c:pt>
                <c:pt idx="5">
                  <c:v>8.1999999999999993</c:v>
                </c:pt>
                <c:pt idx="6">
                  <c:v>8.1999999999999993</c:v>
                </c:pt>
                <c:pt idx="7">
                  <c:v>8.1999999999999993</c:v>
                </c:pt>
                <c:pt idx="8">
                  <c:v>8.1999999999999993</c:v>
                </c:pt>
                <c:pt idx="9">
                  <c:v>8.1999999999999993</c:v>
                </c:pt>
                <c:pt idx="10">
                  <c:v>8.1999999999999993</c:v>
                </c:pt>
                <c:pt idx="11">
                  <c:v>8.1999999999999993</c:v>
                </c:pt>
              </c:numCache>
            </c:numRef>
          </c:val>
          <c:extLst xmlns:c16r2="http://schemas.microsoft.com/office/drawing/2015/06/chart">
            <c:ext xmlns:c16="http://schemas.microsoft.com/office/drawing/2014/chart" uri="{C3380CC4-5D6E-409C-BE32-E72D297353CC}">
              <c16:uniqueId val="{00000000-2D0E-429B-91DB-90FF508B9090}"/>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solidFill>
            <a:schemeClr val="tx1"/>
          </a:solidFill>
        </a:defRPr>
      </a:pPr>
      <a:endParaRPr lang="zh-TW"/>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583333333333334"/>
          <c:y val="3.125E-2"/>
          <c:w val="0.41388888888888886"/>
          <c:h val="0.93125000000000002"/>
        </c:manualLayout>
      </c:layout>
      <c:doughnutChart>
        <c:varyColors val="1"/>
        <c:ser>
          <c:idx val="0"/>
          <c:order val="0"/>
          <c:tx>
            <c:strRef>
              <c:f>工作表1!$B$1</c:f>
              <c:strCache>
                <c:ptCount val="1"/>
                <c:pt idx="0">
                  <c:v>銷售</c:v>
                </c:pt>
              </c:strCache>
            </c:strRef>
          </c:tx>
          <c:cat>
            <c:strRef>
              <c:f>工作表1!$A$2:$A$15</c:f>
              <c:strCache>
                <c:ptCount val="4"/>
                <c:pt idx="0">
                  <c:v>第一季</c:v>
                </c:pt>
                <c:pt idx="1">
                  <c:v>第二季</c:v>
                </c:pt>
                <c:pt idx="2">
                  <c:v>第三季</c:v>
                </c:pt>
                <c:pt idx="3">
                  <c:v>第四季</c:v>
                </c:pt>
              </c:strCache>
            </c:strRef>
          </c:cat>
          <c:val>
            <c:numRef>
              <c:f>工作表1!$B$2:$B$15</c:f>
              <c:numCache>
                <c:formatCode>General</c:formatCode>
                <c:ptCount val="1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numCache>
            </c:numRef>
          </c:val>
          <c:extLst xmlns:c16r2="http://schemas.microsoft.com/office/drawing/2015/06/chart">
            <c:ext xmlns:c16="http://schemas.microsoft.com/office/drawing/2014/chart" uri="{C3380CC4-5D6E-409C-BE32-E72D297353CC}">
              <c16:uniqueId val="{00000000-8799-4AD5-9C4B-A6E2D099C5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TW"/>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430359937402192"/>
          <c:y val="0"/>
          <c:w val="0.46635367762128327"/>
          <c:h val="0.93125000000000002"/>
        </c:manualLayout>
      </c:layout>
      <c:doughnutChart>
        <c:varyColors val="1"/>
        <c:ser>
          <c:idx val="0"/>
          <c:order val="0"/>
          <c:tx>
            <c:strRef>
              <c:f>工作表1!$B$1</c:f>
              <c:strCache>
                <c:ptCount val="1"/>
                <c:pt idx="0">
                  <c:v>銷售</c:v>
                </c:pt>
              </c:strCache>
            </c:strRef>
          </c:tx>
          <c:cat>
            <c:strRef>
              <c:f>工作表1!$A$2:$A$11</c:f>
              <c:strCache>
                <c:ptCount val="4"/>
                <c:pt idx="0">
                  <c:v>第一季</c:v>
                </c:pt>
                <c:pt idx="1">
                  <c:v>第二季</c:v>
                </c:pt>
                <c:pt idx="2">
                  <c:v>第三季</c:v>
                </c:pt>
                <c:pt idx="3">
                  <c:v>第四季</c:v>
                </c:pt>
              </c:strCache>
            </c:strRef>
          </c:cat>
          <c:val>
            <c:numRef>
              <c:f>工作表1!$B$2:$B$11</c:f>
              <c:numCache>
                <c:formatCode>General</c:formatCode>
                <c:ptCount val="10"/>
                <c:pt idx="0">
                  <c:v>8.1999999999999993</c:v>
                </c:pt>
                <c:pt idx="1">
                  <c:v>8.1999999999999993</c:v>
                </c:pt>
                <c:pt idx="2">
                  <c:v>8.1999999999999993</c:v>
                </c:pt>
                <c:pt idx="3">
                  <c:v>8.1999999999999993</c:v>
                </c:pt>
                <c:pt idx="4">
                  <c:v>8.1999999999999993</c:v>
                </c:pt>
                <c:pt idx="5">
                  <c:v>8.1999999999999993</c:v>
                </c:pt>
                <c:pt idx="6">
                  <c:v>8.1999999999999993</c:v>
                </c:pt>
                <c:pt idx="7">
                  <c:v>8.1999999999999993</c:v>
                </c:pt>
                <c:pt idx="8">
                  <c:v>8.1999999999999993</c:v>
                </c:pt>
                <c:pt idx="9">
                  <c:v>8.1999999999999993</c:v>
                </c:pt>
              </c:numCache>
            </c:numRef>
          </c:val>
          <c:extLst xmlns:c16r2="http://schemas.microsoft.com/office/drawing/2015/06/chart">
            <c:ext xmlns:c16="http://schemas.microsoft.com/office/drawing/2014/chart" uri="{C3380CC4-5D6E-409C-BE32-E72D297353CC}">
              <c16:uniqueId val="{00000000-16D6-487D-991E-170A0FADFD3C}"/>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TW"/>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CD418-B212-4866-8703-610ABB1E538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89616BE6-9757-48A7-88A8-0E4E40588FD2}">
      <dgm:prSet phldrT="[文字]"/>
      <dgm:spPr/>
      <dgm:t>
        <a:bodyPr/>
        <a:lstStyle/>
        <a:p>
          <a:r>
            <a:rPr lang="zh-TW" altLang="en-US" b="0" i="0" dirty="0">
              <a:solidFill>
                <a:srgbClr val="000000"/>
              </a:solidFill>
              <a:effectLst/>
              <a:latin typeface="細明體" panose="02020509000000000000" pitchFamily="49" charset="-120"/>
              <a:ea typeface="細明體" panose="02020509000000000000" pitchFamily="49" charset="-120"/>
            </a:rPr>
            <a:t>家暴法第</a:t>
          </a:r>
          <a:r>
            <a:rPr lang="en-US" altLang="zh-TW" b="0" i="0" dirty="0">
              <a:solidFill>
                <a:srgbClr val="000000"/>
              </a:solidFill>
              <a:effectLst/>
              <a:latin typeface="細明體" panose="02020509000000000000" pitchFamily="49" charset="-120"/>
              <a:ea typeface="細明體" panose="02020509000000000000" pitchFamily="49" charset="-120"/>
            </a:rPr>
            <a:t>50</a:t>
          </a:r>
          <a:r>
            <a:rPr lang="zh-TW" altLang="en-US" b="0" i="0" dirty="0">
              <a:solidFill>
                <a:srgbClr val="000000"/>
              </a:solidFill>
              <a:effectLst/>
              <a:latin typeface="細明體" panose="02020509000000000000" pitchFamily="49" charset="-120"/>
              <a:ea typeface="細明體" panose="02020509000000000000" pitchFamily="49" charset="-120"/>
            </a:rPr>
            <a:t>條</a:t>
          </a:r>
          <a:r>
            <a:rPr lang="en-US" altLang="zh-TW" b="0" i="0" dirty="0">
              <a:solidFill>
                <a:srgbClr val="000000"/>
              </a:solidFill>
              <a:effectLst/>
              <a:latin typeface="細明體" panose="02020509000000000000" pitchFamily="49" charset="-120"/>
              <a:ea typeface="細明體" panose="02020509000000000000" pitchFamily="49" charset="-120"/>
            </a:rPr>
            <a:t>(24</a:t>
          </a:r>
          <a:r>
            <a:rPr lang="zh-TW" altLang="en-US" b="0" i="0" dirty="0">
              <a:solidFill>
                <a:srgbClr val="000000"/>
              </a:solidFill>
              <a:effectLst/>
              <a:latin typeface="細明體" panose="02020509000000000000" pitchFamily="49" charset="-120"/>
              <a:ea typeface="細明體" panose="02020509000000000000" pitchFamily="49" charset="-120"/>
            </a:rPr>
            <a:t>小時內應責任通報</a:t>
          </a:r>
          <a:r>
            <a:rPr lang="en-US" altLang="zh-TW" b="0" i="0" dirty="0">
              <a:solidFill>
                <a:srgbClr val="000000"/>
              </a:solidFill>
              <a:effectLst/>
              <a:latin typeface="細明體" panose="02020509000000000000" pitchFamily="49" charset="-120"/>
              <a:ea typeface="細明體" panose="02020509000000000000" pitchFamily="49" charset="-120"/>
            </a:rPr>
            <a:t>)</a:t>
          </a:r>
          <a:endParaRPr lang="zh-TW" altLang="en-US" dirty="0"/>
        </a:p>
      </dgm:t>
    </dgm:pt>
    <dgm:pt modelId="{1F6932FB-E523-4C3D-91DF-C530F537AB42}" type="parTrans" cxnId="{F814470A-5DFA-4508-B878-C1EE4FA50960}">
      <dgm:prSet/>
      <dgm:spPr/>
      <dgm:t>
        <a:bodyPr/>
        <a:lstStyle/>
        <a:p>
          <a:endParaRPr lang="zh-TW" altLang="en-US"/>
        </a:p>
      </dgm:t>
    </dgm:pt>
    <dgm:pt modelId="{01B8A047-7B7F-4B88-AD55-E985026D4902}" type="sibTrans" cxnId="{F814470A-5DFA-4508-B878-C1EE4FA50960}">
      <dgm:prSet/>
      <dgm:spPr/>
      <dgm:t>
        <a:bodyPr/>
        <a:lstStyle/>
        <a:p>
          <a:endParaRPr lang="zh-TW" altLang="en-US"/>
        </a:p>
      </dgm:t>
    </dgm:pt>
    <dgm:pt modelId="{0D4E4C0A-BF1E-4D5A-AEBB-D8BF4B98DE54}">
      <dgm:prSet phldrT="[文字]"/>
      <dgm:spPr/>
      <dgm:t>
        <a:bodyPr/>
        <a:lstStyle/>
        <a:p>
          <a:r>
            <a:rPr lang="zh-TW" altLang="en-US" b="0" i="0" dirty="0">
              <a:solidFill>
                <a:srgbClr val="000000"/>
              </a:solidFill>
              <a:effectLst/>
              <a:latin typeface="細明體" panose="02020509000000000000" pitchFamily="49" charset="-120"/>
              <a:ea typeface="細明體" panose="02020509000000000000" pitchFamily="49" charset="-120"/>
            </a:rPr>
            <a:t>家暴法第</a:t>
          </a:r>
          <a:r>
            <a:rPr lang="en-US" altLang="zh-TW" b="0" i="0" dirty="0">
              <a:solidFill>
                <a:srgbClr val="000000"/>
              </a:solidFill>
              <a:effectLst/>
              <a:latin typeface="細明體" panose="02020509000000000000" pitchFamily="49" charset="-120"/>
              <a:ea typeface="細明體" panose="02020509000000000000" pitchFamily="49" charset="-120"/>
            </a:rPr>
            <a:t>49</a:t>
          </a:r>
          <a:r>
            <a:rPr lang="zh-TW" altLang="en-US" b="0" i="0" dirty="0">
              <a:solidFill>
                <a:srgbClr val="000000"/>
              </a:solidFill>
              <a:effectLst/>
              <a:latin typeface="細明體" panose="02020509000000000000" pitchFamily="49" charset="-120"/>
              <a:ea typeface="細明體" panose="02020509000000000000" pitchFamily="49" charset="-120"/>
            </a:rPr>
            <a:t>條</a:t>
          </a:r>
          <a:r>
            <a:rPr lang="en-US" altLang="zh-TW" b="0" i="0" dirty="0">
              <a:solidFill>
                <a:srgbClr val="000000"/>
              </a:solidFill>
              <a:effectLst/>
              <a:latin typeface="細明體" panose="02020509000000000000" pitchFamily="49" charset="-120"/>
              <a:ea typeface="細明體" panose="02020509000000000000" pitchFamily="49" charset="-120"/>
            </a:rPr>
            <a:t>(</a:t>
          </a:r>
          <a:r>
            <a:rPr lang="zh-TW" altLang="en-US" b="0" i="0" dirty="0">
              <a:solidFill>
                <a:srgbClr val="000000"/>
              </a:solidFill>
              <a:effectLst/>
              <a:latin typeface="細明體" panose="02020509000000000000" pitchFamily="49" charset="-120"/>
              <a:ea typeface="細明體" panose="02020509000000000000" pitchFamily="49" charset="-120"/>
            </a:rPr>
            <a:t>通報人可請求協助保護</a:t>
          </a:r>
          <a:r>
            <a:rPr lang="en-US" altLang="zh-TW" b="0" i="0" dirty="0">
              <a:solidFill>
                <a:srgbClr val="000000"/>
              </a:solidFill>
              <a:effectLst/>
              <a:latin typeface="細明體" panose="02020509000000000000" pitchFamily="49" charset="-120"/>
              <a:ea typeface="細明體" panose="02020509000000000000" pitchFamily="49" charset="-120"/>
            </a:rPr>
            <a:t>)</a:t>
          </a:r>
          <a:endParaRPr lang="zh-TW" altLang="en-US" dirty="0"/>
        </a:p>
      </dgm:t>
    </dgm:pt>
    <dgm:pt modelId="{3643F229-1913-423A-A383-A8884566798D}" type="parTrans" cxnId="{FCC921C1-7558-4415-B708-71DA56B8B1A6}">
      <dgm:prSet/>
      <dgm:spPr/>
      <dgm:t>
        <a:bodyPr/>
        <a:lstStyle/>
        <a:p>
          <a:endParaRPr lang="zh-TW" altLang="en-US"/>
        </a:p>
      </dgm:t>
    </dgm:pt>
    <dgm:pt modelId="{6E8C0510-4077-45DF-B401-0363ACD888B4}" type="sibTrans" cxnId="{FCC921C1-7558-4415-B708-71DA56B8B1A6}">
      <dgm:prSet/>
      <dgm:spPr/>
      <dgm:t>
        <a:bodyPr/>
        <a:lstStyle/>
        <a:p>
          <a:endParaRPr lang="zh-TW" altLang="en-US"/>
        </a:p>
      </dgm:t>
    </dgm:pt>
    <dgm:pt modelId="{8B1D9E49-9C1D-4EEF-AAD0-B54D34B17558}">
      <dgm:prSet phldrT="[文字]"/>
      <dgm:spPr/>
      <dgm:t>
        <a:bodyPr/>
        <a:lstStyle/>
        <a:p>
          <a:r>
            <a:rPr lang="zh-TW" altLang="en-US" b="1" i="0" dirty="0">
              <a:solidFill>
                <a:srgbClr val="FF0000"/>
              </a:solidFill>
              <a:effectLst/>
              <a:latin typeface="標楷體" panose="03000509000000000000" pitchFamily="65" charset="-120"/>
              <a:ea typeface="標楷體" panose="03000509000000000000" pitchFamily="65" charset="-120"/>
            </a:rPr>
            <a:t>醫事人員</a:t>
          </a:r>
          <a:r>
            <a:rPr lang="zh-TW" altLang="en-US" b="0" i="0" dirty="0">
              <a:solidFill>
                <a:srgbClr val="000000"/>
              </a:solidFill>
              <a:effectLst/>
              <a:latin typeface="標楷體" panose="03000509000000000000" pitchFamily="65" charset="-120"/>
              <a:ea typeface="標楷體" panose="03000509000000000000" pitchFamily="65" charset="-120"/>
            </a:rPr>
            <a:t>、社會工作人員、教育人員、保育人員、警察人員、移民業務人員及其他執行家庭暴力防治人員，在執行職務時</a:t>
          </a:r>
          <a:r>
            <a:rPr lang="zh-TW" altLang="en-US" b="1" i="0" dirty="0">
              <a:solidFill>
                <a:srgbClr val="FF0000"/>
              </a:solidFill>
              <a:effectLst/>
              <a:latin typeface="標楷體" panose="03000509000000000000" pitchFamily="65" charset="-120"/>
              <a:ea typeface="標楷體" panose="03000509000000000000" pitchFamily="65" charset="-120"/>
            </a:rPr>
            <a:t>知有疑似</a:t>
          </a:r>
          <a:r>
            <a:rPr lang="zh-TW" altLang="en-US" b="0" i="0" dirty="0">
              <a:solidFill>
                <a:srgbClr val="000000"/>
              </a:solidFill>
              <a:effectLst/>
              <a:latin typeface="標楷體" panose="03000509000000000000" pitchFamily="65" charset="-120"/>
              <a:ea typeface="標楷體" panose="03000509000000000000" pitchFamily="65" charset="-120"/>
            </a:rPr>
            <a:t>家庭暴力，</a:t>
          </a:r>
          <a:r>
            <a:rPr lang="zh-TW" altLang="en-US" b="0" i="0" dirty="0">
              <a:solidFill>
                <a:srgbClr val="FF0000"/>
              </a:solidFill>
              <a:effectLst/>
              <a:latin typeface="標楷體" panose="03000509000000000000" pitchFamily="65" charset="-120"/>
              <a:ea typeface="標楷體" panose="03000509000000000000" pitchFamily="65" charset="-120"/>
            </a:rPr>
            <a:t>應立即通報</a:t>
          </a:r>
          <a:r>
            <a:rPr lang="zh-TW" altLang="en-US" b="0" i="0" dirty="0">
              <a:solidFill>
                <a:srgbClr val="000000"/>
              </a:solidFill>
              <a:effectLst/>
              <a:latin typeface="標楷體" panose="03000509000000000000" pitchFamily="65" charset="-120"/>
              <a:ea typeface="標楷體" panose="03000509000000000000" pitchFamily="65" charset="-120"/>
            </a:rPr>
            <a:t>當地主管機關，至遲</a:t>
          </a:r>
          <a:r>
            <a:rPr lang="zh-TW" altLang="en-US" b="0" i="0" dirty="0">
              <a:solidFill>
                <a:srgbClr val="FF0000"/>
              </a:solidFill>
              <a:effectLst/>
              <a:latin typeface="標楷體" panose="03000509000000000000" pitchFamily="65" charset="-120"/>
              <a:ea typeface="標楷體" panose="03000509000000000000" pitchFamily="65" charset="-120"/>
            </a:rPr>
            <a:t>不得逾二十四小時</a:t>
          </a:r>
          <a:r>
            <a:rPr lang="zh-TW" altLang="en-US" b="0" i="0" dirty="0">
              <a:solidFill>
                <a:srgbClr val="000000"/>
              </a:solidFill>
              <a:effectLst/>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dgm:t>
    </dgm:pt>
    <dgm:pt modelId="{789E43C6-E891-4C68-8CB4-3C5BD2000D62}" type="parTrans" cxnId="{8C19D57F-932A-4AC3-AE48-D6D3F6FAFD75}">
      <dgm:prSet/>
      <dgm:spPr/>
      <dgm:t>
        <a:bodyPr/>
        <a:lstStyle/>
        <a:p>
          <a:endParaRPr lang="zh-TW" altLang="en-US"/>
        </a:p>
      </dgm:t>
    </dgm:pt>
    <dgm:pt modelId="{29923A8E-3E83-41FF-B862-4D746D1E6B65}" type="sibTrans" cxnId="{8C19D57F-932A-4AC3-AE48-D6D3F6FAFD75}">
      <dgm:prSet/>
      <dgm:spPr/>
      <dgm:t>
        <a:bodyPr/>
        <a:lstStyle/>
        <a:p>
          <a:endParaRPr lang="zh-TW" altLang="en-US"/>
        </a:p>
      </dgm:t>
    </dgm:pt>
    <dgm:pt modelId="{181042F4-AB32-421D-80B8-8ECA56814B8F}">
      <dgm:prSet phldrT="[文字]"/>
      <dgm:spPr/>
      <dgm:t>
        <a:bodyPr/>
        <a:lstStyle/>
        <a:p>
          <a:r>
            <a:rPr lang="zh-TW" altLang="en-US" b="0" i="0" dirty="0">
              <a:solidFill>
                <a:srgbClr val="FF0000"/>
              </a:solidFill>
            </a:rPr>
            <a:t>醫事人員</a:t>
          </a:r>
          <a:r>
            <a:rPr lang="zh-TW" altLang="en-US" b="0" i="0" dirty="0"/>
            <a:t>、社會工作人員、教育人員及保育人員為防治家庭暴力行為或保護家庭暴力被害人之權益，</a:t>
          </a:r>
          <a:r>
            <a:rPr lang="zh-TW" altLang="en-US" b="0" i="0" dirty="0">
              <a:solidFill>
                <a:srgbClr val="FF0000"/>
              </a:solidFill>
            </a:rPr>
            <a:t>有受到身體或精神上不法侵害之虞者</a:t>
          </a:r>
          <a:r>
            <a:rPr lang="zh-TW" altLang="en-US" b="0" i="0" dirty="0"/>
            <a:t>，</a:t>
          </a:r>
          <a:r>
            <a:rPr lang="zh-TW" altLang="en-US" b="0" i="0" dirty="0">
              <a:solidFill>
                <a:srgbClr val="FF0000"/>
              </a:solidFill>
            </a:rPr>
            <a:t>得請求警察機關</a:t>
          </a:r>
          <a:r>
            <a:rPr lang="zh-TW" altLang="en-US" b="0" i="0" dirty="0"/>
            <a:t>提供</a:t>
          </a:r>
          <a:r>
            <a:rPr lang="zh-TW" altLang="en-US" b="0" i="0" dirty="0">
              <a:solidFill>
                <a:srgbClr val="FF0000"/>
              </a:solidFill>
            </a:rPr>
            <a:t>必要之協助</a:t>
          </a:r>
          <a:r>
            <a:rPr lang="zh-TW" altLang="en-US" b="0" i="0" dirty="0"/>
            <a:t>。</a:t>
          </a:r>
          <a:endParaRPr lang="zh-TW" altLang="en-US" dirty="0"/>
        </a:p>
      </dgm:t>
    </dgm:pt>
    <dgm:pt modelId="{5887C4CD-ED4D-4E86-A000-7161EF1B4FB4}" type="parTrans" cxnId="{5E9DDA6D-8062-49A2-BD93-47EF715F1F39}">
      <dgm:prSet/>
      <dgm:spPr/>
      <dgm:t>
        <a:bodyPr/>
        <a:lstStyle/>
        <a:p>
          <a:endParaRPr lang="zh-TW" altLang="en-US"/>
        </a:p>
      </dgm:t>
    </dgm:pt>
    <dgm:pt modelId="{7CE6501E-892E-4EE8-82E7-F820B4F2E9C1}" type="sibTrans" cxnId="{5E9DDA6D-8062-49A2-BD93-47EF715F1F39}">
      <dgm:prSet/>
      <dgm:spPr/>
      <dgm:t>
        <a:bodyPr/>
        <a:lstStyle/>
        <a:p>
          <a:endParaRPr lang="zh-TW" altLang="en-US"/>
        </a:p>
      </dgm:t>
    </dgm:pt>
    <dgm:pt modelId="{A3E44017-5DA4-4828-B0FD-D19D5FB4D181}">
      <dgm:prSet phldrT="[文字]"/>
      <dgm:spPr/>
      <dgm:t>
        <a:bodyPr/>
        <a:lstStyle/>
        <a:p>
          <a:r>
            <a:rPr lang="zh-TW" altLang="en-US" dirty="0">
              <a:solidFill>
                <a:srgbClr val="FF0000"/>
              </a:solidFill>
              <a:latin typeface="標楷體" panose="03000509000000000000" pitchFamily="65" charset="-120"/>
              <a:ea typeface="標楷體" panose="03000509000000000000" pitchFamily="65" charset="-120"/>
            </a:rPr>
            <a:t>通報人</a:t>
          </a:r>
          <a:r>
            <a:rPr lang="zh-TW" altLang="en-US" dirty="0">
              <a:solidFill>
                <a:schemeClr val="tx1"/>
              </a:solidFill>
              <a:latin typeface="標楷體" panose="03000509000000000000" pitchFamily="65" charset="-120"/>
              <a:ea typeface="標楷體" panose="03000509000000000000" pitchFamily="65" charset="-120"/>
            </a:rPr>
            <a:t>身分資料，</a:t>
          </a:r>
          <a:r>
            <a:rPr lang="zh-TW" altLang="en-US" dirty="0">
              <a:solidFill>
                <a:srgbClr val="FF0000"/>
              </a:solidFill>
              <a:latin typeface="標楷體" panose="03000509000000000000" pitchFamily="65" charset="-120"/>
              <a:ea typeface="標楷體" panose="03000509000000000000" pitchFamily="65" charset="-120"/>
            </a:rPr>
            <a:t>應予保密</a:t>
          </a:r>
          <a:r>
            <a:rPr lang="zh-TW" altLang="en-US" dirty="0">
              <a:latin typeface="標楷體" panose="03000509000000000000" pitchFamily="65" charset="-120"/>
              <a:ea typeface="標楷體" panose="03000509000000000000" pitchFamily="65" charset="-120"/>
            </a:rPr>
            <a:t>。</a:t>
          </a:r>
        </a:p>
      </dgm:t>
    </dgm:pt>
    <dgm:pt modelId="{7973354A-CEC1-437B-8272-F7F062BB0EDF}" type="parTrans" cxnId="{094F452B-EF7E-4993-8307-586E9A6AE42B}">
      <dgm:prSet/>
      <dgm:spPr/>
      <dgm:t>
        <a:bodyPr/>
        <a:lstStyle/>
        <a:p>
          <a:endParaRPr lang="zh-TW" altLang="en-US"/>
        </a:p>
      </dgm:t>
    </dgm:pt>
    <dgm:pt modelId="{813F21D0-9912-4829-94B2-D97F4A3559E9}" type="sibTrans" cxnId="{094F452B-EF7E-4993-8307-586E9A6AE42B}">
      <dgm:prSet/>
      <dgm:spPr/>
      <dgm:t>
        <a:bodyPr/>
        <a:lstStyle/>
        <a:p>
          <a:endParaRPr lang="zh-TW" altLang="en-US"/>
        </a:p>
      </dgm:t>
    </dgm:pt>
    <dgm:pt modelId="{DDB17826-FA64-4962-A08C-9244E19BFC01}" type="pres">
      <dgm:prSet presAssocID="{E1FCD418-B212-4866-8703-610ABB1E5381}" presName="linear" presStyleCnt="0">
        <dgm:presLayoutVars>
          <dgm:dir/>
          <dgm:animLvl val="lvl"/>
          <dgm:resizeHandles val="exact"/>
        </dgm:presLayoutVars>
      </dgm:prSet>
      <dgm:spPr/>
      <dgm:t>
        <a:bodyPr/>
        <a:lstStyle/>
        <a:p>
          <a:endParaRPr lang="zh-TW" altLang="en-US"/>
        </a:p>
      </dgm:t>
    </dgm:pt>
    <dgm:pt modelId="{427ACB1A-4F42-4763-9844-6CE7D64DDDDA}" type="pres">
      <dgm:prSet presAssocID="{89616BE6-9757-48A7-88A8-0E4E40588FD2}" presName="parentLin" presStyleCnt="0"/>
      <dgm:spPr/>
    </dgm:pt>
    <dgm:pt modelId="{95D73633-7330-4867-A4C7-8315FC4A4A54}" type="pres">
      <dgm:prSet presAssocID="{89616BE6-9757-48A7-88A8-0E4E40588FD2}" presName="parentLeftMargin" presStyleLbl="node1" presStyleIdx="0" presStyleCnt="2"/>
      <dgm:spPr/>
      <dgm:t>
        <a:bodyPr/>
        <a:lstStyle/>
        <a:p>
          <a:endParaRPr lang="zh-TW" altLang="en-US"/>
        </a:p>
      </dgm:t>
    </dgm:pt>
    <dgm:pt modelId="{8FA847AF-0F74-4DAE-ADAB-A71A3DCA99A4}" type="pres">
      <dgm:prSet presAssocID="{89616BE6-9757-48A7-88A8-0E4E40588FD2}" presName="parentText" presStyleLbl="node1" presStyleIdx="0" presStyleCnt="2">
        <dgm:presLayoutVars>
          <dgm:chMax val="0"/>
          <dgm:bulletEnabled val="1"/>
        </dgm:presLayoutVars>
      </dgm:prSet>
      <dgm:spPr/>
      <dgm:t>
        <a:bodyPr/>
        <a:lstStyle/>
        <a:p>
          <a:endParaRPr lang="zh-TW" altLang="en-US"/>
        </a:p>
      </dgm:t>
    </dgm:pt>
    <dgm:pt modelId="{5BCD418E-A721-4732-95EE-5EA89A2D6C71}" type="pres">
      <dgm:prSet presAssocID="{89616BE6-9757-48A7-88A8-0E4E40588FD2}" presName="negativeSpace" presStyleCnt="0"/>
      <dgm:spPr/>
    </dgm:pt>
    <dgm:pt modelId="{CA8AA805-F7E6-4309-A49C-36B13EC84268}" type="pres">
      <dgm:prSet presAssocID="{89616BE6-9757-48A7-88A8-0E4E40588FD2}" presName="childText" presStyleLbl="conFgAcc1" presStyleIdx="0" presStyleCnt="2">
        <dgm:presLayoutVars>
          <dgm:bulletEnabled val="1"/>
        </dgm:presLayoutVars>
      </dgm:prSet>
      <dgm:spPr/>
      <dgm:t>
        <a:bodyPr/>
        <a:lstStyle/>
        <a:p>
          <a:endParaRPr lang="zh-TW" altLang="en-US"/>
        </a:p>
      </dgm:t>
    </dgm:pt>
    <dgm:pt modelId="{657CCAEB-C1E5-4E0E-BCE4-89756D336329}" type="pres">
      <dgm:prSet presAssocID="{01B8A047-7B7F-4B88-AD55-E985026D4902}" presName="spaceBetweenRectangles" presStyleCnt="0"/>
      <dgm:spPr/>
    </dgm:pt>
    <dgm:pt modelId="{C19FED58-2DB2-4601-A5F2-CA52459DCDC8}" type="pres">
      <dgm:prSet presAssocID="{0D4E4C0A-BF1E-4D5A-AEBB-D8BF4B98DE54}" presName="parentLin" presStyleCnt="0"/>
      <dgm:spPr/>
    </dgm:pt>
    <dgm:pt modelId="{3E0A4F9F-ED65-42E7-A285-046C233B1135}" type="pres">
      <dgm:prSet presAssocID="{0D4E4C0A-BF1E-4D5A-AEBB-D8BF4B98DE54}" presName="parentLeftMargin" presStyleLbl="node1" presStyleIdx="0" presStyleCnt="2"/>
      <dgm:spPr/>
      <dgm:t>
        <a:bodyPr/>
        <a:lstStyle/>
        <a:p>
          <a:endParaRPr lang="zh-TW" altLang="en-US"/>
        </a:p>
      </dgm:t>
    </dgm:pt>
    <dgm:pt modelId="{B820B288-602B-4189-955D-56F1CF04879D}" type="pres">
      <dgm:prSet presAssocID="{0D4E4C0A-BF1E-4D5A-AEBB-D8BF4B98DE54}" presName="parentText" presStyleLbl="node1" presStyleIdx="1" presStyleCnt="2">
        <dgm:presLayoutVars>
          <dgm:chMax val="0"/>
          <dgm:bulletEnabled val="1"/>
        </dgm:presLayoutVars>
      </dgm:prSet>
      <dgm:spPr/>
      <dgm:t>
        <a:bodyPr/>
        <a:lstStyle/>
        <a:p>
          <a:endParaRPr lang="zh-TW" altLang="en-US"/>
        </a:p>
      </dgm:t>
    </dgm:pt>
    <dgm:pt modelId="{868C2416-814F-4FF8-896C-5E51F05C1B61}" type="pres">
      <dgm:prSet presAssocID="{0D4E4C0A-BF1E-4D5A-AEBB-D8BF4B98DE54}" presName="negativeSpace" presStyleCnt="0"/>
      <dgm:spPr/>
    </dgm:pt>
    <dgm:pt modelId="{8AA7AF60-01FC-445C-B6F6-9B7755B83BA3}" type="pres">
      <dgm:prSet presAssocID="{0D4E4C0A-BF1E-4D5A-AEBB-D8BF4B98DE54}" presName="childText" presStyleLbl="conFgAcc1" presStyleIdx="1" presStyleCnt="2">
        <dgm:presLayoutVars>
          <dgm:bulletEnabled val="1"/>
        </dgm:presLayoutVars>
      </dgm:prSet>
      <dgm:spPr/>
      <dgm:t>
        <a:bodyPr/>
        <a:lstStyle/>
        <a:p>
          <a:endParaRPr lang="zh-TW" altLang="en-US"/>
        </a:p>
      </dgm:t>
    </dgm:pt>
  </dgm:ptLst>
  <dgm:cxnLst>
    <dgm:cxn modelId="{58AA1B5B-74B2-45AD-8810-40CDC242B84A}" type="presOf" srcId="{0D4E4C0A-BF1E-4D5A-AEBB-D8BF4B98DE54}" destId="{3E0A4F9F-ED65-42E7-A285-046C233B1135}" srcOrd="0" destOrd="0" presId="urn:microsoft.com/office/officeart/2005/8/layout/list1"/>
    <dgm:cxn modelId="{8C19D57F-932A-4AC3-AE48-D6D3F6FAFD75}" srcId="{89616BE6-9757-48A7-88A8-0E4E40588FD2}" destId="{8B1D9E49-9C1D-4EEF-AAD0-B54D34B17558}" srcOrd="0" destOrd="0" parTransId="{789E43C6-E891-4C68-8CB4-3C5BD2000D62}" sibTransId="{29923A8E-3E83-41FF-B862-4D746D1E6B65}"/>
    <dgm:cxn modelId="{B0B05547-B69D-4042-9452-0C59BD7E46FC}" type="presOf" srcId="{8B1D9E49-9C1D-4EEF-AAD0-B54D34B17558}" destId="{CA8AA805-F7E6-4309-A49C-36B13EC84268}" srcOrd="0" destOrd="0" presId="urn:microsoft.com/office/officeart/2005/8/layout/list1"/>
    <dgm:cxn modelId="{0573B0CD-9745-44F5-BBE2-D3222A7AB96C}" type="presOf" srcId="{89616BE6-9757-48A7-88A8-0E4E40588FD2}" destId="{95D73633-7330-4867-A4C7-8315FC4A4A54}" srcOrd="0" destOrd="0" presId="urn:microsoft.com/office/officeart/2005/8/layout/list1"/>
    <dgm:cxn modelId="{094F452B-EF7E-4993-8307-586E9A6AE42B}" srcId="{89616BE6-9757-48A7-88A8-0E4E40588FD2}" destId="{A3E44017-5DA4-4828-B0FD-D19D5FB4D181}" srcOrd="1" destOrd="0" parTransId="{7973354A-CEC1-437B-8272-F7F062BB0EDF}" sibTransId="{813F21D0-9912-4829-94B2-D97F4A3559E9}"/>
    <dgm:cxn modelId="{5E9DDA6D-8062-49A2-BD93-47EF715F1F39}" srcId="{0D4E4C0A-BF1E-4D5A-AEBB-D8BF4B98DE54}" destId="{181042F4-AB32-421D-80B8-8ECA56814B8F}" srcOrd="0" destOrd="0" parTransId="{5887C4CD-ED4D-4E86-A000-7161EF1B4FB4}" sibTransId="{7CE6501E-892E-4EE8-82E7-F820B4F2E9C1}"/>
    <dgm:cxn modelId="{F814470A-5DFA-4508-B878-C1EE4FA50960}" srcId="{E1FCD418-B212-4866-8703-610ABB1E5381}" destId="{89616BE6-9757-48A7-88A8-0E4E40588FD2}" srcOrd="0" destOrd="0" parTransId="{1F6932FB-E523-4C3D-91DF-C530F537AB42}" sibTransId="{01B8A047-7B7F-4B88-AD55-E985026D4902}"/>
    <dgm:cxn modelId="{8C5D2BB1-3ACA-41EB-8BC5-34DC23D709DC}" type="presOf" srcId="{181042F4-AB32-421D-80B8-8ECA56814B8F}" destId="{8AA7AF60-01FC-445C-B6F6-9B7755B83BA3}" srcOrd="0" destOrd="0" presId="urn:microsoft.com/office/officeart/2005/8/layout/list1"/>
    <dgm:cxn modelId="{FCC921C1-7558-4415-B708-71DA56B8B1A6}" srcId="{E1FCD418-B212-4866-8703-610ABB1E5381}" destId="{0D4E4C0A-BF1E-4D5A-AEBB-D8BF4B98DE54}" srcOrd="1" destOrd="0" parTransId="{3643F229-1913-423A-A383-A8884566798D}" sibTransId="{6E8C0510-4077-45DF-B401-0363ACD888B4}"/>
    <dgm:cxn modelId="{30D6B1AE-E4A4-47A8-B27E-BD7C82EFED41}" type="presOf" srcId="{89616BE6-9757-48A7-88A8-0E4E40588FD2}" destId="{8FA847AF-0F74-4DAE-ADAB-A71A3DCA99A4}" srcOrd="1" destOrd="0" presId="urn:microsoft.com/office/officeart/2005/8/layout/list1"/>
    <dgm:cxn modelId="{4C407469-9B11-4159-B7C2-22439CE277F2}" type="presOf" srcId="{0D4E4C0A-BF1E-4D5A-AEBB-D8BF4B98DE54}" destId="{B820B288-602B-4189-955D-56F1CF04879D}" srcOrd="1" destOrd="0" presId="urn:microsoft.com/office/officeart/2005/8/layout/list1"/>
    <dgm:cxn modelId="{A190F44F-DC4F-4ACB-953E-FC8ED2202F44}" type="presOf" srcId="{A3E44017-5DA4-4828-B0FD-D19D5FB4D181}" destId="{CA8AA805-F7E6-4309-A49C-36B13EC84268}" srcOrd="0" destOrd="1" presId="urn:microsoft.com/office/officeart/2005/8/layout/list1"/>
    <dgm:cxn modelId="{EF4F781C-C890-47C9-940F-FDDD1E050A8D}" type="presOf" srcId="{E1FCD418-B212-4866-8703-610ABB1E5381}" destId="{DDB17826-FA64-4962-A08C-9244E19BFC01}" srcOrd="0" destOrd="0" presId="urn:microsoft.com/office/officeart/2005/8/layout/list1"/>
    <dgm:cxn modelId="{E3DCE99F-6652-4B72-AA95-C11F77D802F3}" type="presParOf" srcId="{DDB17826-FA64-4962-A08C-9244E19BFC01}" destId="{427ACB1A-4F42-4763-9844-6CE7D64DDDDA}" srcOrd="0" destOrd="0" presId="urn:microsoft.com/office/officeart/2005/8/layout/list1"/>
    <dgm:cxn modelId="{F8EB18FE-7990-48A0-8822-FC5BBED3AFE1}" type="presParOf" srcId="{427ACB1A-4F42-4763-9844-6CE7D64DDDDA}" destId="{95D73633-7330-4867-A4C7-8315FC4A4A54}" srcOrd="0" destOrd="0" presId="urn:microsoft.com/office/officeart/2005/8/layout/list1"/>
    <dgm:cxn modelId="{8C5DA7BD-35DE-486A-A235-20B30D8FC19B}" type="presParOf" srcId="{427ACB1A-4F42-4763-9844-6CE7D64DDDDA}" destId="{8FA847AF-0F74-4DAE-ADAB-A71A3DCA99A4}" srcOrd="1" destOrd="0" presId="urn:microsoft.com/office/officeart/2005/8/layout/list1"/>
    <dgm:cxn modelId="{A7178892-E924-4004-A427-41611E5D5C7A}" type="presParOf" srcId="{DDB17826-FA64-4962-A08C-9244E19BFC01}" destId="{5BCD418E-A721-4732-95EE-5EA89A2D6C71}" srcOrd="1" destOrd="0" presId="urn:microsoft.com/office/officeart/2005/8/layout/list1"/>
    <dgm:cxn modelId="{EBAA356A-32AB-425C-8D7B-7580FE7A464B}" type="presParOf" srcId="{DDB17826-FA64-4962-A08C-9244E19BFC01}" destId="{CA8AA805-F7E6-4309-A49C-36B13EC84268}" srcOrd="2" destOrd="0" presId="urn:microsoft.com/office/officeart/2005/8/layout/list1"/>
    <dgm:cxn modelId="{85582802-CB9D-4140-BAAD-D543E6AC5883}" type="presParOf" srcId="{DDB17826-FA64-4962-A08C-9244E19BFC01}" destId="{657CCAEB-C1E5-4E0E-BCE4-89756D336329}" srcOrd="3" destOrd="0" presId="urn:microsoft.com/office/officeart/2005/8/layout/list1"/>
    <dgm:cxn modelId="{C301D3CE-A8FA-4D2F-A600-36240B50D082}" type="presParOf" srcId="{DDB17826-FA64-4962-A08C-9244E19BFC01}" destId="{C19FED58-2DB2-4601-A5F2-CA52459DCDC8}" srcOrd="4" destOrd="0" presId="urn:microsoft.com/office/officeart/2005/8/layout/list1"/>
    <dgm:cxn modelId="{B7CB261D-1A29-4D67-B63C-B4F3D3A4E7ED}" type="presParOf" srcId="{C19FED58-2DB2-4601-A5F2-CA52459DCDC8}" destId="{3E0A4F9F-ED65-42E7-A285-046C233B1135}" srcOrd="0" destOrd="0" presId="urn:microsoft.com/office/officeart/2005/8/layout/list1"/>
    <dgm:cxn modelId="{D6F90155-90DF-4AE3-872D-8CE08ECD1ECD}" type="presParOf" srcId="{C19FED58-2DB2-4601-A5F2-CA52459DCDC8}" destId="{B820B288-602B-4189-955D-56F1CF04879D}" srcOrd="1" destOrd="0" presId="urn:microsoft.com/office/officeart/2005/8/layout/list1"/>
    <dgm:cxn modelId="{B6B812D8-1A76-4EE7-A1D7-298663AC82F5}" type="presParOf" srcId="{DDB17826-FA64-4962-A08C-9244E19BFC01}" destId="{868C2416-814F-4FF8-896C-5E51F05C1B61}" srcOrd="5" destOrd="0" presId="urn:microsoft.com/office/officeart/2005/8/layout/list1"/>
    <dgm:cxn modelId="{F1D438AF-BC56-47AD-A3F4-AF94CBE1EBC8}" type="presParOf" srcId="{DDB17826-FA64-4962-A08C-9244E19BFC01}" destId="{8AA7AF60-01FC-445C-B6F6-9B7755B83BA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AA805-F7E6-4309-A49C-36B13EC84268}">
      <dsp:nvSpPr>
        <dsp:cNvPr id="0" name=""/>
        <dsp:cNvSpPr/>
      </dsp:nvSpPr>
      <dsp:spPr>
        <a:xfrm>
          <a:off x="0" y="288914"/>
          <a:ext cx="8686800" cy="155295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4192" tIns="354076" rIns="674192" bIns="120904" numCol="1" spcCol="1270" anchor="t" anchorCtr="0">
          <a:noAutofit/>
        </a:bodyPr>
        <a:lstStyle/>
        <a:p>
          <a:pPr marL="171450" lvl="1" indent="-171450" algn="l" defTabSz="755650">
            <a:lnSpc>
              <a:spcPct val="90000"/>
            </a:lnSpc>
            <a:spcBef>
              <a:spcPct val="0"/>
            </a:spcBef>
            <a:spcAft>
              <a:spcPct val="15000"/>
            </a:spcAft>
            <a:buChar char="••"/>
          </a:pPr>
          <a:r>
            <a:rPr lang="zh-TW" altLang="en-US" sz="1700" b="1" i="0" kern="1200" dirty="0">
              <a:solidFill>
                <a:srgbClr val="FF0000"/>
              </a:solidFill>
              <a:effectLst/>
              <a:latin typeface="標楷體" panose="03000509000000000000" pitchFamily="65" charset="-120"/>
              <a:ea typeface="標楷體" panose="03000509000000000000" pitchFamily="65" charset="-120"/>
            </a:rPr>
            <a:t>醫事人員</a:t>
          </a:r>
          <a:r>
            <a:rPr lang="zh-TW" altLang="en-US" sz="1700" b="0" i="0" kern="1200" dirty="0">
              <a:solidFill>
                <a:srgbClr val="000000"/>
              </a:solidFill>
              <a:effectLst/>
              <a:latin typeface="標楷體" panose="03000509000000000000" pitchFamily="65" charset="-120"/>
              <a:ea typeface="標楷體" panose="03000509000000000000" pitchFamily="65" charset="-120"/>
            </a:rPr>
            <a:t>、社會工作人員、教育人員、保育人員、警察人員、移民業務人員及其他執行家庭暴力防治人員，在執行職務時</a:t>
          </a:r>
          <a:r>
            <a:rPr lang="zh-TW" altLang="en-US" sz="1700" b="1" i="0" kern="1200" dirty="0">
              <a:solidFill>
                <a:srgbClr val="FF0000"/>
              </a:solidFill>
              <a:effectLst/>
              <a:latin typeface="標楷體" panose="03000509000000000000" pitchFamily="65" charset="-120"/>
              <a:ea typeface="標楷體" panose="03000509000000000000" pitchFamily="65" charset="-120"/>
            </a:rPr>
            <a:t>知有疑似</a:t>
          </a:r>
          <a:r>
            <a:rPr lang="zh-TW" altLang="en-US" sz="1700" b="0" i="0" kern="1200" dirty="0">
              <a:solidFill>
                <a:srgbClr val="000000"/>
              </a:solidFill>
              <a:effectLst/>
              <a:latin typeface="標楷體" panose="03000509000000000000" pitchFamily="65" charset="-120"/>
              <a:ea typeface="標楷體" panose="03000509000000000000" pitchFamily="65" charset="-120"/>
            </a:rPr>
            <a:t>家庭暴力，</a:t>
          </a:r>
          <a:r>
            <a:rPr lang="zh-TW" altLang="en-US" sz="1700" b="0" i="0" kern="1200" dirty="0">
              <a:solidFill>
                <a:srgbClr val="FF0000"/>
              </a:solidFill>
              <a:effectLst/>
              <a:latin typeface="標楷體" panose="03000509000000000000" pitchFamily="65" charset="-120"/>
              <a:ea typeface="標楷體" panose="03000509000000000000" pitchFamily="65" charset="-120"/>
            </a:rPr>
            <a:t>應立即通報</a:t>
          </a:r>
          <a:r>
            <a:rPr lang="zh-TW" altLang="en-US" sz="1700" b="0" i="0" kern="1200" dirty="0">
              <a:solidFill>
                <a:srgbClr val="000000"/>
              </a:solidFill>
              <a:effectLst/>
              <a:latin typeface="標楷體" panose="03000509000000000000" pitchFamily="65" charset="-120"/>
              <a:ea typeface="標楷體" panose="03000509000000000000" pitchFamily="65" charset="-120"/>
            </a:rPr>
            <a:t>當地主管機關，至遲</a:t>
          </a:r>
          <a:r>
            <a:rPr lang="zh-TW" altLang="en-US" sz="1700" b="0" i="0" kern="1200" dirty="0">
              <a:solidFill>
                <a:srgbClr val="FF0000"/>
              </a:solidFill>
              <a:effectLst/>
              <a:latin typeface="標楷體" panose="03000509000000000000" pitchFamily="65" charset="-120"/>
              <a:ea typeface="標楷體" panose="03000509000000000000" pitchFamily="65" charset="-120"/>
            </a:rPr>
            <a:t>不得逾二十四小時</a:t>
          </a:r>
          <a:r>
            <a:rPr lang="zh-TW" altLang="en-US" sz="1700" b="0" i="0" kern="1200" dirty="0">
              <a:solidFill>
                <a:srgbClr val="000000"/>
              </a:solidFill>
              <a:effectLst/>
              <a:latin typeface="標楷體" panose="03000509000000000000" pitchFamily="65" charset="-120"/>
              <a:ea typeface="標楷體" panose="03000509000000000000" pitchFamily="65" charset="-120"/>
            </a:rPr>
            <a:t>。</a:t>
          </a:r>
          <a:endParaRPr lang="zh-TW" altLang="en-US" sz="1700" kern="1200" dirty="0">
            <a:latin typeface="標楷體" panose="03000509000000000000" pitchFamily="65" charset="-120"/>
            <a:ea typeface="標楷體" panose="03000509000000000000" pitchFamily="65" charset="-120"/>
          </a:endParaRPr>
        </a:p>
        <a:p>
          <a:pPr marL="171450" lvl="1" indent="-171450" algn="l" defTabSz="755650">
            <a:lnSpc>
              <a:spcPct val="90000"/>
            </a:lnSpc>
            <a:spcBef>
              <a:spcPct val="0"/>
            </a:spcBef>
            <a:spcAft>
              <a:spcPct val="15000"/>
            </a:spcAft>
            <a:buChar char="••"/>
          </a:pPr>
          <a:r>
            <a:rPr lang="zh-TW" altLang="en-US" sz="1700" kern="1200" dirty="0">
              <a:solidFill>
                <a:srgbClr val="FF0000"/>
              </a:solidFill>
              <a:latin typeface="標楷體" panose="03000509000000000000" pitchFamily="65" charset="-120"/>
              <a:ea typeface="標楷體" panose="03000509000000000000" pitchFamily="65" charset="-120"/>
            </a:rPr>
            <a:t>通報人</a:t>
          </a:r>
          <a:r>
            <a:rPr lang="zh-TW" altLang="en-US" sz="1700" kern="1200" dirty="0">
              <a:solidFill>
                <a:schemeClr val="tx1"/>
              </a:solidFill>
              <a:latin typeface="標楷體" panose="03000509000000000000" pitchFamily="65" charset="-120"/>
              <a:ea typeface="標楷體" panose="03000509000000000000" pitchFamily="65" charset="-120"/>
            </a:rPr>
            <a:t>身分資料，</a:t>
          </a:r>
          <a:r>
            <a:rPr lang="zh-TW" altLang="en-US" sz="1700" kern="1200" dirty="0">
              <a:solidFill>
                <a:srgbClr val="FF0000"/>
              </a:solidFill>
              <a:latin typeface="標楷體" panose="03000509000000000000" pitchFamily="65" charset="-120"/>
              <a:ea typeface="標楷體" panose="03000509000000000000" pitchFamily="65" charset="-120"/>
            </a:rPr>
            <a:t>應予保密</a:t>
          </a:r>
          <a:r>
            <a:rPr lang="zh-TW" altLang="en-US" sz="1700" kern="1200" dirty="0">
              <a:latin typeface="標楷體" panose="03000509000000000000" pitchFamily="65" charset="-120"/>
              <a:ea typeface="標楷體" panose="03000509000000000000" pitchFamily="65" charset="-120"/>
            </a:rPr>
            <a:t>。</a:t>
          </a:r>
        </a:p>
      </dsp:txBody>
      <dsp:txXfrm>
        <a:off x="0" y="288914"/>
        <a:ext cx="8686800" cy="1552950"/>
      </dsp:txXfrm>
    </dsp:sp>
    <dsp:sp modelId="{8FA847AF-0F74-4DAE-ADAB-A71A3DCA99A4}">
      <dsp:nvSpPr>
        <dsp:cNvPr id="0" name=""/>
        <dsp:cNvSpPr/>
      </dsp:nvSpPr>
      <dsp:spPr>
        <a:xfrm>
          <a:off x="434340" y="37994"/>
          <a:ext cx="6080760" cy="5018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838" tIns="0" rIns="229838" bIns="0" numCol="1" spcCol="1270" anchor="ctr" anchorCtr="0">
          <a:noAutofit/>
        </a:bodyPr>
        <a:lstStyle/>
        <a:p>
          <a:pPr lvl="0" algn="l" defTabSz="755650">
            <a:lnSpc>
              <a:spcPct val="90000"/>
            </a:lnSpc>
            <a:spcBef>
              <a:spcPct val="0"/>
            </a:spcBef>
            <a:spcAft>
              <a:spcPct val="35000"/>
            </a:spcAft>
          </a:pPr>
          <a:r>
            <a:rPr lang="zh-TW" altLang="en-US" sz="1700" b="0" i="0" kern="1200" dirty="0">
              <a:solidFill>
                <a:srgbClr val="000000"/>
              </a:solidFill>
              <a:effectLst/>
              <a:latin typeface="細明體" panose="02020509000000000000" pitchFamily="49" charset="-120"/>
              <a:ea typeface="細明體" panose="02020509000000000000" pitchFamily="49" charset="-120"/>
            </a:rPr>
            <a:t>家暴法第</a:t>
          </a:r>
          <a:r>
            <a:rPr lang="en-US" altLang="zh-TW" sz="1700" b="0" i="0" kern="1200" dirty="0">
              <a:solidFill>
                <a:srgbClr val="000000"/>
              </a:solidFill>
              <a:effectLst/>
              <a:latin typeface="細明體" panose="02020509000000000000" pitchFamily="49" charset="-120"/>
              <a:ea typeface="細明體" panose="02020509000000000000" pitchFamily="49" charset="-120"/>
            </a:rPr>
            <a:t>50</a:t>
          </a:r>
          <a:r>
            <a:rPr lang="zh-TW" altLang="en-US" sz="1700" b="0" i="0" kern="1200" dirty="0">
              <a:solidFill>
                <a:srgbClr val="000000"/>
              </a:solidFill>
              <a:effectLst/>
              <a:latin typeface="細明體" panose="02020509000000000000" pitchFamily="49" charset="-120"/>
              <a:ea typeface="細明體" panose="02020509000000000000" pitchFamily="49" charset="-120"/>
            </a:rPr>
            <a:t>條</a:t>
          </a:r>
          <a:r>
            <a:rPr lang="en-US" altLang="zh-TW" sz="1700" b="0" i="0" kern="1200" dirty="0">
              <a:solidFill>
                <a:srgbClr val="000000"/>
              </a:solidFill>
              <a:effectLst/>
              <a:latin typeface="細明體" panose="02020509000000000000" pitchFamily="49" charset="-120"/>
              <a:ea typeface="細明體" panose="02020509000000000000" pitchFamily="49" charset="-120"/>
            </a:rPr>
            <a:t>(24</a:t>
          </a:r>
          <a:r>
            <a:rPr lang="zh-TW" altLang="en-US" sz="1700" b="0" i="0" kern="1200" dirty="0">
              <a:solidFill>
                <a:srgbClr val="000000"/>
              </a:solidFill>
              <a:effectLst/>
              <a:latin typeface="細明體" panose="02020509000000000000" pitchFamily="49" charset="-120"/>
              <a:ea typeface="細明體" panose="02020509000000000000" pitchFamily="49" charset="-120"/>
            </a:rPr>
            <a:t>小時內應責任通報</a:t>
          </a:r>
          <a:r>
            <a:rPr lang="en-US" altLang="zh-TW" sz="1700" b="0" i="0" kern="1200" dirty="0">
              <a:solidFill>
                <a:srgbClr val="000000"/>
              </a:solidFill>
              <a:effectLst/>
              <a:latin typeface="細明體" panose="02020509000000000000" pitchFamily="49" charset="-120"/>
              <a:ea typeface="細明體" panose="02020509000000000000" pitchFamily="49" charset="-120"/>
            </a:rPr>
            <a:t>)</a:t>
          </a:r>
          <a:endParaRPr lang="zh-TW" altLang="en-US" sz="1700" kern="1200" dirty="0"/>
        </a:p>
      </dsp:txBody>
      <dsp:txXfrm>
        <a:off x="458838" y="62492"/>
        <a:ext cx="6031764" cy="452844"/>
      </dsp:txXfrm>
    </dsp:sp>
    <dsp:sp modelId="{8AA7AF60-01FC-445C-B6F6-9B7755B83BA3}">
      <dsp:nvSpPr>
        <dsp:cNvPr id="0" name=""/>
        <dsp:cNvSpPr/>
      </dsp:nvSpPr>
      <dsp:spPr>
        <a:xfrm>
          <a:off x="0" y="2184585"/>
          <a:ext cx="8686800" cy="1258424"/>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4192" tIns="354076" rIns="674192" bIns="120904" numCol="1" spcCol="1270" anchor="t" anchorCtr="0">
          <a:noAutofit/>
        </a:bodyPr>
        <a:lstStyle/>
        <a:p>
          <a:pPr marL="171450" lvl="1" indent="-171450" algn="l" defTabSz="755650">
            <a:lnSpc>
              <a:spcPct val="90000"/>
            </a:lnSpc>
            <a:spcBef>
              <a:spcPct val="0"/>
            </a:spcBef>
            <a:spcAft>
              <a:spcPct val="15000"/>
            </a:spcAft>
            <a:buChar char="••"/>
          </a:pPr>
          <a:r>
            <a:rPr lang="zh-TW" altLang="en-US" sz="1700" b="0" i="0" kern="1200" dirty="0">
              <a:solidFill>
                <a:srgbClr val="FF0000"/>
              </a:solidFill>
            </a:rPr>
            <a:t>醫事人員</a:t>
          </a:r>
          <a:r>
            <a:rPr lang="zh-TW" altLang="en-US" sz="1700" b="0" i="0" kern="1200" dirty="0"/>
            <a:t>、社會工作人員、教育人員及保育人員為防治家庭暴力行為或保護家庭暴力被害人之權益，</a:t>
          </a:r>
          <a:r>
            <a:rPr lang="zh-TW" altLang="en-US" sz="1700" b="0" i="0" kern="1200" dirty="0">
              <a:solidFill>
                <a:srgbClr val="FF0000"/>
              </a:solidFill>
            </a:rPr>
            <a:t>有受到身體或精神上不法侵害之虞者</a:t>
          </a:r>
          <a:r>
            <a:rPr lang="zh-TW" altLang="en-US" sz="1700" b="0" i="0" kern="1200" dirty="0"/>
            <a:t>，</a:t>
          </a:r>
          <a:r>
            <a:rPr lang="zh-TW" altLang="en-US" sz="1700" b="0" i="0" kern="1200" dirty="0">
              <a:solidFill>
                <a:srgbClr val="FF0000"/>
              </a:solidFill>
            </a:rPr>
            <a:t>得請求警察機關</a:t>
          </a:r>
          <a:r>
            <a:rPr lang="zh-TW" altLang="en-US" sz="1700" b="0" i="0" kern="1200" dirty="0"/>
            <a:t>提供</a:t>
          </a:r>
          <a:r>
            <a:rPr lang="zh-TW" altLang="en-US" sz="1700" b="0" i="0" kern="1200" dirty="0">
              <a:solidFill>
                <a:srgbClr val="FF0000"/>
              </a:solidFill>
            </a:rPr>
            <a:t>必要之協助</a:t>
          </a:r>
          <a:r>
            <a:rPr lang="zh-TW" altLang="en-US" sz="1700" b="0" i="0" kern="1200" dirty="0"/>
            <a:t>。</a:t>
          </a:r>
          <a:endParaRPr lang="zh-TW" altLang="en-US" sz="1700" kern="1200" dirty="0"/>
        </a:p>
      </dsp:txBody>
      <dsp:txXfrm>
        <a:off x="0" y="2184585"/>
        <a:ext cx="8686800" cy="1258424"/>
      </dsp:txXfrm>
    </dsp:sp>
    <dsp:sp modelId="{B820B288-602B-4189-955D-56F1CF04879D}">
      <dsp:nvSpPr>
        <dsp:cNvPr id="0" name=""/>
        <dsp:cNvSpPr/>
      </dsp:nvSpPr>
      <dsp:spPr>
        <a:xfrm>
          <a:off x="434340" y="1933665"/>
          <a:ext cx="6080760" cy="5018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838" tIns="0" rIns="229838" bIns="0" numCol="1" spcCol="1270" anchor="ctr" anchorCtr="0">
          <a:noAutofit/>
        </a:bodyPr>
        <a:lstStyle/>
        <a:p>
          <a:pPr lvl="0" algn="l" defTabSz="755650">
            <a:lnSpc>
              <a:spcPct val="90000"/>
            </a:lnSpc>
            <a:spcBef>
              <a:spcPct val="0"/>
            </a:spcBef>
            <a:spcAft>
              <a:spcPct val="35000"/>
            </a:spcAft>
          </a:pPr>
          <a:r>
            <a:rPr lang="zh-TW" altLang="en-US" sz="1700" b="0" i="0" kern="1200" dirty="0">
              <a:solidFill>
                <a:srgbClr val="000000"/>
              </a:solidFill>
              <a:effectLst/>
              <a:latin typeface="細明體" panose="02020509000000000000" pitchFamily="49" charset="-120"/>
              <a:ea typeface="細明體" panose="02020509000000000000" pitchFamily="49" charset="-120"/>
            </a:rPr>
            <a:t>家暴法第</a:t>
          </a:r>
          <a:r>
            <a:rPr lang="en-US" altLang="zh-TW" sz="1700" b="0" i="0" kern="1200" dirty="0">
              <a:solidFill>
                <a:srgbClr val="000000"/>
              </a:solidFill>
              <a:effectLst/>
              <a:latin typeface="細明體" panose="02020509000000000000" pitchFamily="49" charset="-120"/>
              <a:ea typeface="細明體" panose="02020509000000000000" pitchFamily="49" charset="-120"/>
            </a:rPr>
            <a:t>49</a:t>
          </a:r>
          <a:r>
            <a:rPr lang="zh-TW" altLang="en-US" sz="1700" b="0" i="0" kern="1200" dirty="0">
              <a:solidFill>
                <a:srgbClr val="000000"/>
              </a:solidFill>
              <a:effectLst/>
              <a:latin typeface="細明體" panose="02020509000000000000" pitchFamily="49" charset="-120"/>
              <a:ea typeface="細明體" panose="02020509000000000000" pitchFamily="49" charset="-120"/>
            </a:rPr>
            <a:t>條</a:t>
          </a:r>
          <a:r>
            <a:rPr lang="en-US" altLang="zh-TW" sz="1700" b="0" i="0" kern="1200" dirty="0">
              <a:solidFill>
                <a:srgbClr val="000000"/>
              </a:solidFill>
              <a:effectLst/>
              <a:latin typeface="細明體" panose="02020509000000000000" pitchFamily="49" charset="-120"/>
              <a:ea typeface="細明體" panose="02020509000000000000" pitchFamily="49" charset="-120"/>
            </a:rPr>
            <a:t>(</a:t>
          </a:r>
          <a:r>
            <a:rPr lang="zh-TW" altLang="en-US" sz="1700" b="0" i="0" kern="1200" dirty="0">
              <a:solidFill>
                <a:srgbClr val="000000"/>
              </a:solidFill>
              <a:effectLst/>
              <a:latin typeface="細明體" panose="02020509000000000000" pitchFamily="49" charset="-120"/>
              <a:ea typeface="細明體" panose="02020509000000000000" pitchFamily="49" charset="-120"/>
            </a:rPr>
            <a:t>通報人可請求協助保護</a:t>
          </a:r>
          <a:r>
            <a:rPr lang="en-US" altLang="zh-TW" sz="1700" b="0" i="0" kern="1200" dirty="0">
              <a:solidFill>
                <a:srgbClr val="000000"/>
              </a:solidFill>
              <a:effectLst/>
              <a:latin typeface="細明體" panose="02020509000000000000" pitchFamily="49" charset="-120"/>
              <a:ea typeface="細明體" panose="02020509000000000000" pitchFamily="49" charset="-120"/>
            </a:rPr>
            <a:t>)</a:t>
          </a:r>
          <a:endParaRPr lang="zh-TW" altLang="en-US" sz="1700" kern="1200" dirty="0"/>
        </a:p>
      </dsp:txBody>
      <dsp:txXfrm>
        <a:off x="458838" y="1958163"/>
        <a:ext cx="6031764"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drawing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image" Target="../media/image58.png"/><Relationship Id="rId6" Type="http://schemas.openxmlformats.org/officeDocument/2006/relationships/image" Target="../media/image56.png"/><Relationship Id="rId11" Type="http://schemas.openxmlformats.org/officeDocument/2006/relationships/image" Target="../media/image45.png"/><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49.png"/></Relationships>
</file>

<file path=ppt/drawings/_rels/drawing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3.png"/><Relationship Id="rId3" Type="http://schemas.openxmlformats.org/officeDocument/2006/relationships/image" Target="../media/image51.png"/><Relationship Id="rId7" Type="http://schemas.openxmlformats.org/officeDocument/2006/relationships/image" Target="../media/image56.png"/><Relationship Id="rId12"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image" Target="../media/image46.png"/><Relationship Id="rId6" Type="http://schemas.openxmlformats.org/officeDocument/2006/relationships/image" Target="../media/image55.png"/><Relationship Id="rId11" Type="http://schemas.openxmlformats.org/officeDocument/2006/relationships/image" Target="../media/image48.png"/><Relationship Id="rId5" Type="http://schemas.openxmlformats.org/officeDocument/2006/relationships/image" Target="../media/image53.pn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9.png"/><Relationship Id="rId14" Type="http://schemas.microsoft.com/office/2007/relationships/hdphoto" Target="../media/hdphoto2.wdp"/></Relationships>
</file>

<file path=ppt/drawings/_rels/drawing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image" Target="../media/image58.png"/><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46.png"/><Relationship Id="rId4" Type="http://schemas.openxmlformats.org/officeDocument/2006/relationships/image" Target="../media/image53.png"/><Relationship Id="rId9" Type="http://schemas.openxmlformats.org/officeDocument/2006/relationships/image" Target="../media/image57.png"/></Relationships>
</file>

<file path=ppt/drawings/_rels/drawing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png"/><Relationship Id="rId5" Type="http://schemas.openxmlformats.org/officeDocument/2006/relationships/image" Target="../media/image54.png"/><Relationship Id="rId10" Type="http://schemas.openxmlformats.org/officeDocument/2006/relationships/image" Target="../media/image44.png"/><Relationship Id="rId4" Type="http://schemas.openxmlformats.org/officeDocument/2006/relationships/image" Target="../media/image51.png"/><Relationship Id="rId9" Type="http://schemas.openxmlformats.org/officeDocument/2006/relationships/image" Target="../media/image56.png"/></Relationships>
</file>

<file path=ppt/drawings/_rels/drawing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image" Target="../media/image46.png"/><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drawings/_rels/drawing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image" Target="../media/image58.png"/><Relationship Id="rId6" Type="http://schemas.openxmlformats.org/officeDocument/2006/relationships/image" Target="../media/image56.png"/><Relationship Id="rId11" Type="http://schemas.openxmlformats.org/officeDocument/2006/relationships/image" Target="../media/image57.png"/><Relationship Id="rId5" Type="http://schemas.openxmlformats.org/officeDocument/2006/relationships/image" Target="../media/image55.png"/><Relationship Id="rId10" Type="http://schemas.openxmlformats.org/officeDocument/2006/relationships/image" Target="../media/image46.png"/><Relationship Id="rId4" Type="http://schemas.openxmlformats.org/officeDocument/2006/relationships/image" Target="../media/image53.png"/><Relationship Id="rId9" Type="http://schemas.openxmlformats.org/officeDocument/2006/relationships/image" Target="../media/image66.png"/></Relationships>
</file>

<file path=ppt/drawings/_rels/drawing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67.png"/></Relationships>
</file>

<file path=ppt/drawings/_rels/drawing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48.png"/></Relationships>
</file>

<file path=ppt/drawings/_rels/drawing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image" Target="../media/image54.png"/><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48.png"/></Relationships>
</file>

<file path=ppt/drawings/_rels/drawing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image" Target="../media/image46.png"/><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48.png"/></Relationships>
</file>

<file path=ppt/drawings/_rels/drawing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drawing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image" Target="../media/image46.png"/><Relationship Id="rId6" Type="http://schemas.openxmlformats.org/officeDocument/2006/relationships/image" Target="../media/image55.png"/><Relationship Id="rId5" Type="http://schemas.openxmlformats.org/officeDocument/2006/relationships/image" Target="../media/image53.pn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9.png"/></Relationships>
</file>

<file path=ppt/drawings/_rels/drawing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6.png"/><Relationship Id="rId12"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image" Target="../media/image46.png"/><Relationship Id="rId6" Type="http://schemas.openxmlformats.org/officeDocument/2006/relationships/image" Target="../media/image55.png"/><Relationship Id="rId11" Type="http://schemas.openxmlformats.org/officeDocument/2006/relationships/image" Target="../media/image48.png"/><Relationship Id="rId5" Type="http://schemas.openxmlformats.org/officeDocument/2006/relationships/image" Target="../media/image53.pn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9.png"/></Relationships>
</file>

<file path=ppt/drawings/_rels/drawing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6.png"/><Relationship Id="rId12"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image" Target="../media/image46.png"/><Relationship Id="rId6" Type="http://schemas.openxmlformats.org/officeDocument/2006/relationships/image" Target="../media/image55.png"/><Relationship Id="rId11" Type="http://schemas.openxmlformats.org/officeDocument/2006/relationships/image" Target="../media/image48.png"/><Relationship Id="rId5" Type="http://schemas.openxmlformats.org/officeDocument/2006/relationships/image" Target="../media/image53.pn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49.png"/></Relationships>
</file>

<file path=ppt/drawings/_rels/drawing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6.png"/><Relationship Id="rId3" Type="http://schemas.openxmlformats.org/officeDocument/2006/relationships/image" Target="../media/image59.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image" Target="../media/image47.png"/><Relationship Id="rId16" Type="http://schemas.openxmlformats.org/officeDocument/2006/relationships/image" Target="../media/image57.png"/><Relationship Id="rId1" Type="http://schemas.openxmlformats.org/officeDocument/2006/relationships/image" Target="../media/image46.png"/><Relationship Id="rId6" Type="http://schemas.openxmlformats.org/officeDocument/2006/relationships/image" Target="../media/image62.png"/><Relationship Id="rId11" Type="http://schemas.openxmlformats.org/officeDocument/2006/relationships/image" Target="../media/image54.png"/><Relationship Id="rId5" Type="http://schemas.openxmlformats.org/officeDocument/2006/relationships/image" Target="../media/image61.png"/><Relationship Id="rId15" Type="http://schemas.microsoft.com/office/2007/relationships/hdphoto" Target="../media/hdphoto2.wdp"/><Relationship Id="rId10" Type="http://schemas.openxmlformats.org/officeDocument/2006/relationships/image" Target="../media/image53.png"/><Relationship Id="rId4" Type="http://schemas.openxmlformats.org/officeDocument/2006/relationships/image" Target="../media/image60.png"/><Relationship Id="rId9" Type="http://schemas.openxmlformats.org/officeDocument/2006/relationships/image" Target="../media/image52.png"/><Relationship Id="rId14" Type="http://schemas.openxmlformats.org/officeDocument/2006/relationships/image" Target="../media/image63.png"/></Relationships>
</file>

<file path=ppt/drawings/_rels/drawing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image" Target="../media/image58.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3.png"/><Relationship Id="rId9" Type="http://schemas.openxmlformats.org/officeDocument/2006/relationships/image" Target="../media/image44.png"/></Relationships>
</file>

<file path=ppt/drawings/drawing1.xml><?xml version="1.0" encoding="utf-8"?>
<c:userShapes xmlns:c="http://schemas.openxmlformats.org/drawingml/2006/chart">
  <cdr:relSizeAnchor xmlns:cdr="http://schemas.openxmlformats.org/drawingml/2006/chartDrawing">
    <cdr:from>
      <cdr:x>0.59306</cdr:x>
      <cdr:y>0.30498</cdr:y>
    </cdr:from>
    <cdr:to>
      <cdr:x>0.68343</cdr:x>
      <cdr:y>0.4602</cdr:y>
    </cdr:to>
    <cdr:pic>
      <cdr:nvPicPr>
        <cdr:cNvPr id="2" name="chart">
          <a:extLst xmlns:a="http://schemas.openxmlformats.org/drawingml/2006/main">
            <a:ext uri="{FF2B5EF4-FFF2-40B4-BE49-F238E27FC236}">
              <a16:creationId xmlns:a16="http://schemas.microsoft.com/office/drawing/2014/main" xmlns="" id="{899AC002-FC50-27CE-D804-3CC1D8D7982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786189" y="1152121"/>
          <a:ext cx="881702" cy="58637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0.38481</cdr:x>
      <cdr:y>0.76415</cdr:y>
    </cdr:from>
    <cdr:to>
      <cdr:x>0.4644</cdr:x>
      <cdr:y>0.89243</cdr:y>
    </cdr:to>
    <cdr:pic>
      <cdr:nvPicPr>
        <cdr:cNvPr id="3" name="chart">
          <a:extLst xmlns:a="http://schemas.openxmlformats.org/drawingml/2006/main">
            <a:ext uri="{FF2B5EF4-FFF2-40B4-BE49-F238E27FC236}">
              <a16:creationId xmlns:a16="http://schemas.microsoft.com/office/drawing/2014/main" xmlns="" id="{AA699989-A54C-893F-2852-68FC98C523A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3754402" y="2886752"/>
          <a:ext cx="776526" cy="484607"/>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0.68594</cdr:x>
      <cdr:y>0.75701</cdr:y>
    </cdr:from>
    <cdr:to>
      <cdr:x>0.88414</cdr:x>
      <cdr:y>1</cdr:y>
    </cdr:to>
    <cdr:sp macro="" textlink="">
      <cdr:nvSpPr>
        <cdr:cNvPr id="4" name="圓角矩形 3"/>
        <cdr:cNvSpPr/>
      </cdr:nvSpPr>
      <cdr:spPr>
        <a:xfrm xmlns:a="http://schemas.openxmlformats.org/drawingml/2006/main">
          <a:off x="6692379" y="2859778"/>
          <a:ext cx="1933753" cy="91795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altLang="zh-TW" sz="1400" dirty="0">
              <a:solidFill>
                <a:schemeClr val="tx1"/>
              </a:solidFill>
            </a:rPr>
            <a:t>14</a:t>
          </a:r>
          <a:r>
            <a:rPr lang="zh-TW" altLang="en-US" sz="1400" dirty="0">
              <a:solidFill>
                <a:schemeClr val="tx1"/>
              </a:solidFill>
            </a:rPr>
            <a:t>家居家喘息</a:t>
          </a:r>
          <a:endParaRPr lang="en-US" altLang="zh-TW" sz="1400" dirty="0">
            <a:solidFill>
              <a:schemeClr val="tx1"/>
            </a:solidFill>
          </a:endParaRPr>
        </a:p>
        <a:p xmlns:a="http://schemas.openxmlformats.org/drawingml/2006/main">
          <a:pPr algn="ctr"/>
          <a:r>
            <a:rPr lang="en-US" altLang="zh-TW" sz="1400" dirty="0">
              <a:solidFill>
                <a:schemeClr val="tx1"/>
              </a:solidFill>
            </a:rPr>
            <a:t>6</a:t>
          </a:r>
          <a:r>
            <a:rPr lang="zh-TW" altLang="en-US" sz="1400" dirty="0">
              <a:solidFill>
                <a:schemeClr val="tx1"/>
              </a:solidFill>
            </a:rPr>
            <a:t>家日照喘息</a:t>
          </a:r>
          <a:endParaRPr lang="en-US" altLang="zh-TW" sz="1400" dirty="0">
            <a:solidFill>
              <a:schemeClr val="tx1"/>
            </a:solidFill>
          </a:endParaRPr>
        </a:p>
        <a:p xmlns:a="http://schemas.openxmlformats.org/drawingml/2006/main">
          <a:pPr algn="ctr"/>
          <a:r>
            <a:rPr lang="en-US" altLang="zh-TW" sz="1400" dirty="0">
              <a:solidFill>
                <a:schemeClr val="tx1"/>
              </a:solidFill>
            </a:rPr>
            <a:t>7</a:t>
          </a:r>
          <a:r>
            <a:rPr lang="zh-TW" altLang="en-US" sz="1400" dirty="0">
              <a:solidFill>
                <a:schemeClr val="tx1"/>
              </a:solidFill>
            </a:rPr>
            <a:t>間機構喘息</a:t>
          </a:r>
          <a:endParaRPr lang="en-US" altLang="zh-TW" sz="1400" dirty="0">
            <a:solidFill>
              <a:schemeClr val="tx1"/>
            </a:solidFill>
          </a:endParaRPr>
        </a:p>
        <a:p xmlns:a="http://schemas.openxmlformats.org/drawingml/2006/main">
          <a:pPr algn="ctr"/>
          <a:r>
            <a:rPr lang="en-US" altLang="zh-TW" sz="1400" dirty="0">
              <a:solidFill>
                <a:schemeClr val="tx1"/>
              </a:solidFill>
            </a:rPr>
            <a:t>2</a:t>
          </a:r>
          <a:r>
            <a:rPr lang="zh-TW" altLang="en-US" sz="1400" dirty="0">
              <a:solidFill>
                <a:schemeClr val="tx1"/>
              </a:solidFill>
            </a:rPr>
            <a:t>家巷弄喘息</a:t>
          </a:r>
        </a:p>
      </cdr:txBody>
    </cdr:sp>
  </cdr:relSizeAnchor>
  <cdr:relSizeAnchor xmlns:cdr="http://schemas.openxmlformats.org/drawingml/2006/chartDrawing">
    <cdr:from>
      <cdr:x>0.59913</cdr:x>
      <cdr:y>0.88115</cdr:y>
    </cdr:from>
    <cdr:to>
      <cdr:x>0.68165</cdr:x>
      <cdr:y>0.89581</cdr:y>
    </cdr:to>
    <cdr:cxnSp macro="">
      <cdr:nvCxnSpPr>
        <cdr:cNvPr id="6" name="直線接點 5">
          <a:extLst xmlns:a="http://schemas.openxmlformats.org/drawingml/2006/main">
            <a:ext uri="{FF2B5EF4-FFF2-40B4-BE49-F238E27FC236}">
              <a16:creationId xmlns:a16="http://schemas.microsoft.com/office/drawing/2014/main" xmlns="" id="{84EC0791-EF86-B41E-09DF-D30AAA203981}"/>
            </a:ext>
          </a:extLst>
        </cdr:cNvPr>
        <cdr:cNvCxnSpPr/>
      </cdr:nvCxnSpPr>
      <cdr:spPr>
        <a:xfrm xmlns:a="http://schemas.openxmlformats.org/drawingml/2006/main" flipH="1" flipV="1">
          <a:off x="5845413" y="3328758"/>
          <a:ext cx="805112" cy="5536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0.60651</cdr:x>
      <cdr:y>0.3525</cdr:y>
    </cdr:from>
    <cdr:to>
      <cdr:x>0.70821</cdr:x>
      <cdr:y>0.50483</cdr:y>
    </cdr:to>
    <cdr:pic>
      <cdr:nvPicPr>
        <cdr:cNvPr id="4" name="Picture 4">
          <a:extLst xmlns:a="http://schemas.openxmlformats.org/drawingml/2006/main">
            <a:ext uri="{FF2B5EF4-FFF2-40B4-BE49-F238E27FC236}">
              <a16:creationId xmlns:a16="http://schemas.microsoft.com/office/drawing/2014/main" xmlns="" id="{17106E70-FB43-8710-B61C-475099F3ECC7}"/>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922011" y="1432540"/>
          <a:ext cx="825326" cy="619069"/>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0.59518</cdr:x>
      <cdr:y>0.54002</cdr:y>
    </cdr:from>
    <cdr:to>
      <cdr:x>0.70317</cdr:x>
      <cdr:y>0.685</cdr:y>
    </cdr:to>
    <cdr:pic>
      <cdr:nvPicPr>
        <cdr:cNvPr id="5" name="chart">
          <a:extLst xmlns:a="http://schemas.openxmlformats.org/drawingml/2006/main">
            <a:ext uri="{FF2B5EF4-FFF2-40B4-BE49-F238E27FC236}">
              <a16:creationId xmlns:a16="http://schemas.microsoft.com/office/drawing/2014/main" xmlns="" id="{2F4F4BAA-B9FD-6ED7-BB7A-C074FA0AAB2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4830084" y="2194621"/>
          <a:ext cx="876371" cy="58923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0.43385</cdr:x>
      <cdr:y>0.76442</cdr:y>
    </cdr:from>
    <cdr:to>
      <cdr:x>0.5512</cdr:x>
      <cdr:y>0.9248</cdr:y>
    </cdr:to>
    <cdr:pic>
      <cdr:nvPicPr>
        <cdr:cNvPr id="6" name="chart">
          <a:extLst xmlns:a="http://schemas.openxmlformats.org/drawingml/2006/main">
            <a:ext uri="{FF2B5EF4-FFF2-40B4-BE49-F238E27FC236}">
              <a16:creationId xmlns:a16="http://schemas.microsoft.com/office/drawing/2014/main" xmlns="" id="{6FB39529-AE63-CB80-3FFA-A1445B68E7E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3520832" y="3106583"/>
          <a:ext cx="952331" cy="6517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0.26035</cdr:x>
      <cdr:y>0.3597</cdr:y>
    </cdr:from>
    <cdr:to>
      <cdr:x>0.36245</cdr:x>
      <cdr:y>0.50909</cdr:y>
    </cdr:to>
    <cdr:pic>
      <cdr:nvPicPr>
        <cdr:cNvPr id="7" name="chart">
          <a:extLst xmlns:a="http://schemas.openxmlformats.org/drawingml/2006/main">
            <a:ext uri="{FF2B5EF4-FFF2-40B4-BE49-F238E27FC236}">
              <a16:creationId xmlns:a16="http://schemas.microsoft.com/office/drawing/2014/main" xmlns="" id="{8C6B5A18-A12C-932D-61C7-168C7F0C9D5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2112835" y="1508427"/>
          <a:ext cx="828572" cy="626473"/>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0.30484</cdr:x>
      <cdr:y>0.15344</cdr:y>
    </cdr:from>
    <cdr:to>
      <cdr:x>0.39756</cdr:x>
      <cdr:y>0.29229</cdr:y>
    </cdr:to>
    <cdr:pic>
      <cdr:nvPicPr>
        <cdr:cNvPr id="8" name="chart">
          <a:extLst xmlns:a="http://schemas.openxmlformats.org/drawingml/2006/main">
            <a:ext uri="{FF2B5EF4-FFF2-40B4-BE49-F238E27FC236}">
              <a16:creationId xmlns:a16="http://schemas.microsoft.com/office/drawing/2014/main" xmlns="" id="{7C65A0DB-7E75-7FF2-163C-5DCD45C4676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473891" y="643464"/>
          <a:ext cx="752450" cy="582273"/>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0.3873</cdr:x>
      <cdr:y>0.09019</cdr:y>
    </cdr:from>
    <cdr:to>
      <cdr:x>0.48899</cdr:x>
      <cdr:y>0.22432</cdr:y>
    </cdr:to>
    <cdr:pic>
      <cdr:nvPicPr>
        <cdr:cNvPr id="11" name="chart">
          <a:extLst xmlns:a="http://schemas.openxmlformats.org/drawingml/2006/main">
            <a:ext uri="{FF2B5EF4-FFF2-40B4-BE49-F238E27FC236}">
              <a16:creationId xmlns:a16="http://schemas.microsoft.com/office/drawing/2014/main" xmlns="" id="{496C30AA-CC0F-608B-56E2-B7EB846DFEE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3143036" y="378207"/>
          <a:ext cx="825245" cy="56247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0.27301</cdr:x>
      <cdr:y>0.56044</cdr:y>
    </cdr:from>
    <cdr:to>
      <cdr:x>0.36868</cdr:x>
      <cdr:y>0.69331</cdr:y>
    </cdr:to>
    <cdr:pic>
      <cdr:nvPicPr>
        <cdr:cNvPr id="12" name="chart">
          <a:extLst xmlns:a="http://schemas.openxmlformats.org/drawingml/2006/main">
            <a:ext uri="{FF2B5EF4-FFF2-40B4-BE49-F238E27FC236}">
              <a16:creationId xmlns:a16="http://schemas.microsoft.com/office/drawing/2014/main" xmlns="" id="{56400490-9BD5-5D2B-753B-092E3E4F05B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2215566" y="2350223"/>
          <a:ext cx="776391" cy="557195"/>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0.58908</cdr:x>
      <cdr:y>0.01918</cdr:y>
    </cdr:from>
    <cdr:to>
      <cdr:x>0.66456</cdr:x>
      <cdr:y>0.066</cdr:y>
    </cdr:to>
    <cdr:cxnSp macro="">
      <cdr:nvCxnSpPr>
        <cdr:cNvPr id="13" name="直線接點 12">
          <a:extLst xmlns:a="http://schemas.openxmlformats.org/drawingml/2006/main">
            <a:ext uri="{FF2B5EF4-FFF2-40B4-BE49-F238E27FC236}">
              <a16:creationId xmlns:a16="http://schemas.microsoft.com/office/drawing/2014/main" xmlns="" id="{A134AB92-605E-BC0D-BA20-183F187E3D2C}"/>
            </a:ext>
          </a:extLst>
        </cdr:cNvPr>
        <cdr:cNvCxnSpPr/>
      </cdr:nvCxnSpPr>
      <cdr:spPr>
        <a:xfrm xmlns:a="http://schemas.openxmlformats.org/drawingml/2006/main" flipH="1">
          <a:off x="4780599" y="77936"/>
          <a:ext cx="612529" cy="19028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0.66854</cdr:x>
      <cdr:y>0.18853</cdr:y>
    </cdr:from>
    <cdr:to>
      <cdr:x>0.7424</cdr:x>
      <cdr:y>0.19494</cdr:y>
    </cdr:to>
    <cdr:cxnSp macro="">
      <cdr:nvCxnSpPr>
        <cdr:cNvPr id="15" name="直線接點 14">
          <a:extLst xmlns:a="http://schemas.openxmlformats.org/drawingml/2006/main">
            <a:ext uri="{FF2B5EF4-FFF2-40B4-BE49-F238E27FC236}">
              <a16:creationId xmlns:a16="http://schemas.microsoft.com/office/drawing/2014/main" xmlns="" id="{04B34F69-4420-BC38-B9AC-0436DF7B5AC4}"/>
            </a:ext>
          </a:extLst>
        </cdr:cNvPr>
        <cdr:cNvCxnSpPr/>
      </cdr:nvCxnSpPr>
      <cdr:spPr>
        <a:xfrm xmlns:a="http://schemas.openxmlformats.org/drawingml/2006/main" flipH="1">
          <a:off x="5425367" y="766206"/>
          <a:ext cx="599396" cy="2605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0.71828</cdr:x>
      <cdr:y>0.15363</cdr:y>
    </cdr:from>
    <cdr:to>
      <cdr:x>0.93784</cdr:x>
      <cdr:y>0.23836</cdr:y>
    </cdr:to>
    <cdr:sp macro="" textlink="">
      <cdr:nvSpPr>
        <cdr:cNvPr id="16" name="圓角矩形 15"/>
        <cdr:cNvSpPr/>
      </cdr:nvSpPr>
      <cdr:spPr>
        <a:xfrm xmlns:a="http://schemas.openxmlformats.org/drawingml/2006/main">
          <a:off x="5829059" y="644254"/>
          <a:ext cx="1781797" cy="35531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2</a:t>
          </a:r>
          <a:r>
            <a:rPr lang="zh-TW" altLang="en-US" sz="1400" dirty="0">
              <a:solidFill>
                <a:schemeClr val="tx1"/>
              </a:solidFill>
              <a:latin typeface="+mj-ea"/>
              <a:ea typeface="+mj-ea"/>
            </a:rPr>
            <a:t>間日間照顧中心</a:t>
          </a:r>
        </a:p>
      </cdr:txBody>
    </cdr:sp>
  </cdr:relSizeAnchor>
  <cdr:relSizeAnchor xmlns:cdr="http://schemas.openxmlformats.org/drawingml/2006/chartDrawing">
    <cdr:from>
      <cdr:x>0.7128</cdr:x>
      <cdr:y>0.37133</cdr:y>
    </cdr:from>
    <cdr:to>
      <cdr:x>0.76314</cdr:x>
      <cdr:y>0.39252</cdr:y>
    </cdr:to>
    <cdr:cxnSp macro="">
      <cdr:nvCxnSpPr>
        <cdr:cNvPr id="17" name="直線接點 16">
          <a:extLst xmlns:a="http://schemas.openxmlformats.org/drawingml/2006/main">
            <a:ext uri="{FF2B5EF4-FFF2-40B4-BE49-F238E27FC236}">
              <a16:creationId xmlns:a16="http://schemas.microsoft.com/office/drawing/2014/main" xmlns="" id="{A9D9CF63-AC57-F277-5027-98F35D7E99DA}"/>
            </a:ext>
          </a:extLst>
        </cdr:cNvPr>
        <cdr:cNvCxnSpPr/>
      </cdr:nvCxnSpPr>
      <cdr:spPr>
        <a:xfrm xmlns:a="http://schemas.openxmlformats.org/drawingml/2006/main" flipH="1">
          <a:off x="5784580" y="1509065"/>
          <a:ext cx="408524" cy="8611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0.69707</cdr:x>
      <cdr:y>0.62502</cdr:y>
    </cdr:from>
    <cdr:to>
      <cdr:x>0.75399</cdr:x>
      <cdr:y>0.63438</cdr:y>
    </cdr:to>
    <cdr:cxnSp macro="">
      <cdr:nvCxnSpPr>
        <cdr:cNvPr id="18" name="直線接點 17">
          <a:extLst xmlns:a="http://schemas.openxmlformats.org/drawingml/2006/main">
            <a:ext uri="{FF2B5EF4-FFF2-40B4-BE49-F238E27FC236}">
              <a16:creationId xmlns:a16="http://schemas.microsoft.com/office/drawing/2014/main" xmlns="" id="{918CD78A-2CEC-3204-D171-E2BAA30CC320}"/>
            </a:ext>
          </a:extLst>
        </cdr:cNvPr>
        <cdr:cNvCxnSpPr/>
      </cdr:nvCxnSpPr>
      <cdr:spPr>
        <a:xfrm xmlns:a="http://schemas.openxmlformats.org/drawingml/2006/main" flipH="1" flipV="1">
          <a:off x="5656892" y="2540062"/>
          <a:ext cx="461968" cy="3803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0.75477</cdr:x>
      <cdr:y>0.31122</cdr:y>
    </cdr:from>
    <cdr:to>
      <cdr:x>0.94535</cdr:x>
      <cdr:y>0.45991</cdr:y>
    </cdr:to>
    <cdr:sp macro="" textlink="">
      <cdr:nvSpPr>
        <cdr:cNvPr id="19" name="圓角矩形 18"/>
        <cdr:cNvSpPr/>
      </cdr:nvSpPr>
      <cdr:spPr>
        <a:xfrm xmlns:a="http://schemas.openxmlformats.org/drawingml/2006/main">
          <a:off x="6125204" y="1305129"/>
          <a:ext cx="1546612" cy="62351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rPr>
            <a:t>2</a:t>
          </a:r>
          <a:r>
            <a:rPr lang="zh-TW" altLang="en-US" sz="1400" dirty="0">
              <a:solidFill>
                <a:schemeClr val="tx1"/>
              </a:solidFill>
            </a:rPr>
            <a:t>家日照喘息</a:t>
          </a:r>
          <a:endParaRPr lang="en-US" altLang="zh-TW" sz="1400" dirty="0">
            <a:solidFill>
              <a:schemeClr val="tx1"/>
            </a:solidFill>
          </a:endParaRPr>
        </a:p>
        <a:p xmlns:a="http://schemas.openxmlformats.org/drawingml/2006/main">
          <a:pPr algn="ctr"/>
          <a:r>
            <a:rPr lang="en-US" altLang="zh-TW" sz="1400" dirty="0">
              <a:solidFill>
                <a:schemeClr val="tx1"/>
              </a:solidFill>
            </a:rPr>
            <a:t>2</a:t>
          </a:r>
          <a:r>
            <a:rPr lang="zh-TW" altLang="en-US" sz="1400" dirty="0">
              <a:solidFill>
                <a:schemeClr val="tx1"/>
              </a:solidFill>
            </a:rPr>
            <a:t>間機構喘息</a:t>
          </a:r>
          <a:endParaRPr lang="en-US" altLang="zh-TW" sz="1400" dirty="0">
            <a:solidFill>
              <a:schemeClr val="tx1"/>
            </a:solidFill>
          </a:endParaRPr>
        </a:p>
        <a:p xmlns:a="http://schemas.openxmlformats.org/drawingml/2006/main">
          <a:pPr algn="ctr"/>
          <a:r>
            <a:rPr lang="en-US" altLang="zh-TW" sz="1400" dirty="0">
              <a:solidFill>
                <a:schemeClr val="tx1"/>
              </a:solidFill>
            </a:rPr>
            <a:t>2</a:t>
          </a:r>
          <a:r>
            <a:rPr lang="zh-TW" altLang="en-US" sz="1400" dirty="0">
              <a:solidFill>
                <a:schemeClr val="tx1"/>
              </a:solidFill>
            </a:rPr>
            <a:t>家巷弄喘息</a:t>
          </a:r>
        </a:p>
      </cdr:txBody>
    </cdr:sp>
  </cdr:relSizeAnchor>
  <cdr:relSizeAnchor xmlns:cdr="http://schemas.openxmlformats.org/drawingml/2006/chartDrawing">
    <cdr:from>
      <cdr:x>0.74738</cdr:x>
      <cdr:y>0.60403</cdr:y>
    </cdr:from>
    <cdr:to>
      <cdr:x>0.92657</cdr:x>
      <cdr:y>0.68875</cdr:y>
    </cdr:to>
    <cdr:sp macro="" textlink="">
      <cdr:nvSpPr>
        <cdr:cNvPr id="21" name="圓角矩形 20"/>
        <cdr:cNvSpPr/>
      </cdr:nvSpPr>
      <cdr:spPr>
        <a:xfrm xmlns:a="http://schemas.openxmlformats.org/drawingml/2006/main">
          <a:off x="6065213" y="2533024"/>
          <a:ext cx="1454203" cy="355277"/>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4</a:t>
          </a:r>
          <a:r>
            <a:rPr lang="zh-TW" altLang="en-US" dirty="0">
              <a:solidFill>
                <a:schemeClr val="tx1"/>
              </a:solidFill>
              <a:latin typeface="+mj-ea"/>
              <a:ea typeface="+mj-ea"/>
            </a:rPr>
            <a:t>家交通接送</a:t>
          </a:r>
          <a:endParaRPr lang="en-US" altLang="zh-TW" dirty="0">
            <a:solidFill>
              <a:schemeClr val="tx1"/>
            </a:solidFill>
            <a:latin typeface="+mj-ea"/>
            <a:ea typeface="+mj-ea"/>
          </a:endParaRPr>
        </a:p>
      </cdr:txBody>
    </cdr:sp>
  </cdr:relSizeAnchor>
  <cdr:relSizeAnchor xmlns:cdr="http://schemas.openxmlformats.org/drawingml/2006/chartDrawing">
    <cdr:from>
      <cdr:x>0.31467</cdr:x>
      <cdr:y>0.02876</cdr:y>
    </cdr:from>
    <cdr:to>
      <cdr:x>0.40767</cdr:x>
      <cdr:y>0.07797</cdr:y>
    </cdr:to>
    <cdr:cxnSp macro="">
      <cdr:nvCxnSpPr>
        <cdr:cNvPr id="22" name="直線接點 21">
          <a:extLst xmlns:a="http://schemas.openxmlformats.org/drawingml/2006/main">
            <a:ext uri="{FF2B5EF4-FFF2-40B4-BE49-F238E27FC236}">
              <a16:creationId xmlns:a16="http://schemas.microsoft.com/office/drawing/2014/main" xmlns="" id="{320B23AA-9EFF-A4E2-F690-548C00A00BAF}"/>
            </a:ext>
          </a:extLst>
        </cdr:cNvPr>
        <cdr:cNvCxnSpPr/>
      </cdr:nvCxnSpPr>
      <cdr:spPr>
        <a:xfrm xmlns:a="http://schemas.openxmlformats.org/drawingml/2006/main">
          <a:off x="2553619" y="120627"/>
          <a:ext cx="754723" cy="20636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0.02442</cdr:x>
      <cdr:y>0.00363</cdr:y>
    </cdr:from>
    <cdr:to>
      <cdr:x>0.31842</cdr:x>
      <cdr:y>0.10205</cdr:y>
    </cdr:to>
    <cdr:sp macro="" textlink="">
      <cdr:nvSpPr>
        <cdr:cNvPr id="23" name="圓角矩形 22"/>
        <cdr:cNvSpPr/>
      </cdr:nvSpPr>
      <cdr:spPr>
        <a:xfrm xmlns:a="http://schemas.openxmlformats.org/drawingml/2006/main">
          <a:off x="198145" y="15240"/>
          <a:ext cx="2385898" cy="41272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2</a:t>
          </a:r>
          <a:r>
            <a:rPr lang="zh-TW" altLang="en-US" dirty="0">
              <a:solidFill>
                <a:schemeClr val="tx1"/>
              </a:solidFill>
              <a:latin typeface="+mj-ea"/>
              <a:ea typeface="+mj-ea"/>
            </a:rPr>
            <a:t>間居家失能個案家庭醫師</a:t>
          </a:r>
        </a:p>
      </cdr:txBody>
    </cdr:sp>
  </cdr:relSizeAnchor>
  <cdr:relSizeAnchor xmlns:cdr="http://schemas.openxmlformats.org/drawingml/2006/chartDrawing">
    <cdr:from>
      <cdr:x>0.27136</cdr:x>
      <cdr:y>0.22185</cdr:y>
    </cdr:from>
    <cdr:to>
      <cdr:x>0.29859</cdr:x>
      <cdr:y>0.22302</cdr:y>
    </cdr:to>
    <cdr:cxnSp macro="">
      <cdr:nvCxnSpPr>
        <cdr:cNvPr id="24" name="直線接點 23">
          <a:extLst xmlns:a="http://schemas.openxmlformats.org/drawingml/2006/main">
            <a:ext uri="{FF2B5EF4-FFF2-40B4-BE49-F238E27FC236}">
              <a16:creationId xmlns:a16="http://schemas.microsoft.com/office/drawing/2014/main" xmlns="" id="{6AD2719D-C4A1-1576-85EB-2898E2850655}"/>
            </a:ext>
          </a:extLst>
        </cdr:cNvPr>
        <cdr:cNvCxnSpPr/>
      </cdr:nvCxnSpPr>
      <cdr:spPr>
        <a:xfrm xmlns:a="http://schemas.openxmlformats.org/drawingml/2006/main">
          <a:off x="2202168" y="930337"/>
          <a:ext cx="220992" cy="4891"/>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0.06462</cdr:x>
      <cdr:y>0.14892</cdr:y>
    </cdr:from>
    <cdr:to>
      <cdr:x>0.27619</cdr:x>
      <cdr:y>0.24735</cdr:y>
    </cdr:to>
    <cdr:sp macro="" textlink="">
      <cdr:nvSpPr>
        <cdr:cNvPr id="26" name="圓角矩形 25"/>
        <cdr:cNvSpPr/>
      </cdr:nvSpPr>
      <cdr:spPr>
        <a:xfrm xmlns:a="http://schemas.openxmlformats.org/drawingml/2006/main">
          <a:off x="524431" y="624498"/>
          <a:ext cx="1716954" cy="412771"/>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10</a:t>
          </a:r>
          <a:r>
            <a:rPr lang="zh-TW" altLang="en-US" dirty="0">
              <a:solidFill>
                <a:schemeClr val="tx1"/>
              </a:solidFill>
              <a:latin typeface="+mj-ea"/>
              <a:ea typeface="+mj-ea"/>
            </a:rPr>
            <a:t>個巷弄長照站</a:t>
          </a:r>
        </a:p>
      </cdr:txBody>
    </cdr:sp>
  </cdr:relSizeAnchor>
  <cdr:relSizeAnchor xmlns:cdr="http://schemas.openxmlformats.org/drawingml/2006/chartDrawing">
    <cdr:from>
      <cdr:x>0.21846</cdr:x>
      <cdr:y>0.44173</cdr:y>
    </cdr:from>
    <cdr:to>
      <cdr:x>0.26526</cdr:x>
      <cdr:y>0.44316</cdr:y>
    </cdr:to>
    <cdr:cxnSp macro="">
      <cdr:nvCxnSpPr>
        <cdr:cNvPr id="27" name="直線接點 26">
          <a:extLst xmlns:a="http://schemas.openxmlformats.org/drawingml/2006/main">
            <a:ext uri="{FF2B5EF4-FFF2-40B4-BE49-F238E27FC236}">
              <a16:creationId xmlns:a16="http://schemas.microsoft.com/office/drawing/2014/main" xmlns="" id="{7A13798C-48F1-0E30-EE1F-7C93BCE4BF49}"/>
            </a:ext>
          </a:extLst>
        </cdr:cNvPr>
        <cdr:cNvCxnSpPr/>
      </cdr:nvCxnSpPr>
      <cdr:spPr>
        <a:xfrm xmlns:a="http://schemas.openxmlformats.org/drawingml/2006/main">
          <a:off x="1772883" y="1852393"/>
          <a:ext cx="379796" cy="599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0.01315</cdr:x>
      <cdr:y>0.38587</cdr:y>
    </cdr:from>
    <cdr:to>
      <cdr:x>0.2263</cdr:x>
      <cdr:y>0.47783</cdr:y>
    </cdr:to>
    <cdr:sp macro="" textlink="">
      <cdr:nvSpPr>
        <cdr:cNvPr id="28" name="圓角矩形 27"/>
        <cdr:cNvSpPr/>
      </cdr:nvSpPr>
      <cdr:spPr>
        <a:xfrm xmlns:a="http://schemas.openxmlformats.org/drawingml/2006/main">
          <a:off x="106683" y="1618177"/>
          <a:ext cx="1729776" cy="3856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cdr:txBody>
    </cdr:sp>
  </cdr:relSizeAnchor>
  <cdr:relSizeAnchor xmlns:cdr="http://schemas.openxmlformats.org/drawingml/2006/chartDrawing">
    <cdr:from>
      <cdr:x>0.23443</cdr:x>
      <cdr:y>0.64368</cdr:y>
    </cdr:from>
    <cdr:to>
      <cdr:x>0.28122</cdr:x>
      <cdr:y>0.64511</cdr:y>
    </cdr:to>
    <cdr:cxnSp macro="">
      <cdr:nvCxnSpPr>
        <cdr:cNvPr id="29" name="直線接點 28">
          <a:extLst xmlns:a="http://schemas.openxmlformats.org/drawingml/2006/main">
            <a:ext uri="{FF2B5EF4-FFF2-40B4-BE49-F238E27FC236}">
              <a16:creationId xmlns:a16="http://schemas.microsoft.com/office/drawing/2014/main" xmlns="" id="{0D68E107-68C5-4D3C-1773-C47E49D394FD}"/>
            </a:ext>
          </a:extLst>
        </cdr:cNvPr>
        <cdr:cNvCxnSpPr/>
      </cdr:nvCxnSpPr>
      <cdr:spPr>
        <a:xfrm xmlns:a="http://schemas.openxmlformats.org/drawingml/2006/main">
          <a:off x="1902483" y="2699309"/>
          <a:ext cx="379715" cy="599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0.01064</cdr:x>
      <cdr:y>0.59275</cdr:y>
    </cdr:from>
    <cdr:to>
      <cdr:x>0.23471</cdr:x>
      <cdr:y>0.70383</cdr:y>
    </cdr:to>
    <cdr:sp macro="" textlink="">
      <cdr:nvSpPr>
        <cdr:cNvPr id="30" name="圓角矩形 29"/>
        <cdr:cNvSpPr/>
      </cdr:nvSpPr>
      <cdr:spPr>
        <a:xfrm xmlns:a="http://schemas.openxmlformats.org/drawingml/2006/main">
          <a:off x="86352" y="2485705"/>
          <a:ext cx="1818395" cy="46581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cdr:txBody>
    </cdr:sp>
  </cdr:relSizeAnchor>
  <cdr:relSizeAnchor xmlns:cdr="http://schemas.openxmlformats.org/drawingml/2006/chartDrawing">
    <cdr:from>
      <cdr:x>0.31268</cdr:x>
      <cdr:y>0.91938</cdr:y>
    </cdr:from>
    <cdr:to>
      <cdr:x>0.48638</cdr:x>
      <cdr:y>0.95875</cdr:y>
    </cdr:to>
    <cdr:cxnSp macro="">
      <cdr:nvCxnSpPr>
        <cdr:cNvPr id="31" name="直線接點 30">
          <a:extLst xmlns:a="http://schemas.openxmlformats.org/drawingml/2006/main">
            <a:ext uri="{FF2B5EF4-FFF2-40B4-BE49-F238E27FC236}">
              <a16:creationId xmlns:a16="http://schemas.microsoft.com/office/drawing/2014/main" xmlns="" id="{CBC5AC46-7876-D48F-B859-5C3284031547}"/>
            </a:ext>
          </a:extLst>
        </cdr:cNvPr>
        <cdr:cNvCxnSpPr/>
      </cdr:nvCxnSpPr>
      <cdr:spPr>
        <a:xfrm xmlns:a="http://schemas.openxmlformats.org/drawingml/2006/main" flipV="1">
          <a:off x="2537498" y="3736360"/>
          <a:ext cx="1409628" cy="160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0.11629</cdr:x>
      <cdr:y>0.90214</cdr:y>
    </cdr:from>
    <cdr:to>
      <cdr:x>0.32421</cdr:x>
      <cdr:y>0.98688</cdr:y>
    </cdr:to>
    <cdr:sp macro="" textlink="">
      <cdr:nvSpPr>
        <cdr:cNvPr id="34" name="圓角矩形 33"/>
        <cdr:cNvSpPr/>
      </cdr:nvSpPr>
      <cdr:spPr>
        <a:xfrm xmlns:a="http://schemas.openxmlformats.org/drawingml/2006/main">
          <a:off x="943753" y="3666317"/>
          <a:ext cx="1687334"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家營養餐飲</a:t>
          </a:r>
        </a:p>
      </cdr:txBody>
    </cdr:sp>
  </cdr:relSizeAnchor>
  <cdr:relSizeAnchor xmlns:cdr="http://schemas.openxmlformats.org/drawingml/2006/chartDrawing">
    <cdr:from>
      <cdr:x>0.53784</cdr:x>
      <cdr:y>0.68467</cdr:y>
    </cdr:from>
    <cdr:to>
      <cdr:x>0.64744</cdr:x>
      <cdr:y>0.83648</cdr:y>
    </cdr:to>
    <cdr:pic>
      <cdr:nvPicPr>
        <cdr:cNvPr id="35" name="chart">
          <a:extLst xmlns:a="http://schemas.openxmlformats.org/drawingml/2006/main">
            <a:ext uri="{FF2B5EF4-FFF2-40B4-BE49-F238E27FC236}">
              <a16:creationId xmlns:a16="http://schemas.microsoft.com/office/drawing/2014/main" xmlns="" id="{79F63E2C-4FB7-06DE-0901-A91D0548412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4364728" y="2782479"/>
          <a:ext cx="889437" cy="616996"/>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0.64195</cdr:x>
      <cdr:y>0.81002</cdr:y>
    </cdr:from>
    <cdr:to>
      <cdr:x>0.71643</cdr:x>
      <cdr:y>0.81625</cdr:y>
    </cdr:to>
    <cdr:cxnSp macro="">
      <cdr:nvCxnSpPr>
        <cdr:cNvPr id="36" name="直線接點 35">
          <a:extLst xmlns:a="http://schemas.openxmlformats.org/drawingml/2006/main">
            <a:ext uri="{FF2B5EF4-FFF2-40B4-BE49-F238E27FC236}">
              <a16:creationId xmlns:a16="http://schemas.microsoft.com/office/drawing/2014/main" xmlns="" id="{F2F22FEB-EAA3-4C53-4196-675EF82224B6}"/>
            </a:ext>
          </a:extLst>
        </cdr:cNvPr>
        <cdr:cNvCxnSpPr/>
      </cdr:nvCxnSpPr>
      <cdr:spPr>
        <a:xfrm xmlns:a="http://schemas.openxmlformats.org/drawingml/2006/main" flipH="1" flipV="1">
          <a:off x="5209622" y="3291902"/>
          <a:ext cx="604438" cy="2533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0.70477</cdr:x>
      <cdr:y>0.78995</cdr:y>
    </cdr:from>
    <cdr:to>
      <cdr:x>0.89352</cdr:x>
      <cdr:y>0.86872</cdr:y>
    </cdr:to>
    <cdr:sp macro="" textlink="">
      <cdr:nvSpPr>
        <cdr:cNvPr id="37" name="圓角矩形 36"/>
        <cdr:cNvSpPr/>
      </cdr:nvSpPr>
      <cdr:spPr>
        <a:xfrm xmlns:a="http://schemas.openxmlformats.org/drawingml/2006/main">
          <a:off x="5719410" y="3312668"/>
          <a:ext cx="1531782" cy="330334"/>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2</a:t>
          </a:r>
          <a:r>
            <a:rPr lang="zh-TW" altLang="en-US" sz="1400" dirty="0">
              <a:solidFill>
                <a:schemeClr val="tx1"/>
              </a:solidFill>
              <a:latin typeface="+mj-ea"/>
              <a:ea typeface="+mj-ea"/>
            </a:rPr>
            <a:t>家家庭托顧</a:t>
          </a:r>
          <a:endParaRPr lang="en-US" altLang="zh-TW" sz="1400" dirty="0">
            <a:solidFill>
              <a:schemeClr val="tx1"/>
            </a:solidFill>
            <a:latin typeface="+mj-ea"/>
            <a:ea typeface="+mj-ea"/>
          </a:endParaRPr>
        </a:p>
      </cdr:txBody>
    </cdr:sp>
  </cdr:relSizeAnchor>
  <cdr:relSizeAnchor xmlns:cdr="http://schemas.openxmlformats.org/drawingml/2006/chartDrawing">
    <cdr:from>
      <cdr:x>0.49569</cdr:x>
      <cdr:y>0.05959</cdr:y>
    </cdr:from>
    <cdr:to>
      <cdr:x>0.59866</cdr:x>
      <cdr:y>0.20432</cdr:y>
    </cdr:to>
    <cdr:pic>
      <cdr:nvPicPr>
        <cdr:cNvPr id="38" name="Picture 2">
          <a:extLst xmlns:a="http://schemas.openxmlformats.org/drawingml/2006/main">
            <a:ext uri="{FF2B5EF4-FFF2-40B4-BE49-F238E27FC236}">
              <a16:creationId xmlns:a16="http://schemas.microsoft.com/office/drawing/2014/main" xmlns="" id="{E5E7B185-FDC0-3311-EA42-D6E383F7B549}"/>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022658" y="242170"/>
          <a:ext cx="835610" cy="588199"/>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0.65605</cdr:x>
      <cdr:y>0</cdr:y>
    </cdr:from>
    <cdr:to>
      <cdr:x>0.85411</cdr:x>
      <cdr:y>0.11218</cdr:y>
    </cdr:to>
    <cdr:sp macro="" textlink="">
      <cdr:nvSpPr>
        <cdr:cNvPr id="39" name="圓角矩形 38"/>
        <cdr:cNvSpPr/>
      </cdr:nvSpPr>
      <cdr:spPr>
        <a:xfrm xmlns:a="http://schemas.openxmlformats.org/drawingml/2006/main">
          <a:off x="5324032" y="-919480"/>
          <a:ext cx="1607290" cy="45588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4</a:t>
          </a:r>
          <a:r>
            <a:rPr lang="zh-TW" altLang="en-US" dirty="0">
              <a:solidFill>
                <a:schemeClr val="tx1"/>
              </a:solidFill>
            </a:rPr>
            <a:t>家專業服務單位</a:t>
          </a:r>
        </a:p>
      </cdr:txBody>
    </cdr:sp>
  </cdr:relSizeAnchor>
  <cdr:relSizeAnchor xmlns:cdr="http://schemas.openxmlformats.org/drawingml/2006/chartDrawing">
    <cdr:from>
      <cdr:x>0.40057</cdr:x>
      <cdr:y>0.30455</cdr:y>
    </cdr:from>
    <cdr:to>
      <cdr:x>0.57653</cdr:x>
      <cdr:y>0.53001</cdr:y>
    </cdr:to>
    <cdr:pic>
      <cdr:nvPicPr>
        <cdr:cNvPr id="40" name="Picture 3">
          <a:extLst xmlns:a="http://schemas.openxmlformats.org/drawingml/2006/main">
            <a:ext uri="{FF2B5EF4-FFF2-40B4-BE49-F238E27FC236}">
              <a16:creationId xmlns:a16="http://schemas.microsoft.com/office/drawing/2014/main" xmlns="" id="{58E914BF-6B8C-5AF6-14C0-EB23C5FB8E2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0">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250785" y="1237706"/>
          <a:ext cx="1427895" cy="91623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0.36951</cdr:x>
      <cdr:y>0.55611</cdr:y>
    </cdr:from>
    <cdr:to>
      <cdr:x>0.61369</cdr:x>
      <cdr:y>0.67354</cdr:y>
    </cdr:to>
    <cdr:sp macro="" textlink="">
      <cdr:nvSpPr>
        <cdr:cNvPr id="41" name="文字方塊 5"/>
        <cdr:cNvSpPr txBox="1"/>
      </cdr:nvSpPr>
      <cdr:spPr>
        <a:xfrm xmlns:a="http://schemas.openxmlformats.org/drawingml/2006/main">
          <a:off x="2998680" y="2332054"/>
          <a:ext cx="1981594" cy="492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zh-TW" sz="1300" dirty="0">
              <a:solidFill>
                <a:schemeClr val="tx1"/>
              </a:solidFill>
              <a:latin typeface="標楷體" panose="03000509000000000000" pitchFamily="65" charset="-120"/>
              <a:ea typeface="標楷體" panose="03000509000000000000" pitchFamily="65" charset="-120"/>
            </a:rPr>
            <a:t>1</a:t>
          </a:r>
          <a:r>
            <a:rPr lang="zh-TW" altLang="en-US" sz="1300" dirty="0">
              <a:solidFill>
                <a:schemeClr val="tx1"/>
              </a:solidFill>
              <a:latin typeface="標楷體" panose="03000509000000000000" pitchFamily="65" charset="-120"/>
              <a:ea typeface="標楷體" panose="03000509000000000000" pitchFamily="65" charset="-120"/>
            </a:rPr>
            <a:t>家社區整合型</a:t>
          </a:r>
          <a:endParaRPr lang="en-US" altLang="zh-TW" sz="1300" dirty="0">
            <a:solidFill>
              <a:schemeClr val="tx1"/>
            </a:solidFill>
            <a:latin typeface="標楷體" panose="03000509000000000000" pitchFamily="65" charset="-120"/>
            <a:ea typeface="標楷體" panose="03000509000000000000" pitchFamily="65" charset="-120"/>
          </a:endParaRPr>
        </a:p>
        <a:p xmlns:a="http://schemas.openxmlformats.org/drawingml/2006/main">
          <a:pPr algn="ctr"/>
          <a:r>
            <a:rPr lang="zh-TW" altLang="en-US" sz="1300" dirty="0">
              <a:solidFill>
                <a:schemeClr val="tx1"/>
              </a:solidFill>
              <a:latin typeface="標楷體" panose="03000509000000000000" pitchFamily="65" charset="-120"/>
              <a:ea typeface="標楷體" panose="03000509000000000000" pitchFamily="65" charset="-120"/>
            </a:rPr>
            <a:t>服務中心</a:t>
          </a:r>
        </a:p>
      </cdr:txBody>
    </cdr:sp>
  </cdr:relSizeAnchor>
  <cdr:relSizeAnchor xmlns:cdr="http://schemas.openxmlformats.org/drawingml/2006/chartDrawing">
    <cdr:from>
      <cdr:x>0.33785</cdr:x>
      <cdr:y>0.71775</cdr:y>
    </cdr:from>
    <cdr:to>
      <cdr:x>0.43354</cdr:x>
      <cdr:y>0.83331</cdr:y>
    </cdr:to>
    <cdr:pic>
      <cdr:nvPicPr>
        <cdr:cNvPr id="43" name="chart">
          <a:extLst xmlns:a="http://schemas.openxmlformats.org/drawingml/2006/main">
            <a:ext uri="{FF2B5EF4-FFF2-40B4-BE49-F238E27FC236}">
              <a16:creationId xmlns:a16="http://schemas.microsoft.com/office/drawing/2014/main" xmlns="" id="{8EB3D509-EA19-141E-FAF0-F5F93EA132C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1"/>
        <a:stretch xmlns:a="http://schemas.openxmlformats.org/drawingml/2006/main">
          <a:fillRect/>
        </a:stretch>
      </cdr:blipFill>
      <cdr:spPr>
        <a:xfrm xmlns:a="http://schemas.openxmlformats.org/drawingml/2006/main">
          <a:off x="2741789" y="3009911"/>
          <a:ext cx="776526" cy="484607"/>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0.26479</cdr:x>
      <cdr:y>0.80793</cdr:y>
    </cdr:from>
    <cdr:to>
      <cdr:x>0.34804</cdr:x>
      <cdr:y>0.82738</cdr:y>
    </cdr:to>
    <cdr:cxnSp macro="">
      <cdr:nvCxnSpPr>
        <cdr:cNvPr id="44" name="直線接點 43">
          <a:extLst xmlns:a="http://schemas.openxmlformats.org/drawingml/2006/main">
            <a:ext uri="{FF2B5EF4-FFF2-40B4-BE49-F238E27FC236}">
              <a16:creationId xmlns:a16="http://schemas.microsoft.com/office/drawing/2014/main" xmlns="" id="{098FC84B-80B7-6D6E-DAEA-741C3DEC0A43}"/>
            </a:ext>
          </a:extLst>
        </cdr:cNvPr>
        <cdr:cNvCxnSpPr/>
      </cdr:nvCxnSpPr>
      <cdr:spPr>
        <a:xfrm xmlns:a="http://schemas.openxmlformats.org/drawingml/2006/main" flipV="1">
          <a:off x="2148840" y="3388096"/>
          <a:ext cx="675606" cy="8154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0.01878</cdr:x>
      <cdr:y>0.76923</cdr:y>
    </cdr:from>
    <cdr:to>
      <cdr:x>0.26667</cdr:x>
      <cdr:y>0.86372</cdr:y>
    </cdr:to>
    <cdr:sp macro="" textlink="">
      <cdr:nvSpPr>
        <cdr:cNvPr id="45" name="圓角矩形 44"/>
        <cdr:cNvSpPr/>
      </cdr:nvSpPr>
      <cdr:spPr>
        <a:xfrm xmlns:a="http://schemas.openxmlformats.org/drawingml/2006/main">
          <a:off x="152400" y="3225800"/>
          <a:ext cx="2011680" cy="39624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個輔具服務據點</a:t>
          </a:r>
        </a:p>
      </cdr:txBody>
    </cdr:sp>
  </cdr:relSizeAnchor>
</c:userShapes>
</file>

<file path=ppt/drawings/drawing11.xml><?xml version="1.0" encoding="utf-8"?>
<c:userShapes xmlns:c="http://schemas.openxmlformats.org/drawingml/2006/chart">
  <cdr:relSizeAnchor xmlns:cdr="http://schemas.openxmlformats.org/drawingml/2006/chartDrawing">
    <cdr:from>
      <cdr:x>0.47633</cdr:x>
      <cdr:y>0.04623</cdr:y>
    </cdr:from>
    <cdr:to>
      <cdr:x>0.57665</cdr:x>
      <cdr:y>0.18553</cdr:y>
    </cdr:to>
    <cdr:pic>
      <cdr:nvPicPr>
        <cdr:cNvPr id="2" name="chart">
          <a:extLst xmlns:a="http://schemas.openxmlformats.org/drawingml/2006/main">
            <a:ext uri="{FF2B5EF4-FFF2-40B4-BE49-F238E27FC236}">
              <a16:creationId xmlns:a16="http://schemas.microsoft.com/office/drawing/2014/main" xmlns="" id="{902795AF-C11D-E0A5-EE59-8682663BD85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865584" y="187899"/>
          <a:ext cx="814127" cy="566115"/>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0.60734</cdr:x>
      <cdr:y>0.27</cdr:y>
    </cdr:from>
    <cdr:to>
      <cdr:x>0.70904</cdr:x>
      <cdr:y>0.42233</cdr:y>
    </cdr:to>
    <cdr:pic>
      <cdr:nvPicPr>
        <cdr:cNvPr id="4" name="Picture 4">
          <a:extLst xmlns:a="http://schemas.openxmlformats.org/drawingml/2006/main">
            <a:ext uri="{FF2B5EF4-FFF2-40B4-BE49-F238E27FC236}">
              <a16:creationId xmlns:a16="http://schemas.microsoft.com/office/drawing/2014/main" xmlns="" id="{B6AF5A9E-EA0B-0474-AD57-CE989F817931}"/>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928766" y="1097300"/>
          <a:ext cx="825326" cy="619029"/>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0.52382</cdr:x>
      <cdr:y>0.73191</cdr:y>
    </cdr:from>
    <cdr:to>
      <cdr:x>0.62295</cdr:x>
      <cdr:y>0.865</cdr:y>
    </cdr:to>
    <cdr:pic>
      <cdr:nvPicPr>
        <cdr:cNvPr id="5" name="chart">
          <a:extLst xmlns:a="http://schemas.openxmlformats.org/drawingml/2006/main">
            <a:ext uri="{FF2B5EF4-FFF2-40B4-BE49-F238E27FC236}">
              <a16:creationId xmlns:a16="http://schemas.microsoft.com/office/drawing/2014/main" xmlns="" id="{7EAE8721-95CE-0591-13E8-72C25B9C82B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4250944" y="2974462"/>
          <a:ext cx="804504" cy="54091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0.34747</cdr:x>
      <cdr:y>0.71755</cdr:y>
    </cdr:from>
    <cdr:to>
      <cdr:x>0.46482</cdr:x>
      <cdr:y>0.87792</cdr:y>
    </cdr:to>
    <cdr:pic>
      <cdr:nvPicPr>
        <cdr:cNvPr id="6" name="chart">
          <a:extLst xmlns:a="http://schemas.openxmlformats.org/drawingml/2006/main">
            <a:ext uri="{FF2B5EF4-FFF2-40B4-BE49-F238E27FC236}">
              <a16:creationId xmlns:a16="http://schemas.microsoft.com/office/drawing/2014/main" xmlns="" id="{0EA94DA0-0364-F169-9956-AE2C4D3A689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2819832" y="2916123"/>
          <a:ext cx="952331" cy="65174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0.25566</cdr:x>
      <cdr:y>0.44303</cdr:y>
    </cdr:from>
    <cdr:to>
      <cdr:x>0.35776</cdr:x>
      <cdr:y>0.59242</cdr:y>
    </cdr:to>
    <cdr:pic>
      <cdr:nvPicPr>
        <cdr:cNvPr id="7" name="chart">
          <a:extLst xmlns:a="http://schemas.openxmlformats.org/drawingml/2006/main">
            <a:ext uri="{FF2B5EF4-FFF2-40B4-BE49-F238E27FC236}">
              <a16:creationId xmlns:a16="http://schemas.microsoft.com/office/drawing/2014/main" xmlns="" id="{95F762E7-4EB2-7C96-C12F-A349A8CAB96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074774" y="1800494"/>
          <a:ext cx="828572" cy="607121"/>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0.27009</cdr:x>
      <cdr:y>0.27198</cdr:y>
    </cdr:from>
    <cdr:to>
      <cdr:x>0.36281</cdr:x>
      <cdr:y>0.41083</cdr:y>
    </cdr:to>
    <cdr:pic>
      <cdr:nvPicPr>
        <cdr:cNvPr id="8" name="chart">
          <a:extLst xmlns:a="http://schemas.openxmlformats.org/drawingml/2006/main">
            <a:ext uri="{FF2B5EF4-FFF2-40B4-BE49-F238E27FC236}">
              <a16:creationId xmlns:a16="http://schemas.microsoft.com/office/drawing/2014/main" xmlns="" id="{FC00F9CF-AE16-1943-BEFB-D38F1D41E53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2191897" y="1105312"/>
          <a:ext cx="752451" cy="564287"/>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0.31312</cdr:x>
      <cdr:y>0.1152</cdr:y>
    </cdr:from>
    <cdr:to>
      <cdr:x>0.41481</cdr:x>
      <cdr:y>0.24933</cdr:y>
    </cdr:to>
    <cdr:pic>
      <cdr:nvPicPr>
        <cdr:cNvPr id="11" name="chart">
          <a:extLst xmlns:a="http://schemas.openxmlformats.org/drawingml/2006/main">
            <a:ext uri="{FF2B5EF4-FFF2-40B4-BE49-F238E27FC236}">
              <a16:creationId xmlns:a16="http://schemas.microsoft.com/office/drawing/2014/main" xmlns="" id="{7B5E2FF1-E1AD-A1F9-2E0E-E4C6CBBC852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2541034" y="468193"/>
          <a:ext cx="825245" cy="54506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0.28428</cdr:x>
      <cdr:y>0.6095</cdr:y>
    </cdr:from>
    <cdr:to>
      <cdr:x>0.37995</cdr:x>
      <cdr:y>0.74238</cdr:y>
    </cdr:to>
    <cdr:pic>
      <cdr:nvPicPr>
        <cdr:cNvPr id="12" name="chart">
          <a:extLst xmlns:a="http://schemas.openxmlformats.org/drawingml/2006/main">
            <a:ext uri="{FF2B5EF4-FFF2-40B4-BE49-F238E27FC236}">
              <a16:creationId xmlns:a16="http://schemas.microsoft.com/office/drawing/2014/main" xmlns="" id="{27829BD4-5E86-5090-85EB-33B391E42AA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2307018" y="2477008"/>
          <a:ext cx="776391" cy="54002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0.55245</cdr:x>
      <cdr:y>0.03463</cdr:y>
    </cdr:from>
    <cdr:to>
      <cdr:x>0.6385</cdr:x>
      <cdr:y>0.05288</cdr:y>
    </cdr:to>
    <cdr:cxnSp macro="">
      <cdr:nvCxnSpPr>
        <cdr:cNvPr id="13" name="直線接點 12">
          <a:extLst xmlns:a="http://schemas.openxmlformats.org/drawingml/2006/main">
            <a:ext uri="{FF2B5EF4-FFF2-40B4-BE49-F238E27FC236}">
              <a16:creationId xmlns:a16="http://schemas.microsoft.com/office/drawing/2014/main" xmlns="" id="{B14AFFC1-3551-AF90-0BE0-A0500FFCB19B}"/>
            </a:ext>
          </a:extLst>
        </cdr:cNvPr>
        <cdr:cNvCxnSpPr/>
      </cdr:nvCxnSpPr>
      <cdr:spPr>
        <a:xfrm xmlns:a="http://schemas.openxmlformats.org/drawingml/2006/main" flipH="1">
          <a:off x="4483336" y="140754"/>
          <a:ext cx="698264" cy="7413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0.63322</cdr:x>
      <cdr:y>0</cdr:y>
    </cdr:from>
    <cdr:to>
      <cdr:x>0.85769</cdr:x>
      <cdr:y>0.08473</cdr:y>
    </cdr:to>
    <cdr:sp macro="" textlink="">
      <cdr:nvSpPr>
        <cdr:cNvPr id="14" name="圓角矩形 13"/>
        <cdr:cNvSpPr/>
      </cdr:nvSpPr>
      <cdr:spPr>
        <a:xfrm xmlns:a="http://schemas.openxmlformats.org/drawingml/2006/main">
          <a:off x="5138770" y="0"/>
          <a:ext cx="1821677"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7</a:t>
          </a:r>
          <a:r>
            <a:rPr lang="zh-TW" altLang="en-US" dirty="0">
              <a:solidFill>
                <a:schemeClr val="tx1"/>
              </a:solidFill>
              <a:latin typeface="+mj-ea"/>
              <a:ea typeface="+mj-ea"/>
            </a:rPr>
            <a:t>家居家服務單位</a:t>
          </a:r>
        </a:p>
      </cdr:txBody>
    </cdr:sp>
  </cdr:relSizeAnchor>
  <cdr:relSizeAnchor xmlns:cdr="http://schemas.openxmlformats.org/drawingml/2006/chartDrawing">
    <cdr:from>
      <cdr:x>0.65598</cdr:x>
      <cdr:y>0.17689</cdr:y>
    </cdr:from>
    <cdr:to>
      <cdr:x>0.72984</cdr:x>
      <cdr:y>0.18331</cdr:y>
    </cdr:to>
    <cdr:cxnSp macro="">
      <cdr:nvCxnSpPr>
        <cdr:cNvPr id="15" name="直線接點 14">
          <a:extLst xmlns:a="http://schemas.openxmlformats.org/drawingml/2006/main">
            <a:ext uri="{FF2B5EF4-FFF2-40B4-BE49-F238E27FC236}">
              <a16:creationId xmlns:a16="http://schemas.microsoft.com/office/drawing/2014/main" xmlns="" id="{5BC054DC-7653-4172-3C1A-DD958ECB631B}"/>
            </a:ext>
          </a:extLst>
        </cdr:cNvPr>
        <cdr:cNvCxnSpPr/>
      </cdr:nvCxnSpPr>
      <cdr:spPr>
        <a:xfrm xmlns:a="http://schemas.openxmlformats.org/drawingml/2006/main" flipH="1">
          <a:off x="5323448" y="718901"/>
          <a:ext cx="599396" cy="26051"/>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0.73237</cdr:x>
      <cdr:y>0.13634</cdr:y>
    </cdr:from>
    <cdr:to>
      <cdr:x>0.94408</cdr:x>
      <cdr:y>0.22107</cdr:y>
    </cdr:to>
    <cdr:sp macro="" textlink="">
      <cdr:nvSpPr>
        <cdr:cNvPr id="16" name="圓角矩形 15"/>
        <cdr:cNvSpPr/>
      </cdr:nvSpPr>
      <cdr:spPr>
        <a:xfrm xmlns:a="http://schemas.openxmlformats.org/drawingml/2006/main">
          <a:off x="5943402" y="554086"/>
          <a:ext cx="1718085" cy="34434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3</a:t>
          </a:r>
          <a:r>
            <a:rPr lang="zh-TW" altLang="en-US" sz="1400" dirty="0">
              <a:solidFill>
                <a:schemeClr val="tx1"/>
              </a:solidFill>
              <a:latin typeface="+mj-ea"/>
              <a:ea typeface="+mj-ea"/>
            </a:rPr>
            <a:t>間日間照顧中心</a:t>
          </a:r>
        </a:p>
      </cdr:txBody>
    </cdr:sp>
  </cdr:relSizeAnchor>
  <cdr:relSizeAnchor xmlns:cdr="http://schemas.openxmlformats.org/drawingml/2006/chartDrawing">
    <cdr:from>
      <cdr:x>0.70717</cdr:x>
      <cdr:y>0.33383</cdr:y>
    </cdr:from>
    <cdr:to>
      <cdr:x>0.75751</cdr:x>
      <cdr:y>0.35502</cdr:y>
    </cdr:to>
    <cdr:cxnSp macro="">
      <cdr:nvCxnSpPr>
        <cdr:cNvPr id="17" name="直線接點 16">
          <a:extLst xmlns:a="http://schemas.openxmlformats.org/drawingml/2006/main">
            <a:ext uri="{FF2B5EF4-FFF2-40B4-BE49-F238E27FC236}">
              <a16:creationId xmlns:a16="http://schemas.microsoft.com/office/drawing/2014/main" xmlns="" id="{09A417EA-5E4D-B9E3-1975-92AD1DAD2902}"/>
            </a:ext>
          </a:extLst>
        </cdr:cNvPr>
        <cdr:cNvCxnSpPr/>
      </cdr:nvCxnSpPr>
      <cdr:spPr>
        <a:xfrm xmlns:a="http://schemas.openxmlformats.org/drawingml/2006/main" flipH="1">
          <a:off x="5738866" y="1356685"/>
          <a:ext cx="408524" cy="8611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0.70739</cdr:x>
      <cdr:y>0.57252</cdr:y>
    </cdr:from>
    <cdr:to>
      <cdr:x>0.76568</cdr:x>
      <cdr:y>0.58026</cdr:y>
    </cdr:to>
    <cdr:cxnSp macro="">
      <cdr:nvCxnSpPr>
        <cdr:cNvPr id="18" name="直線接點 17">
          <a:extLst xmlns:a="http://schemas.openxmlformats.org/drawingml/2006/main">
            <a:ext uri="{FF2B5EF4-FFF2-40B4-BE49-F238E27FC236}">
              <a16:creationId xmlns:a16="http://schemas.microsoft.com/office/drawing/2014/main" xmlns="" id="{67EF72E1-289A-A069-BABB-0207F3E823B3}"/>
            </a:ext>
          </a:extLst>
        </cdr:cNvPr>
        <cdr:cNvCxnSpPr/>
      </cdr:nvCxnSpPr>
      <cdr:spPr>
        <a:xfrm xmlns:a="http://schemas.openxmlformats.org/drawingml/2006/main" flipH="1" flipV="1">
          <a:off x="5740711" y="2326702"/>
          <a:ext cx="472976" cy="314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0.75721</cdr:x>
      <cdr:y>0.25288</cdr:y>
    </cdr:from>
    <cdr:to>
      <cdr:x>0.96211</cdr:x>
      <cdr:y>0.43973</cdr:y>
    </cdr:to>
    <cdr:sp macro="" textlink="">
      <cdr:nvSpPr>
        <cdr:cNvPr id="19" name="圓角矩形 18"/>
        <cdr:cNvSpPr/>
      </cdr:nvSpPr>
      <cdr:spPr>
        <a:xfrm xmlns:a="http://schemas.openxmlformats.org/drawingml/2006/main">
          <a:off x="6144977" y="1027722"/>
          <a:ext cx="1662813" cy="759341"/>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rPr>
            <a:t>6</a:t>
          </a:r>
          <a:r>
            <a:rPr lang="zh-TW" altLang="en-US" sz="1400" dirty="0">
              <a:solidFill>
                <a:schemeClr val="tx1"/>
              </a:solidFill>
            </a:rPr>
            <a:t>家居家喘息</a:t>
          </a:r>
          <a:endParaRPr lang="en-US" altLang="zh-TW" sz="1400" dirty="0">
            <a:solidFill>
              <a:schemeClr val="tx1"/>
            </a:solidFill>
          </a:endParaRPr>
        </a:p>
        <a:p xmlns:a="http://schemas.openxmlformats.org/drawingml/2006/main">
          <a:pPr algn="ctr"/>
          <a:r>
            <a:rPr lang="en-US" altLang="zh-TW" sz="1400" dirty="0">
              <a:solidFill>
                <a:schemeClr val="tx1"/>
              </a:solidFill>
            </a:rPr>
            <a:t>2</a:t>
          </a:r>
          <a:r>
            <a:rPr lang="zh-TW" altLang="en-US" sz="1400" dirty="0">
              <a:solidFill>
                <a:schemeClr val="tx1"/>
              </a:solidFill>
            </a:rPr>
            <a:t>家日照喘息</a:t>
          </a:r>
          <a:endParaRPr lang="en-US" altLang="zh-TW" sz="1400" dirty="0">
            <a:solidFill>
              <a:schemeClr val="tx1"/>
            </a:solidFill>
          </a:endParaRPr>
        </a:p>
        <a:p xmlns:a="http://schemas.openxmlformats.org/drawingml/2006/main">
          <a:pPr algn="ctr"/>
          <a:r>
            <a:rPr lang="en-US" altLang="zh-TW" sz="1400" dirty="0">
              <a:solidFill>
                <a:schemeClr val="tx1"/>
              </a:solidFill>
            </a:rPr>
            <a:t>8</a:t>
          </a:r>
          <a:r>
            <a:rPr lang="zh-TW" altLang="en-US" sz="1400" dirty="0">
              <a:solidFill>
                <a:schemeClr val="tx1"/>
              </a:solidFill>
            </a:rPr>
            <a:t>間機構喘息</a:t>
          </a:r>
          <a:endParaRPr lang="en-US" altLang="zh-TW" sz="1400" dirty="0">
            <a:solidFill>
              <a:schemeClr val="tx1"/>
            </a:solidFill>
          </a:endParaRPr>
        </a:p>
      </cdr:txBody>
    </cdr:sp>
  </cdr:relSizeAnchor>
  <cdr:relSizeAnchor xmlns:cdr="http://schemas.openxmlformats.org/drawingml/2006/chartDrawing">
    <cdr:from>
      <cdr:x>0.69386</cdr:x>
      <cdr:y>0.84966</cdr:y>
    </cdr:from>
    <cdr:to>
      <cdr:x>0.90385</cdr:x>
      <cdr:y>0.93438</cdr:y>
    </cdr:to>
    <cdr:sp macro="" textlink="">
      <cdr:nvSpPr>
        <cdr:cNvPr id="21" name="圓角矩形 20"/>
        <cdr:cNvSpPr/>
      </cdr:nvSpPr>
      <cdr:spPr>
        <a:xfrm xmlns:a="http://schemas.openxmlformats.org/drawingml/2006/main">
          <a:off x="5630863" y="3452998"/>
          <a:ext cx="1704132" cy="34430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家交通接送</a:t>
          </a:r>
          <a:endParaRPr lang="en-US" altLang="zh-TW" dirty="0">
            <a:solidFill>
              <a:schemeClr val="tx1"/>
            </a:solidFill>
            <a:latin typeface="+mj-ea"/>
            <a:ea typeface="+mj-ea"/>
          </a:endParaRPr>
        </a:p>
      </cdr:txBody>
    </cdr:sp>
  </cdr:relSizeAnchor>
  <cdr:relSizeAnchor xmlns:cdr="http://schemas.openxmlformats.org/drawingml/2006/chartDrawing">
    <cdr:from>
      <cdr:x>0.27617</cdr:x>
      <cdr:y>0.17713</cdr:y>
    </cdr:from>
    <cdr:to>
      <cdr:x>0.29713</cdr:x>
      <cdr:y>0.18146</cdr:y>
    </cdr:to>
    <cdr:cxnSp macro="">
      <cdr:nvCxnSpPr>
        <cdr:cNvPr id="22" name="直線接點 21">
          <a:extLst xmlns:a="http://schemas.openxmlformats.org/drawingml/2006/main">
            <a:ext uri="{FF2B5EF4-FFF2-40B4-BE49-F238E27FC236}">
              <a16:creationId xmlns:a16="http://schemas.microsoft.com/office/drawing/2014/main" xmlns="" id="{7C4068C0-CF88-CB12-D5A6-F18958C50A40}"/>
            </a:ext>
          </a:extLst>
        </cdr:cNvPr>
        <cdr:cNvCxnSpPr/>
      </cdr:nvCxnSpPr>
      <cdr:spPr>
        <a:xfrm xmlns:a="http://schemas.openxmlformats.org/drawingml/2006/main" flipV="1">
          <a:off x="2241199" y="719874"/>
          <a:ext cx="170108" cy="1758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0.12563</cdr:y>
    </cdr:from>
    <cdr:to>
      <cdr:x>0.28044</cdr:x>
      <cdr:y>0.22405</cdr:y>
    </cdr:to>
    <cdr:sp macro="" textlink="">
      <cdr:nvSpPr>
        <cdr:cNvPr id="23" name="圓角矩形 22"/>
        <cdr:cNvSpPr/>
      </cdr:nvSpPr>
      <cdr:spPr>
        <a:xfrm xmlns:a="http://schemas.openxmlformats.org/drawingml/2006/main">
          <a:off x="-385233" y="510540"/>
          <a:ext cx="2275854" cy="39997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間居家失能個案家庭醫師</a:t>
          </a:r>
        </a:p>
      </cdr:txBody>
    </cdr:sp>
  </cdr:relSizeAnchor>
  <cdr:relSizeAnchor xmlns:cdr="http://schemas.openxmlformats.org/drawingml/2006/chartDrawing">
    <cdr:from>
      <cdr:x>0.20939</cdr:x>
      <cdr:y>0.35125</cdr:y>
    </cdr:from>
    <cdr:to>
      <cdr:x>0.25619</cdr:x>
      <cdr:y>0.35269</cdr:y>
    </cdr:to>
    <cdr:cxnSp macro="">
      <cdr:nvCxnSpPr>
        <cdr:cNvPr id="24" name="直線接點 23">
          <a:extLst xmlns:a="http://schemas.openxmlformats.org/drawingml/2006/main">
            <a:ext uri="{FF2B5EF4-FFF2-40B4-BE49-F238E27FC236}">
              <a16:creationId xmlns:a16="http://schemas.microsoft.com/office/drawing/2014/main" xmlns="" id="{2DF405AF-006E-0111-072B-CCEEA089482B}"/>
            </a:ext>
          </a:extLst>
        </cdr:cNvPr>
        <cdr:cNvCxnSpPr/>
      </cdr:nvCxnSpPr>
      <cdr:spPr>
        <a:xfrm xmlns:a="http://schemas.openxmlformats.org/drawingml/2006/main">
          <a:off x="1699234" y="1427500"/>
          <a:ext cx="379796"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0.00282</cdr:x>
      <cdr:y>0.2895</cdr:y>
    </cdr:from>
    <cdr:to>
      <cdr:x>0.21439</cdr:x>
      <cdr:y>0.38794</cdr:y>
    </cdr:to>
    <cdr:sp macro="" textlink="">
      <cdr:nvSpPr>
        <cdr:cNvPr id="26" name="圓角矩形 25"/>
        <cdr:cNvSpPr/>
      </cdr:nvSpPr>
      <cdr:spPr>
        <a:xfrm xmlns:a="http://schemas.openxmlformats.org/drawingml/2006/main">
          <a:off x="22860" y="1176548"/>
          <a:ext cx="1716954" cy="40006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9</a:t>
          </a:r>
          <a:r>
            <a:rPr lang="zh-TW" altLang="en-US" dirty="0">
              <a:solidFill>
                <a:schemeClr val="tx1"/>
              </a:solidFill>
              <a:latin typeface="+mj-ea"/>
              <a:ea typeface="+mj-ea"/>
            </a:rPr>
            <a:t>個巷弄長照站</a:t>
          </a:r>
        </a:p>
      </cdr:txBody>
    </cdr:sp>
  </cdr:relSizeAnchor>
  <cdr:relSizeAnchor xmlns:cdr="http://schemas.openxmlformats.org/drawingml/2006/chartDrawing">
    <cdr:from>
      <cdr:x>0.02817</cdr:x>
      <cdr:y>0.49</cdr:y>
    </cdr:from>
    <cdr:to>
      <cdr:x>0.24132</cdr:x>
      <cdr:y>0.58197</cdr:y>
    </cdr:to>
    <cdr:sp macro="" textlink="">
      <cdr:nvSpPr>
        <cdr:cNvPr id="28" name="圓角矩形 27"/>
        <cdr:cNvSpPr/>
      </cdr:nvSpPr>
      <cdr:spPr>
        <a:xfrm xmlns:a="http://schemas.openxmlformats.org/drawingml/2006/main">
          <a:off x="228594" y="1991380"/>
          <a:ext cx="1729776" cy="37372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cdr:txBody>
    </cdr:sp>
  </cdr:relSizeAnchor>
  <cdr:relSizeAnchor xmlns:cdr="http://schemas.openxmlformats.org/drawingml/2006/chartDrawing">
    <cdr:from>
      <cdr:x>0.27199</cdr:x>
      <cdr:y>0.79963</cdr:y>
    </cdr:from>
    <cdr:to>
      <cdr:x>0.34085</cdr:x>
      <cdr:y>0.8175</cdr:y>
    </cdr:to>
    <cdr:cxnSp macro="">
      <cdr:nvCxnSpPr>
        <cdr:cNvPr id="29" name="直線接點 28">
          <a:extLst xmlns:a="http://schemas.openxmlformats.org/drawingml/2006/main">
            <a:ext uri="{FF2B5EF4-FFF2-40B4-BE49-F238E27FC236}">
              <a16:creationId xmlns:a16="http://schemas.microsoft.com/office/drawing/2014/main" xmlns="" id="{C3239CE1-66FA-6519-6C2B-BF1AD264948A}"/>
            </a:ext>
          </a:extLst>
        </cdr:cNvPr>
        <cdr:cNvCxnSpPr/>
      </cdr:nvCxnSpPr>
      <cdr:spPr>
        <a:xfrm xmlns:a="http://schemas.openxmlformats.org/drawingml/2006/main" flipV="1">
          <a:off x="2207283" y="3249714"/>
          <a:ext cx="558777" cy="7260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0.02754</cdr:x>
      <cdr:y>0.62083</cdr:y>
    </cdr:from>
    <cdr:to>
      <cdr:x>0.25161</cdr:x>
      <cdr:y>0.73192</cdr:y>
    </cdr:to>
    <cdr:sp macro="" textlink="">
      <cdr:nvSpPr>
        <cdr:cNvPr id="30" name="圓角矩形 29"/>
        <cdr:cNvSpPr/>
      </cdr:nvSpPr>
      <cdr:spPr>
        <a:xfrm xmlns:a="http://schemas.openxmlformats.org/drawingml/2006/main">
          <a:off x="223507" y="2523053"/>
          <a:ext cx="1818395" cy="45147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cdr:txBody>
    </cdr:sp>
  </cdr:relSizeAnchor>
  <cdr:relSizeAnchor xmlns:cdr="http://schemas.openxmlformats.org/drawingml/2006/chartDrawing">
    <cdr:from>
      <cdr:x>0.28451</cdr:x>
      <cdr:y>0.92313</cdr:y>
    </cdr:from>
    <cdr:to>
      <cdr:x>0.45821</cdr:x>
      <cdr:y>0.9625</cdr:y>
    </cdr:to>
    <cdr:cxnSp macro="">
      <cdr:nvCxnSpPr>
        <cdr:cNvPr id="31" name="直線接點 30">
          <a:extLst xmlns:a="http://schemas.openxmlformats.org/drawingml/2006/main">
            <a:ext uri="{FF2B5EF4-FFF2-40B4-BE49-F238E27FC236}">
              <a16:creationId xmlns:a16="http://schemas.microsoft.com/office/drawing/2014/main" xmlns="" id="{D77E4EA0-564A-16A2-14F0-1F95460F05C5}"/>
            </a:ext>
          </a:extLst>
        </cdr:cNvPr>
        <cdr:cNvCxnSpPr/>
      </cdr:nvCxnSpPr>
      <cdr:spPr>
        <a:xfrm xmlns:a="http://schemas.openxmlformats.org/drawingml/2006/main" flipV="1">
          <a:off x="2308898" y="3751600"/>
          <a:ext cx="1409628" cy="160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0.06559</cdr:x>
      <cdr:y>0.76714</cdr:y>
    </cdr:from>
    <cdr:to>
      <cdr:x>0.27351</cdr:x>
      <cdr:y>0.85188</cdr:y>
    </cdr:to>
    <cdr:sp macro="" textlink="">
      <cdr:nvSpPr>
        <cdr:cNvPr id="34" name="圓角矩形 33"/>
        <cdr:cNvSpPr/>
      </cdr:nvSpPr>
      <cdr:spPr>
        <a:xfrm xmlns:a="http://schemas.openxmlformats.org/drawingml/2006/main">
          <a:off x="532273" y="3117677"/>
          <a:ext cx="1687334"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家營養餐飲</a:t>
          </a:r>
        </a:p>
      </cdr:txBody>
    </cdr:sp>
  </cdr:relSizeAnchor>
  <cdr:relSizeAnchor xmlns:cdr="http://schemas.openxmlformats.org/drawingml/2006/chartDrawing">
    <cdr:from>
      <cdr:x>0.59057</cdr:x>
      <cdr:y>0.84002</cdr:y>
    </cdr:from>
    <cdr:to>
      <cdr:x>0.69995</cdr:x>
      <cdr:y>0.88026</cdr:y>
    </cdr:to>
    <cdr:cxnSp macro="">
      <cdr:nvCxnSpPr>
        <cdr:cNvPr id="36" name="直線接點 35">
          <a:extLst xmlns:a="http://schemas.openxmlformats.org/drawingml/2006/main">
            <a:ext uri="{FF2B5EF4-FFF2-40B4-BE49-F238E27FC236}">
              <a16:creationId xmlns:a16="http://schemas.microsoft.com/office/drawing/2014/main" xmlns="" id="{9C3A1331-A6B2-7CAC-50D9-1E5AB863405D}"/>
            </a:ext>
          </a:extLst>
        </cdr:cNvPr>
        <cdr:cNvCxnSpPr/>
      </cdr:nvCxnSpPr>
      <cdr:spPr>
        <a:xfrm xmlns:a="http://schemas.openxmlformats.org/drawingml/2006/main" flipH="1" flipV="1">
          <a:off x="4792666" y="3413821"/>
          <a:ext cx="887621" cy="16355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0.0736</cdr:x>
      <cdr:y>0.88782</cdr:y>
    </cdr:from>
    <cdr:to>
      <cdr:x>0.29235</cdr:x>
      <cdr:y>1</cdr:y>
    </cdr:to>
    <cdr:sp macro="" textlink="">
      <cdr:nvSpPr>
        <cdr:cNvPr id="37" name="圓角矩形 36"/>
        <cdr:cNvSpPr/>
      </cdr:nvSpPr>
      <cdr:spPr>
        <a:xfrm xmlns:a="http://schemas.openxmlformats.org/drawingml/2006/main">
          <a:off x="597269" y="3608100"/>
          <a:ext cx="1775222" cy="45590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5</a:t>
          </a:r>
          <a:r>
            <a:rPr lang="zh-TW" altLang="en-US" sz="1400" dirty="0">
              <a:solidFill>
                <a:schemeClr val="tx1"/>
              </a:solidFill>
              <a:latin typeface="+mj-ea"/>
              <a:ea typeface="+mj-ea"/>
            </a:rPr>
            <a:t>家專業服務單位</a:t>
          </a:r>
        </a:p>
      </cdr:txBody>
    </cdr:sp>
  </cdr:relSizeAnchor>
  <cdr:relSizeAnchor xmlns:cdr="http://schemas.openxmlformats.org/drawingml/2006/chartDrawing">
    <cdr:from>
      <cdr:x>0.42602</cdr:x>
      <cdr:y>0.76692</cdr:y>
    </cdr:from>
    <cdr:to>
      <cdr:x>0.54225</cdr:x>
      <cdr:y>0.9303</cdr:y>
    </cdr:to>
    <cdr:pic>
      <cdr:nvPicPr>
        <cdr:cNvPr id="32" name="Picture 2">
          <a:extLst xmlns:a="http://schemas.openxmlformats.org/drawingml/2006/main">
            <a:ext uri="{FF2B5EF4-FFF2-40B4-BE49-F238E27FC236}">
              <a16:creationId xmlns:a16="http://schemas.microsoft.com/office/drawing/2014/main" xmlns="" id="{64D6237F-7D7C-429C-6216-23F6A4F28F76}"/>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457309" y="3116783"/>
          <a:ext cx="943241" cy="663936"/>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0.2435</cdr:x>
      <cdr:y>0.69125</cdr:y>
    </cdr:from>
    <cdr:to>
      <cdr:x>0.2903</cdr:x>
      <cdr:y>0.69269</cdr:y>
    </cdr:to>
    <cdr:cxnSp macro="">
      <cdr:nvCxnSpPr>
        <cdr:cNvPr id="33" name="直線接點 32">
          <a:extLst xmlns:a="http://schemas.openxmlformats.org/drawingml/2006/main">
            <a:ext uri="{FF2B5EF4-FFF2-40B4-BE49-F238E27FC236}">
              <a16:creationId xmlns:a16="http://schemas.microsoft.com/office/drawing/2014/main" xmlns="" id="{37B62498-E1C9-8DD4-18AC-0A5719DFDEE4}"/>
            </a:ext>
          </a:extLst>
        </cdr:cNvPr>
        <cdr:cNvCxnSpPr/>
      </cdr:nvCxnSpPr>
      <cdr:spPr>
        <a:xfrm xmlns:a="http://schemas.openxmlformats.org/drawingml/2006/main">
          <a:off x="1976095" y="2809260"/>
          <a:ext cx="379796"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0.24069</cdr:x>
      <cdr:y>0.53563</cdr:y>
    </cdr:from>
    <cdr:to>
      <cdr:x>0.28749</cdr:x>
      <cdr:y>0.53706</cdr:y>
    </cdr:to>
    <cdr:cxnSp macro="">
      <cdr:nvCxnSpPr>
        <cdr:cNvPr id="40" name="直線接點 39">
          <a:extLst xmlns:a="http://schemas.openxmlformats.org/drawingml/2006/main">
            <a:ext uri="{FF2B5EF4-FFF2-40B4-BE49-F238E27FC236}">
              <a16:creationId xmlns:a16="http://schemas.microsoft.com/office/drawing/2014/main" xmlns="" id="{10F4640C-17AD-96B3-9624-60DBB3824476}"/>
            </a:ext>
          </a:extLst>
        </cdr:cNvPr>
        <cdr:cNvCxnSpPr/>
      </cdr:nvCxnSpPr>
      <cdr:spPr>
        <a:xfrm xmlns:a="http://schemas.openxmlformats.org/drawingml/2006/main">
          <a:off x="1953249" y="2176780"/>
          <a:ext cx="379796"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0.60734</cdr:x>
      <cdr:y>0.44334</cdr:y>
    </cdr:from>
    <cdr:to>
      <cdr:x>0.71598</cdr:x>
      <cdr:y>0.58764</cdr:y>
    </cdr:to>
    <cdr:pic>
      <cdr:nvPicPr>
        <cdr:cNvPr id="41" name="chart">
          <a:extLst xmlns:a="http://schemas.openxmlformats.org/drawingml/2006/main">
            <a:ext uri="{FF2B5EF4-FFF2-40B4-BE49-F238E27FC236}">
              <a16:creationId xmlns:a16="http://schemas.microsoft.com/office/drawing/2014/main" xmlns="" id="{7FC28C27-4539-BD87-99BB-0BA8E1F8A3B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0"/>
        <a:stretch xmlns:a="http://schemas.openxmlformats.org/drawingml/2006/main">
          <a:fillRect/>
        </a:stretch>
      </cdr:blipFill>
      <cdr:spPr>
        <a:xfrm xmlns:a="http://schemas.openxmlformats.org/drawingml/2006/main">
          <a:off x="4928766" y="1801754"/>
          <a:ext cx="881647" cy="586435"/>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0.7653</cdr:x>
      <cdr:y>0.53964</cdr:y>
    </cdr:from>
    <cdr:to>
      <cdr:x>0.97413</cdr:x>
      <cdr:y>0.65083</cdr:y>
    </cdr:to>
    <cdr:sp macro="" textlink="">
      <cdr:nvSpPr>
        <cdr:cNvPr id="42" name="圓角矩形 41"/>
        <cdr:cNvSpPr/>
      </cdr:nvSpPr>
      <cdr:spPr>
        <a:xfrm xmlns:a="http://schemas.openxmlformats.org/drawingml/2006/main">
          <a:off x="6210639" y="2193097"/>
          <a:ext cx="1694688" cy="45187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家居家護理單位</a:t>
          </a:r>
          <a:endParaRPr lang="en-US" altLang="zh-TW" dirty="0">
            <a:solidFill>
              <a:schemeClr val="tx1"/>
            </a:solidFill>
            <a:latin typeface="+mj-ea"/>
            <a:ea typeface="+mj-ea"/>
          </a:endParaRPr>
        </a:p>
      </cdr:txBody>
    </cdr:sp>
  </cdr:relSizeAnchor>
  <cdr:relSizeAnchor xmlns:cdr="http://schemas.openxmlformats.org/drawingml/2006/chartDrawing">
    <cdr:from>
      <cdr:x>0.57973</cdr:x>
      <cdr:y>0.60264</cdr:y>
    </cdr:from>
    <cdr:to>
      <cdr:x>0.68445</cdr:x>
      <cdr:y>0.74811</cdr:y>
    </cdr:to>
    <cdr:pic>
      <cdr:nvPicPr>
        <cdr:cNvPr id="38" name="chart">
          <a:extLst xmlns:a="http://schemas.openxmlformats.org/drawingml/2006/main">
            <a:ext uri="{FF2B5EF4-FFF2-40B4-BE49-F238E27FC236}">
              <a16:creationId xmlns:a16="http://schemas.microsoft.com/office/drawing/2014/main" xmlns="" id="{8EEBE8CF-AAAA-CD6E-62C4-41AA9C2D9B3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1"/>
        <a:stretch xmlns:a="http://schemas.openxmlformats.org/drawingml/2006/main">
          <a:fillRect/>
        </a:stretch>
      </cdr:blipFill>
      <cdr:spPr>
        <a:xfrm xmlns:a="http://schemas.openxmlformats.org/drawingml/2006/main">
          <a:off x="4704661" y="2449109"/>
          <a:ext cx="849834" cy="591190"/>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0.74213</cdr:x>
      <cdr:y>0.68536</cdr:y>
    </cdr:from>
    <cdr:to>
      <cdr:x>0.9253</cdr:x>
      <cdr:y>0.77009</cdr:y>
    </cdr:to>
    <cdr:sp macro="" textlink="">
      <cdr:nvSpPr>
        <cdr:cNvPr id="39" name="圓角矩形 38"/>
        <cdr:cNvSpPr/>
      </cdr:nvSpPr>
      <cdr:spPr>
        <a:xfrm xmlns:a="http://schemas.openxmlformats.org/drawingml/2006/main">
          <a:off x="6022608" y="2785303"/>
          <a:ext cx="1486479"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2</a:t>
          </a:r>
          <a:r>
            <a:rPr lang="zh-TW" altLang="en-US" dirty="0">
              <a:solidFill>
                <a:schemeClr val="tx1"/>
              </a:solidFill>
              <a:latin typeface="+mj-ea"/>
              <a:ea typeface="+mj-ea"/>
            </a:rPr>
            <a:t>家家庭托顧</a:t>
          </a:r>
          <a:endParaRPr lang="en-US" altLang="zh-TW" dirty="0">
            <a:solidFill>
              <a:schemeClr val="tx1"/>
            </a:solidFill>
            <a:latin typeface="+mj-ea"/>
            <a:ea typeface="+mj-ea"/>
          </a:endParaRPr>
        </a:p>
      </cdr:txBody>
    </cdr:sp>
  </cdr:relSizeAnchor>
  <cdr:relSizeAnchor xmlns:cdr="http://schemas.openxmlformats.org/drawingml/2006/chartDrawing">
    <cdr:from>
      <cdr:x>0.68457</cdr:x>
      <cdr:y>0.69939</cdr:y>
    </cdr:from>
    <cdr:to>
      <cdr:x>0.74285</cdr:x>
      <cdr:y>0.70713</cdr:y>
    </cdr:to>
    <cdr:cxnSp macro="">
      <cdr:nvCxnSpPr>
        <cdr:cNvPr id="43" name="直線接點 42">
          <a:extLst xmlns:a="http://schemas.openxmlformats.org/drawingml/2006/main">
            <a:ext uri="{FF2B5EF4-FFF2-40B4-BE49-F238E27FC236}">
              <a16:creationId xmlns:a16="http://schemas.microsoft.com/office/drawing/2014/main" xmlns="" id="{35F3ACA3-B864-C7C2-9839-B90607B41920}"/>
            </a:ext>
          </a:extLst>
        </cdr:cNvPr>
        <cdr:cNvCxnSpPr/>
      </cdr:nvCxnSpPr>
      <cdr:spPr>
        <a:xfrm xmlns:a="http://schemas.openxmlformats.org/drawingml/2006/main" flipH="1" flipV="1">
          <a:off x="5555455" y="2842321"/>
          <a:ext cx="472960" cy="3145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0.36607</cdr:x>
      <cdr:y>0.30021</cdr:y>
    </cdr:from>
    <cdr:to>
      <cdr:x>0.59607</cdr:x>
      <cdr:y>0.57881</cdr:y>
    </cdr:to>
    <cdr:pic>
      <cdr:nvPicPr>
        <cdr:cNvPr id="44" name="Picture 3">
          <a:extLst xmlns:a="http://schemas.openxmlformats.org/drawingml/2006/main">
            <a:ext uri="{FF2B5EF4-FFF2-40B4-BE49-F238E27FC236}">
              <a16:creationId xmlns:a16="http://schemas.microsoft.com/office/drawing/2014/main" xmlns="" id="{7EC665C2-613C-8904-ED0E-4FC255AE150A}"/>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970748" y="1220034"/>
          <a:ext cx="1866578" cy="11322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0.37537</cdr:x>
      <cdr:y>0.59119</cdr:y>
    </cdr:from>
    <cdr:to>
      <cdr:x>0.61955</cdr:x>
      <cdr:y>0.71236</cdr:y>
    </cdr:to>
    <cdr:sp macro="" textlink="">
      <cdr:nvSpPr>
        <cdr:cNvPr id="45" name="文字方塊 5"/>
        <cdr:cNvSpPr txBox="1"/>
      </cdr:nvSpPr>
      <cdr:spPr>
        <a:xfrm xmlns:a="http://schemas.openxmlformats.org/drawingml/2006/main">
          <a:off x="3046232" y="2402596"/>
          <a:ext cx="1981594" cy="492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r>
            <a:rPr lang="en-US" altLang="zh-TW" sz="1300" dirty="0">
              <a:solidFill>
                <a:schemeClr val="tx1"/>
              </a:solidFill>
              <a:latin typeface="標楷體" panose="03000509000000000000" pitchFamily="65" charset="-120"/>
              <a:ea typeface="標楷體" panose="03000509000000000000" pitchFamily="65" charset="-120"/>
            </a:rPr>
            <a:t>2</a:t>
          </a:r>
          <a:r>
            <a:rPr lang="zh-TW" altLang="en-US" sz="1300" dirty="0">
              <a:solidFill>
                <a:schemeClr val="tx1"/>
              </a:solidFill>
              <a:latin typeface="標楷體" panose="03000509000000000000" pitchFamily="65" charset="-120"/>
              <a:ea typeface="標楷體" panose="03000509000000000000" pitchFamily="65" charset="-120"/>
            </a:rPr>
            <a:t>家社區整合型</a:t>
          </a:r>
          <a:endParaRPr lang="en-US" altLang="zh-TW" sz="1300" dirty="0">
            <a:solidFill>
              <a:schemeClr val="tx1"/>
            </a:solidFill>
            <a:latin typeface="標楷體" panose="03000509000000000000" pitchFamily="65" charset="-120"/>
            <a:ea typeface="標楷體" panose="03000509000000000000" pitchFamily="65" charset="-120"/>
          </a:endParaRPr>
        </a:p>
        <a:p xmlns:a="http://schemas.openxmlformats.org/drawingml/2006/main">
          <a:pPr algn="ctr"/>
          <a:r>
            <a:rPr lang="zh-TW" altLang="en-US" sz="1300" dirty="0">
              <a:solidFill>
                <a:schemeClr val="tx1"/>
              </a:solidFill>
              <a:latin typeface="標楷體" panose="03000509000000000000" pitchFamily="65" charset="-120"/>
              <a:ea typeface="標楷體" panose="03000509000000000000" pitchFamily="65" charset="-120"/>
            </a:rPr>
            <a:t>服務中心</a:t>
          </a:r>
        </a:p>
      </cdr:txBody>
    </cdr:sp>
  </cdr:relSizeAnchor>
  <cdr:relSizeAnchor xmlns:cdr="http://schemas.openxmlformats.org/drawingml/2006/chartDrawing">
    <cdr:from>
      <cdr:x>0.40912</cdr:x>
      <cdr:y>0.08902</cdr:y>
    </cdr:from>
    <cdr:to>
      <cdr:x>0.4773</cdr:x>
      <cdr:y>0.19129</cdr:y>
    </cdr:to>
    <cdr:pic>
      <cdr:nvPicPr>
        <cdr:cNvPr id="46" name="Picture 2">
          <a:extLst xmlns:a="http://schemas.openxmlformats.org/drawingml/2006/main">
            <a:ext uri="{FF2B5EF4-FFF2-40B4-BE49-F238E27FC236}">
              <a16:creationId xmlns:a16="http://schemas.microsoft.com/office/drawing/2014/main" xmlns="" id="{9DB58AC5-DA10-C8E1-BF04-2BF63D8BB550}"/>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3">
          <a:extLst>
            <a:ext uri="{BEBA8EAE-BF5A-486C-A8C5-ECC9F3942E4B}">
              <a14:imgProps xmlns:a14="http://schemas.microsoft.com/office/drawing/2010/main">
                <a14:imgLayer r:embed="rId14">
                  <a14:imgEffect>
                    <a14:backgroundRemoval t="11321" b="72642" l="14663" r="86804">
                      <a14:foregroundMark x1="47507" y1="27830" x2="48680" y2="28774"/>
                      <a14:foregroundMark x1="47507" y1="33962" x2="47214" y2="48585"/>
                      <a14:foregroundMark x1="37830" y1="35849" x2="49853" y2="33491"/>
                      <a14:foregroundMark x1="56305" y1="33962" x2="60704" y2="35377"/>
                      <a14:foregroundMark x1="46041" y1="28774" x2="50147" y2="30660"/>
                      <a14:foregroundMark x1="35484" y1="37736" x2="37537" y2="43396"/>
                    </a14:backgroundRemoval>
                  </a14:imgEffect>
                </a14:imgLayer>
              </a14:imgProps>
            </a:ext>
            <a:ext uri="{28A0092B-C50C-407E-A947-70E740481C1C}">
              <a14:useLocalDpi xmlns:a14="http://schemas.microsoft.com/office/drawing/2010/main" val="0"/>
            </a:ext>
          </a:extLst>
        </a:blip>
        <a:srcRect xmlns:a="http://schemas.openxmlformats.org/drawingml/2006/main" l="14898" t="10628" r="12034" b="25032"/>
        <a:stretch xmlns:a="http://schemas.openxmlformats.org/drawingml/2006/main"/>
      </cdr:blipFill>
      <cdr:spPr bwMode="auto">
        <a:xfrm xmlns:a="http://schemas.openxmlformats.org/drawingml/2006/main">
          <a:off x="3320152" y="361786"/>
          <a:ext cx="553292" cy="41561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0.31028</cdr:x>
      <cdr:y>0.04644</cdr:y>
    </cdr:from>
    <cdr:to>
      <cdr:x>0.38451</cdr:x>
      <cdr:y>0.05526</cdr:y>
    </cdr:to>
    <cdr:cxnSp macro="">
      <cdr:nvCxnSpPr>
        <cdr:cNvPr id="47" name="直線接點 46">
          <a:extLst xmlns:a="http://schemas.openxmlformats.org/drawingml/2006/main">
            <a:ext uri="{FF2B5EF4-FFF2-40B4-BE49-F238E27FC236}">
              <a16:creationId xmlns:a16="http://schemas.microsoft.com/office/drawing/2014/main" xmlns="" id="{71D29F62-22D5-4428-845D-50F63740576F}"/>
            </a:ext>
          </a:extLst>
        </cdr:cNvPr>
        <cdr:cNvCxnSpPr/>
      </cdr:nvCxnSpPr>
      <cdr:spPr>
        <a:xfrm xmlns:a="http://schemas.openxmlformats.org/drawingml/2006/main" flipV="1">
          <a:off x="2517987" y="188712"/>
          <a:ext cx="602443" cy="3586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0.14672</cdr:x>
      <cdr:y>0.02219</cdr:y>
    </cdr:from>
    <cdr:to>
      <cdr:x>0.31298</cdr:x>
      <cdr:y>0.0965</cdr:y>
    </cdr:to>
    <cdr:sp macro="" textlink="">
      <cdr:nvSpPr>
        <cdr:cNvPr id="48" name="圓角矩形 47"/>
        <cdr:cNvSpPr/>
      </cdr:nvSpPr>
      <cdr:spPr>
        <a:xfrm xmlns:a="http://schemas.openxmlformats.org/drawingml/2006/main">
          <a:off x="1190712" y="90182"/>
          <a:ext cx="1349211" cy="30198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個沐浴車</a:t>
          </a:r>
          <a:endParaRPr lang="en-US" altLang="zh-TW" dirty="0">
            <a:solidFill>
              <a:schemeClr val="tx1"/>
            </a:solidFil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0.60651</cdr:x>
      <cdr:y>0.39562</cdr:y>
    </cdr:from>
    <cdr:to>
      <cdr:x>0.70821</cdr:x>
      <cdr:y>0.54795</cdr:y>
    </cdr:to>
    <cdr:pic>
      <cdr:nvPicPr>
        <cdr:cNvPr id="4" name="Picture 4">
          <a:extLst xmlns:a="http://schemas.openxmlformats.org/drawingml/2006/main">
            <a:ext uri="{FF2B5EF4-FFF2-40B4-BE49-F238E27FC236}">
              <a16:creationId xmlns:a16="http://schemas.microsoft.com/office/drawing/2014/main" xmlns="" id="{A4A01008-6059-C19A-1AED-07008F264AC9}"/>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921979" y="1607818"/>
          <a:ext cx="825376" cy="619032"/>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0.57922</cdr:x>
      <cdr:y>0.59814</cdr:y>
    </cdr:from>
    <cdr:to>
      <cdr:x>0.68721</cdr:x>
      <cdr:y>0.74313</cdr:y>
    </cdr:to>
    <cdr:pic>
      <cdr:nvPicPr>
        <cdr:cNvPr id="5" name="chart">
          <a:extLst xmlns:a="http://schemas.openxmlformats.org/drawingml/2006/main">
            <a:ext uri="{FF2B5EF4-FFF2-40B4-BE49-F238E27FC236}">
              <a16:creationId xmlns:a16="http://schemas.microsoft.com/office/drawing/2014/main" xmlns="" id="{E04F748F-B9AB-9434-7F2B-7F4F71DF261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4700551" y="2430834"/>
          <a:ext cx="876376" cy="589226"/>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0.38033</cdr:x>
      <cdr:y>0.74379</cdr:y>
    </cdr:from>
    <cdr:to>
      <cdr:x>0.49768</cdr:x>
      <cdr:y>0.90417</cdr:y>
    </cdr:to>
    <cdr:pic>
      <cdr:nvPicPr>
        <cdr:cNvPr id="6" name="chart">
          <a:extLst xmlns:a="http://schemas.openxmlformats.org/drawingml/2006/main">
            <a:ext uri="{FF2B5EF4-FFF2-40B4-BE49-F238E27FC236}">
              <a16:creationId xmlns:a16="http://schemas.microsoft.com/office/drawing/2014/main" xmlns="" id="{4F1343EB-DBCB-F357-774B-7EF32AC6FDE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3086513" y="3022751"/>
          <a:ext cx="952333" cy="651810"/>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0.26223</cdr:x>
      <cdr:y>0.39241</cdr:y>
    </cdr:from>
    <cdr:to>
      <cdr:x>0.36433</cdr:x>
      <cdr:y>0.5418</cdr:y>
    </cdr:to>
    <cdr:pic>
      <cdr:nvPicPr>
        <cdr:cNvPr id="7" name="chart">
          <a:extLst xmlns:a="http://schemas.openxmlformats.org/drawingml/2006/main">
            <a:ext uri="{FF2B5EF4-FFF2-40B4-BE49-F238E27FC236}">
              <a16:creationId xmlns:a16="http://schemas.microsoft.com/office/drawing/2014/main" xmlns="" id="{677BD42A-124D-2EB3-BFE2-B445565FA8B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2128081" y="1594764"/>
          <a:ext cx="828583" cy="60712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0.29827</cdr:x>
      <cdr:y>0.20432</cdr:y>
    </cdr:from>
    <cdr:to>
      <cdr:x>0.39099</cdr:x>
      <cdr:y>0.34317</cdr:y>
    </cdr:to>
    <cdr:pic>
      <cdr:nvPicPr>
        <cdr:cNvPr id="8" name="chart">
          <a:extLst xmlns:a="http://schemas.openxmlformats.org/drawingml/2006/main">
            <a:ext uri="{FF2B5EF4-FFF2-40B4-BE49-F238E27FC236}">
              <a16:creationId xmlns:a16="http://schemas.microsoft.com/office/drawing/2014/main" xmlns="" id="{3B2962C6-0467-E570-8266-E859FDC687E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420579" y="830369"/>
          <a:ext cx="752414" cy="5642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0.37603</cdr:x>
      <cdr:y>0.0702</cdr:y>
    </cdr:from>
    <cdr:to>
      <cdr:x>0.47772</cdr:x>
      <cdr:y>0.20433</cdr:y>
    </cdr:to>
    <cdr:pic>
      <cdr:nvPicPr>
        <cdr:cNvPr id="11" name="chart">
          <a:extLst xmlns:a="http://schemas.openxmlformats.org/drawingml/2006/main">
            <a:ext uri="{FF2B5EF4-FFF2-40B4-BE49-F238E27FC236}">
              <a16:creationId xmlns:a16="http://schemas.microsoft.com/office/drawing/2014/main" xmlns="" id="{429F5C4B-9DF8-5FC1-EED9-4E471FF6CF5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3051563" y="285302"/>
          <a:ext cx="825276" cy="54509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0.30118</cdr:x>
      <cdr:y>0.6095</cdr:y>
    </cdr:from>
    <cdr:to>
      <cdr:x>0.39685</cdr:x>
      <cdr:y>0.74237</cdr:y>
    </cdr:to>
    <cdr:pic>
      <cdr:nvPicPr>
        <cdr:cNvPr id="12" name="chart">
          <a:extLst xmlns:a="http://schemas.openxmlformats.org/drawingml/2006/main">
            <a:ext uri="{FF2B5EF4-FFF2-40B4-BE49-F238E27FC236}">
              <a16:creationId xmlns:a16="http://schemas.microsoft.com/office/drawing/2014/main" xmlns="" id="{E274207F-12E8-889A-C6B0-0E0C22BEC8F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2444141" y="2477013"/>
          <a:ext cx="776376" cy="539992"/>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0.58908</cdr:x>
      <cdr:y>0.04237</cdr:y>
    </cdr:from>
    <cdr:to>
      <cdr:x>0.66757</cdr:x>
      <cdr:y>0.066</cdr:y>
    </cdr:to>
    <cdr:cxnSp macro="">
      <cdr:nvCxnSpPr>
        <cdr:cNvPr id="13" name="直線接點 12">
          <a:extLst xmlns:a="http://schemas.openxmlformats.org/drawingml/2006/main">
            <a:ext uri="{FF2B5EF4-FFF2-40B4-BE49-F238E27FC236}">
              <a16:creationId xmlns:a16="http://schemas.microsoft.com/office/drawing/2014/main" xmlns="" id="{CDA39985-E4C3-6A06-BB21-2545C2957F40}"/>
            </a:ext>
          </a:extLst>
        </cdr:cNvPr>
        <cdr:cNvCxnSpPr>
          <a:stCxn xmlns:a="http://schemas.openxmlformats.org/drawingml/2006/main" id="41" idx="1"/>
        </cdr:cNvCxnSpPr>
      </cdr:nvCxnSpPr>
      <cdr:spPr>
        <a:xfrm xmlns:a="http://schemas.openxmlformats.org/drawingml/2006/main" flipH="1">
          <a:off x="4889191" y="172172"/>
          <a:ext cx="651442" cy="9605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0.68784</cdr:x>
      <cdr:y>0.22866</cdr:y>
    </cdr:from>
    <cdr:to>
      <cdr:x>0.74005</cdr:x>
      <cdr:y>0.23725</cdr:y>
    </cdr:to>
    <cdr:cxnSp macro="">
      <cdr:nvCxnSpPr>
        <cdr:cNvPr id="15" name="直線接點 14">
          <a:extLst xmlns:a="http://schemas.openxmlformats.org/drawingml/2006/main">
            <a:ext uri="{FF2B5EF4-FFF2-40B4-BE49-F238E27FC236}">
              <a16:creationId xmlns:a16="http://schemas.microsoft.com/office/drawing/2014/main" xmlns="" id="{68C73A8B-0C34-316D-DCD5-DA2212F54C77}"/>
            </a:ext>
          </a:extLst>
        </cdr:cNvPr>
        <cdr:cNvCxnSpPr/>
      </cdr:nvCxnSpPr>
      <cdr:spPr>
        <a:xfrm xmlns:a="http://schemas.openxmlformats.org/drawingml/2006/main" flipH="1">
          <a:off x="5708904" y="929274"/>
          <a:ext cx="433300" cy="3491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0.72017</cdr:x>
      <cdr:y>0.1855</cdr:y>
    </cdr:from>
    <cdr:to>
      <cdr:x>0.93537</cdr:x>
      <cdr:y>0.27023</cdr:y>
    </cdr:to>
    <cdr:sp macro="" textlink="">
      <cdr:nvSpPr>
        <cdr:cNvPr id="16" name="圓角矩形 15"/>
        <cdr:cNvSpPr/>
      </cdr:nvSpPr>
      <cdr:spPr>
        <a:xfrm xmlns:a="http://schemas.openxmlformats.org/drawingml/2006/main">
          <a:off x="5977172" y="753886"/>
          <a:ext cx="1786084"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2</a:t>
          </a:r>
          <a:r>
            <a:rPr lang="zh-TW" altLang="en-US" sz="1400" dirty="0">
              <a:solidFill>
                <a:schemeClr val="tx1"/>
              </a:solidFill>
              <a:latin typeface="+mj-ea"/>
              <a:ea typeface="+mj-ea"/>
            </a:rPr>
            <a:t>間日間照顧中心</a:t>
          </a:r>
        </a:p>
      </cdr:txBody>
    </cdr:sp>
  </cdr:relSizeAnchor>
  <cdr:relSizeAnchor xmlns:cdr="http://schemas.openxmlformats.org/drawingml/2006/chartDrawing">
    <cdr:from>
      <cdr:x>0.71023</cdr:x>
      <cdr:y>0.47295</cdr:y>
    </cdr:from>
    <cdr:to>
      <cdr:x>0.76057</cdr:x>
      <cdr:y>0.49414</cdr:y>
    </cdr:to>
    <cdr:cxnSp macro="">
      <cdr:nvCxnSpPr>
        <cdr:cNvPr id="17" name="直線接點 16">
          <a:extLst xmlns:a="http://schemas.openxmlformats.org/drawingml/2006/main">
            <a:ext uri="{FF2B5EF4-FFF2-40B4-BE49-F238E27FC236}">
              <a16:creationId xmlns:a16="http://schemas.microsoft.com/office/drawing/2014/main" xmlns="" id="{4C46016F-1370-1778-1115-FAAE1730D43C}"/>
            </a:ext>
          </a:extLst>
        </cdr:cNvPr>
        <cdr:cNvCxnSpPr/>
      </cdr:nvCxnSpPr>
      <cdr:spPr>
        <a:xfrm xmlns:a="http://schemas.openxmlformats.org/drawingml/2006/main" flipH="1">
          <a:off x="5894722" y="1922069"/>
          <a:ext cx="417807" cy="8611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0.69237</cdr:x>
      <cdr:y>0.66439</cdr:y>
    </cdr:from>
    <cdr:to>
      <cdr:x>0.74554</cdr:x>
      <cdr:y>0.68313</cdr:y>
    </cdr:to>
    <cdr:cxnSp macro="">
      <cdr:nvCxnSpPr>
        <cdr:cNvPr id="18" name="直線接點 17">
          <a:extLst xmlns:a="http://schemas.openxmlformats.org/drawingml/2006/main">
            <a:ext uri="{FF2B5EF4-FFF2-40B4-BE49-F238E27FC236}">
              <a16:creationId xmlns:a16="http://schemas.microsoft.com/office/drawing/2014/main" xmlns="" id="{7C396DB7-9200-FD5F-7C30-50C66100615F}"/>
            </a:ext>
          </a:extLst>
        </cdr:cNvPr>
        <cdr:cNvCxnSpPr/>
      </cdr:nvCxnSpPr>
      <cdr:spPr>
        <a:xfrm xmlns:a="http://schemas.openxmlformats.org/drawingml/2006/main" flipH="1" flipV="1">
          <a:off x="5618799" y="2700065"/>
          <a:ext cx="431481" cy="7615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0.74923</cdr:x>
      <cdr:y>0.37964</cdr:y>
    </cdr:from>
    <cdr:to>
      <cdr:x>0.93537</cdr:x>
      <cdr:y>0.60552</cdr:y>
    </cdr:to>
    <cdr:sp macro="" textlink="">
      <cdr:nvSpPr>
        <cdr:cNvPr id="19" name="圓角矩形 18"/>
        <cdr:cNvSpPr/>
      </cdr:nvSpPr>
      <cdr:spPr>
        <a:xfrm xmlns:a="http://schemas.openxmlformats.org/drawingml/2006/main">
          <a:off x="6218419" y="1542857"/>
          <a:ext cx="1544837" cy="91797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rPr>
            <a:t>2</a:t>
          </a:r>
          <a:r>
            <a:rPr lang="zh-TW" altLang="en-US" sz="1400" dirty="0">
              <a:solidFill>
                <a:schemeClr val="tx1"/>
              </a:solidFill>
            </a:rPr>
            <a:t>家居家喘息</a:t>
          </a:r>
          <a:endParaRPr lang="en-US" altLang="zh-TW" sz="1400" dirty="0">
            <a:solidFill>
              <a:schemeClr val="tx1"/>
            </a:solidFill>
          </a:endParaRPr>
        </a:p>
        <a:p xmlns:a="http://schemas.openxmlformats.org/drawingml/2006/main">
          <a:pPr algn="ctr"/>
          <a:r>
            <a:rPr lang="en-US" altLang="zh-TW" sz="1400" dirty="0">
              <a:solidFill>
                <a:schemeClr val="tx1"/>
              </a:solidFill>
            </a:rPr>
            <a:t>2</a:t>
          </a:r>
          <a:r>
            <a:rPr lang="zh-TW" altLang="en-US" sz="1400" dirty="0">
              <a:solidFill>
                <a:schemeClr val="tx1"/>
              </a:solidFill>
            </a:rPr>
            <a:t>家日照喘息</a:t>
          </a:r>
          <a:endParaRPr lang="en-US" altLang="zh-TW" sz="1400" dirty="0">
            <a:solidFill>
              <a:schemeClr val="tx1"/>
            </a:solidFill>
          </a:endParaRPr>
        </a:p>
        <a:p xmlns:a="http://schemas.openxmlformats.org/drawingml/2006/main">
          <a:pPr algn="ctr"/>
          <a:r>
            <a:rPr lang="en-US" altLang="zh-TW" sz="1400" dirty="0">
              <a:solidFill>
                <a:schemeClr val="tx1"/>
              </a:solidFill>
            </a:rPr>
            <a:t>3</a:t>
          </a:r>
          <a:r>
            <a:rPr lang="zh-TW" altLang="en-US" sz="1400" dirty="0">
              <a:solidFill>
                <a:schemeClr val="tx1"/>
              </a:solidFill>
            </a:rPr>
            <a:t>間機構喘息</a:t>
          </a:r>
          <a:endParaRPr lang="en-US" altLang="zh-TW" sz="1400" dirty="0">
            <a:solidFill>
              <a:schemeClr val="tx1"/>
            </a:solidFill>
          </a:endParaRPr>
        </a:p>
        <a:p xmlns:a="http://schemas.openxmlformats.org/drawingml/2006/main">
          <a:pPr algn="ctr"/>
          <a:r>
            <a:rPr lang="en-US" altLang="zh-TW" sz="1400" dirty="0">
              <a:solidFill>
                <a:schemeClr val="tx1"/>
              </a:solidFill>
            </a:rPr>
            <a:t>1</a:t>
          </a:r>
          <a:r>
            <a:rPr lang="zh-TW" altLang="en-US" sz="1400" dirty="0">
              <a:solidFill>
                <a:schemeClr val="tx1"/>
              </a:solidFill>
            </a:rPr>
            <a:t>家巷弄喘息</a:t>
          </a:r>
        </a:p>
      </cdr:txBody>
    </cdr:sp>
  </cdr:relSizeAnchor>
  <cdr:relSizeAnchor xmlns:cdr="http://schemas.openxmlformats.org/drawingml/2006/chartDrawing">
    <cdr:from>
      <cdr:x>0.74362</cdr:x>
      <cdr:y>0.65278</cdr:y>
    </cdr:from>
    <cdr:to>
      <cdr:x>0.92361</cdr:x>
      <cdr:y>0.7375</cdr:y>
    </cdr:to>
    <cdr:sp macro="" textlink="">
      <cdr:nvSpPr>
        <cdr:cNvPr id="21" name="圓角矩形 20"/>
        <cdr:cNvSpPr/>
      </cdr:nvSpPr>
      <cdr:spPr>
        <a:xfrm xmlns:a="http://schemas.openxmlformats.org/drawingml/2006/main">
          <a:off x="6171827" y="2652898"/>
          <a:ext cx="1493894" cy="34430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家交通接送</a:t>
          </a:r>
          <a:endParaRPr lang="en-US" altLang="zh-TW" dirty="0">
            <a:solidFill>
              <a:schemeClr val="tx1"/>
            </a:solidFill>
            <a:latin typeface="+mj-ea"/>
            <a:ea typeface="+mj-ea"/>
          </a:endParaRPr>
        </a:p>
      </cdr:txBody>
    </cdr:sp>
  </cdr:relSizeAnchor>
  <cdr:relSizeAnchor xmlns:cdr="http://schemas.openxmlformats.org/drawingml/2006/chartDrawing">
    <cdr:from>
      <cdr:x>0.29401</cdr:x>
      <cdr:y>0.00696</cdr:y>
    </cdr:from>
    <cdr:to>
      <cdr:x>0.38701</cdr:x>
      <cdr:y>0.05617</cdr:y>
    </cdr:to>
    <cdr:cxnSp macro="">
      <cdr:nvCxnSpPr>
        <cdr:cNvPr id="22" name="直線接點 21">
          <a:extLst xmlns:a="http://schemas.openxmlformats.org/drawingml/2006/main">
            <a:ext uri="{FF2B5EF4-FFF2-40B4-BE49-F238E27FC236}">
              <a16:creationId xmlns:a16="http://schemas.microsoft.com/office/drawing/2014/main" xmlns="" id="{C4FE6290-DE2F-EA61-1FB3-639D01E649E2}"/>
            </a:ext>
          </a:extLst>
        </cdr:cNvPr>
        <cdr:cNvCxnSpPr/>
      </cdr:nvCxnSpPr>
      <cdr:spPr>
        <a:xfrm xmlns:a="http://schemas.openxmlformats.org/drawingml/2006/main">
          <a:off x="2385951" y="28269"/>
          <a:ext cx="754769" cy="19999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0.00282</cdr:x>
      <cdr:y>0</cdr:y>
    </cdr:from>
    <cdr:to>
      <cdr:x>0.29682</cdr:x>
      <cdr:y>0.09842</cdr:y>
    </cdr:to>
    <cdr:sp macro="" textlink="">
      <cdr:nvSpPr>
        <cdr:cNvPr id="23" name="圓角矩形 22"/>
        <cdr:cNvSpPr/>
      </cdr:nvSpPr>
      <cdr:spPr>
        <a:xfrm xmlns:a="http://schemas.openxmlformats.org/drawingml/2006/main">
          <a:off x="22860" y="0"/>
          <a:ext cx="2385923" cy="39997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2</a:t>
          </a:r>
          <a:r>
            <a:rPr lang="zh-TW" altLang="en-US" dirty="0">
              <a:solidFill>
                <a:schemeClr val="tx1"/>
              </a:solidFill>
              <a:latin typeface="+mj-ea"/>
              <a:ea typeface="+mj-ea"/>
            </a:rPr>
            <a:t>間居家失能個案家庭醫師</a:t>
          </a:r>
        </a:p>
      </cdr:txBody>
    </cdr:sp>
  </cdr:relSizeAnchor>
  <cdr:relSizeAnchor xmlns:cdr="http://schemas.openxmlformats.org/drawingml/2006/chartDrawing">
    <cdr:from>
      <cdr:x>0.23286</cdr:x>
      <cdr:y>0.28</cdr:y>
    </cdr:from>
    <cdr:to>
      <cdr:x>0.27966</cdr:x>
      <cdr:y>0.28143</cdr:y>
    </cdr:to>
    <cdr:cxnSp macro="">
      <cdr:nvCxnSpPr>
        <cdr:cNvPr id="24" name="直線接點 23">
          <a:extLst xmlns:a="http://schemas.openxmlformats.org/drawingml/2006/main">
            <a:ext uri="{FF2B5EF4-FFF2-40B4-BE49-F238E27FC236}">
              <a16:creationId xmlns:a16="http://schemas.microsoft.com/office/drawing/2014/main" xmlns="" id="{C32100CE-DBE6-9BF3-E578-D319813A4DBA}"/>
            </a:ext>
          </a:extLst>
        </cdr:cNvPr>
        <cdr:cNvCxnSpPr/>
      </cdr:nvCxnSpPr>
      <cdr:spPr>
        <a:xfrm xmlns:a="http://schemas.openxmlformats.org/drawingml/2006/main">
          <a:off x="1889760" y="1137920"/>
          <a:ext cx="379740" cy="58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0.02143</cdr:x>
      <cdr:y>0.24033</cdr:y>
    </cdr:from>
    <cdr:to>
      <cdr:x>0.233</cdr:x>
      <cdr:y>0.33876</cdr:y>
    </cdr:to>
    <cdr:sp macro="" textlink="">
      <cdr:nvSpPr>
        <cdr:cNvPr id="26" name="圓角矩形 25"/>
        <cdr:cNvSpPr/>
      </cdr:nvSpPr>
      <cdr:spPr>
        <a:xfrm xmlns:a="http://schemas.openxmlformats.org/drawingml/2006/main">
          <a:off x="173890" y="976714"/>
          <a:ext cx="1716952" cy="39999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12</a:t>
          </a:r>
          <a:r>
            <a:rPr lang="zh-TW" altLang="en-US" dirty="0">
              <a:solidFill>
                <a:schemeClr val="tx1"/>
              </a:solidFill>
              <a:latin typeface="+mj-ea"/>
              <a:ea typeface="+mj-ea"/>
            </a:rPr>
            <a:t>個巷弄長照站</a:t>
          </a:r>
        </a:p>
      </cdr:txBody>
    </cdr:sp>
  </cdr:relSizeAnchor>
  <cdr:relSizeAnchor xmlns:cdr="http://schemas.openxmlformats.org/drawingml/2006/chartDrawing">
    <cdr:from>
      <cdr:x>0.21095</cdr:x>
      <cdr:y>0.47625</cdr:y>
    </cdr:from>
    <cdr:to>
      <cdr:x>0.25775</cdr:x>
      <cdr:y>0.47768</cdr:y>
    </cdr:to>
    <cdr:cxnSp macro="">
      <cdr:nvCxnSpPr>
        <cdr:cNvPr id="27" name="直線接點 26">
          <a:extLst xmlns:a="http://schemas.openxmlformats.org/drawingml/2006/main">
            <a:ext uri="{FF2B5EF4-FFF2-40B4-BE49-F238E27FC236}">
              <a16:creationId xmlns:a16="http://schemas.microsoft.com/office/drawing/2014/main" xmlns="" id="{6DCD8022-81EB-F279-7664-086F9158BEB0}"/>
            </a:ext>
          </a:extLst>
        </cdr:cNvPr>
        <cdr:cNvCxnSpPr/>
      </cdr:nvCxnSpPr>
      <cdr:spPr>
        <a:xfrm xmlns:a="http://schemas.openxmlformats.org/drawingml/2006/main">
          <a:off x="1711960" y="1935480"/>
          <a:ext cx="379740" cy="58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0.00939</cdr:x>
      <cdr:y>0.41313</cdr:y>
    </cdr:from>
    <cdr:to>
      <cdr:x>0.22254</cdr:x>
      <cdr:y>0.50509</cdr:y>
    </cdr:to>
    <cdr:sp macro="" textlink="">
      <cdr:nvSpPr>
        <cdr:cNvPr id="28" name="圓角矩形 27"/>
        <cdr:cNvSpPr/>
      </cdr:nvSpPr>
      <cdr:spPr>
        <a:xfrm xmlns:a="http://schemas.openxmlformats.org/drawingml/2006/main">
          <a:off x="76201" y="1678940"/>
          <a:ext cx="1729740" cy="37375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cdr:txBody>
    </cdr:sp>
  </cdr:relSizeAnchor>
  <cdr:relSizeAnchor xmlns:cdr="http://schemas.openxmlformats.org/drawingml/2006/chartDrawing">
    <cdr:from>
      <cdr:x>0.25415</cdr:x>
      <cdr:y>0.72</cdr:y>
    </cdr:from>
    <cdr:to>
      <cdr:x>0.30094</cdr:x>
      <cdr:y>0.72143</cdr:y>
    </cdr:to>
    <cdr:cxnSp macro="">
      <cdr:nvCxnSpPr>
        <cdr:cNvPr id="29" name="直線接點 28">
          <a:extLst xmlns:a="http://schemas.openxmlformats.org/drawingml/2006/main">
            <a:ext uri="{FF2B5EF4-FFF2-40B4-BE49-F238E27FC236}">
              <a16:creationId xmlns:a16="http://schemas.microsoft.com/office/drawing/2014/main" xmlns="" id="{10E4C89D-32B9-5E67-1E58-F1C631956F25}"/>
            </a:ext>
          </a:extLst>
        </cdr:cNvPr>
        <cdr:cNvCxnSpPr/>
      </cdr:nvCxnSpPr>
      <cdr:spPr>
        <a:xfrm xmlns:a="http://schemas.openxmlformats.org/drawingml/2006/main">
          <a:off x="2062480" y="2926080"/>
          <a:ext cx="379740" cy="58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0.02942</cdr:x>
      <cdr:y>0.65271</cdr:y>
    </cdr:from>
    <cdr:to>
      <cdr:x>0.25349</cdr:x>
      <cdr:y>0.76379</cdr:y>
    </cdr:to>
    <cdr:sp macro="" textlink="">
      <cdr:nvSpPr>
        <cdr:cNvPr id="30" name="圓角矩形 29"/>
        <cdr:cNvSpPr/>
      </cdr:nvSpPr>
      <cdr:spPr>
        <a:xfrm xmlns:a="http://schemas.openxmlformats.org/drawingml/2006/main">
          <a:off x="238765" y="2652594"/>
          <a:ext cx="1818394" cy="451445"/>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cdr:txBody>
    </cdr:sp>
  </cdr:relSizeAnchor>
  <cdr:relSizeAnchor xmlns:cdr="http://schemas.openxmlformats.org/drawingml/2006/chartDrawing">
    <cdr:from>
      <cdr:x>0.277</cdr:x>
      <cdr:y>0.89313</cdr:y>
    </cdr:from>
    <cdr:to>
      <cdr:x>0.4507</cdr:x>
      <cdr:y>0.9325</cdr:y>
    </cdr:to>
    <cdr:cxnSp macro="">
      <cdr:nvCxnSpPr>
        <cdr:cNvPr id="31" name="直線接點 30">
          <a:extLst xmlns:a="http://schemas.openxmlformats.org/drawingml/2006/main">
            <a:ext uri="{FF2B5EF4-FFF2-40B4-BE49-F238E27FC236}">
              <a16:creationId xmlns:a16="http://schemas.microsoft.com/office/drawing/2014/main" xmlns="" id="{8E6E60E2-4405-4D6C-419A-FF8E736A33B9}"/>
            </a:ext>
          </a:extLst>
        </cdr:cNvPr>
        <cdr:cNvCxnSpPr/>
      </cdr:nvCxnSpPr>
      <cdr:spPr>
        <a:xfrm xmlns:a="http://schemas.openxmlformats.org/drawingml/2006/main" flipV="1">
          <a:off x="2247900" y="3629660"/>
          <a:ext cx="1409700" cy="16002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0.11911</cdr:x>
      <cdr:y>0.87777</cdr:y>
    </cdr:from>
    <cdr:to>
      <cdr:x>0.32703</cdr:x>
      <cdr:y>0.9625</cdr:y>
    </cdr:to>
    <cdr:sp macro="" textlink="">
      <cdr:nvSpPr>
        <cdr:cNvPr id="34" name="圓角矩形 33"/>
        <cdr:cNvSpPr/>
      </cdr:nvSpPr>
      <cdr:spPr>
        <a:xfrm xmlns:a="http://schemas.openxmlformats.org/drawingml/2006/main">
          <a:off x="966639" y="3567262"/>
          <a:ext cx="1687336"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家營養餐飲</a:t>
          </a:r>
        </a:p>
      </cdr:txBody>
    </cdr:sp>
  </cdr:relSizeAnchor>
  <cdr:relSizeAnchor xmlns:cdr="http://schemas.openxmlformats.org/drawingml/2006/chartDrawing">
    <cdr:from>
      <cdr:x>0.49183</cdr:x>
      <cdr:y>0.73529</cdr:y>
    </cdr:from>
    <cdr:to>
      <cdr:x>0.60143</cdr:x>
      <cdr:y>0.88711</cdr:y>
    </cdr:to>
    <cdr:pic>
      <cdr:nvPicPr>
        <cdr:cNvPr id="35" name="chart">
          <a:extLst xmlns:a="http://schemas.openxmlformats.org/drawingml/2006/main">
            <a:ext uri="{FF2B5EF4-FFF2-40B4-BE49-F238E27FC236}">
              <a16:creationId xmlns:a16="http://schemas.microsoft.com/office/drawing/2014/main" xmlns="" id="{96420F77-A825-977D-BD1A-6A94F0E8FC4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3991377" y="2988238"/>
          <a:ext cx="889429" cy="61698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0.58005</cdr:x>
      <cdr:y>0.89439</cdr:y>
    </cdr:from>
    <cdr:to>
      <cdr:x>0.63322</cdr:x>
      <cdr:y>0.91313</cdr:y>
    </cdr:to>
    <cdr:cxnSp macro="">
      <cdr:nvCxnSpPr>
        <cdr:cNvPr id="36" name="直線接點 35">
          <a:extLst xmlns:a="http://schemas.openxmlformats.org/drawingml/2006/main">
            <a:ext uri="{FF2B5EF4-FFF2-40B4-BE49-F238E27FC236}">
              <a16:creationId xmlns:a16="http://schemas.microsoft.com/office/drawing/2014/main" xmlns="" id="{2C18612D-8CE0-EDEB-45EA-F50D161FE91C}"/>
            </a:ext>
          </a:extLst>
        </cdr:cNvPr>
        <cdr:cNvCxnSpPr/>
      </cdr:nvCxnSpPr>
      <cdr:spPr>
        <a:xfrm xmlns:a="http://schemas.openxmlformats.org/drawingml/2006/main" flipH="1" flipV="1">
          <a:off x="4707258" y="3634785"/>
          <a:ext cx="431481" cy="7615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0.63322</cdr:x>
      <cdr:y>0.88225</cdr:y>
    </cdr:from>
    <cdr:to>
      <cdr:x>0.81638</cdr:x>
      <cdr:y>0.96318</cdr:y>
    </cdr:to>
    <cdr:sp macro="" textlink="">
      <cdr:nvSpPr>
        <cdr:cNvPr id="37" name="圓角矩形 36"/>
        <cdr:cNvSpPr/>
      </cdr:nvSpPr>
      <cdr:spPr>
        <a:xfrm xmlns:a="http://schemas.openxmlformats.org/drawingml/2006/main">
          <a:off x="5255539" y="3585464"/>
          <a:ext cx="1520165" cy="32890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2</a:t>
          </a:r>
          <a:r>
            <a:rPr lang="zh-TW" altLang="en-US" sz="1400" dirty="0">
              <a:solidFill>
                <a:schemeClr val="tx1"/>
              </a:solidFill>
              <a:latin typeface="+mj-ea"/>
              <a:ea typeface="+mj-ea"/>
            </a:rPr>
            <a:t>家家庭托顧</a:t>
          </a:r>
          <a:endParaRPr lang="en-US" altLang="zh-TW" sz="1400" dirty="0">
            <a:solidFill>
              <a:schemeClr val="tx1"/>
            </a:solidFill>
            <a:latin typeface="+mj-ea"/>
            <a:ea typeface="+mj-ea"/>
          </a:endParaRPr>
        </a:p>
      </cdr:txBody>
    </cdr:sp>
  </cdr:relSizeAnchor>
  <cdr:relSizeAnchor xmlns:cdr="http://schemas.openxmlformats.org/drawingml/2006/chartDrawing">
    <cdr:from>
      <cdr:x>0.38078</cdr:x>
      <cdr:y>0.29983</cdr:y>
    </cdr:from>
    <cdr:to>
      <cdr:x>0.59355</cdr:x>
      <cdr:y>0.55756</cdr:y>
    </cdr:to>
    <cdr:pic>
      <cdr:nvPicPr>
        <cdr:cNvPr id="38" name="Picture 3">
          <a:extLst xmlns:a="http://schemas.openxmlformats.org/drawingml/2006/main">
            <a:ext uri="{FF2B5EF4-FFF2-40B4-BE49-F238E27FC236}">
              <a16:creationId xmlns:a16="http://schemas.microsoft.com/office/drawing/2014/main" xmlns="" id="{50B21065-21D7-BCF5-E835-4ED748FCB4EE}"/>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090148" y="1218493"/>
          <a:ext cx="1726723" cy="104743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0.35596</cdr:x>
      <cdr:y>0.56462</cdr:y>
    </cdr:from>
    <cdr:to>
      <cdr:x>0.62724</cdr:x>
      <cdr:y>0.68579</cdr:y>
    </cdr:to>
    <cdr:sp macro="" textlink="">
      <cdr:nvSpPr>
        <cdr:cNvPr id="39" name="文字方塊 16"/>
        <cdr:cNvSpPr txBox="1"/>
      </cdr:nvSpPr>
      <cdr:spPr>
        <a:xfrm xmlns:a="http://schemas.openxmlformats.org/drawingml/2006/main">
          <a:off x="2954322" y="2294616"/>
          <a:ext cx="2251544" cy="492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r>
            <a:rPr lang="en-US" altLang="zh-TW" sz="1300" dirty="0">
              <a:latin typeface="標楷體" panose="03000509000000000000" pitchFamily="65" charset="-120"/>
              <a:ea typeface="標楷體" panose="03000509000000000000" pitchFamily="65" charset="-120"/>
            </a:rPr>
            <a:t>1</a:t>
          </a:r>
          <a:r>
            <a:rPr lang="zh-TW" altLang="en-US" sz="1300" dirty="0">
              <a:latin typeface="標楷體" panose="03000509000000000000" pitchFamily="65" charset="-120"/>
              <a:ea typeface="標楷體" panose="03000509000000000000" pitchFamily="65" charset="-120"/>
            </a:rPr>
            <a:t>家社區整合型</a:t>
          </a:r>
          <a:endParaRPr lang="en-US" altLang="zh-TW" sz="1300" dirty="0">
            <a:latin typeface="標楷體" panose="03000509000000000000" pitchFamily="65" charset="-120"/>
            <a:ea typeface="標楷體" panose="03000509000000000000" pitchFamily="65" charset="-120"/>
          </a:endParaRPr>
        </a:p>
        <a:p xmlns:a="http://schemas.openxmlformats.org/drawingml/2006/main">
          <a:pPr algn="ctr"/>
          <a:r>
            <a:rPr lang="zh-TW" altLang="en-US" sz="1300" dirty="0">
              <a:latin typeface="標楷體" panose="03000509000000000000" pitchFamily="65" charset="-120"/>
              <a:ea typeface="標楷體" panose="03000509000000000000" pitchFamily="65" charset="-120"/>
            </a:rPr>
            <a:t>服務中心</a:t>
          </a:r>
        </a:p>
      </cdr:txBody>
    </cdr:sp>
  </cdr:relSizeAnchor>
  <cdr:relSizeAnchor xmlns:cdr="http://schemas.openxmlformats.org/drawingml/2006/chartDrawing">
    <cdr:from>
      <cdr:x>0.49529</cdr:x>
      <cdr:y>0.06503</cdr:y>
    </cdr:from>
    <cdr:to>
      <cdr:x>0.59561</cdr:x>
      <cdr:y>0.20432</cdr:y>
    </cdr:to>
    <cdr:pic>
      <cdr:nvPicPr>
        <cdr:cNvPr id="40" name="chart">
          <a:extLst xmlns:a="http://schemas.openxmlformats.org/drawingml/2006/main">
            <a:ext uri="{FF2B5EF4-FFF2-40B4-BE49-F238E27FC236}">
              <a16:creationId xmlns:a16="http://schemas.microsoft.com/office/drawing/2014/main" xmlns="" id="{2C0EFDA9-F697-D6E3-C71B-5929BC2035A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0"/>
        <a:stretch xmlns:a="http://schemas.openxmlformats.org/drawingml/2006/main">
          <a:fillRect/>
        </a:stretch>
      </cdr:blipFill>
      <cdr:spPr>
        <a:xfrm xmlns:a="http://schemas.openxmlformats.org/drawingml/2006/main">
          <a:off x="4019397" y="264266"/>
          <a:ext cx="814165" cy="566103"/>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0.66757</cdr:x>
      <cdr:y>0</cdr:y>
    </cdr:from>
    <cdr:to>
      <cdr:x>0.87367</cdr:x>
      <cdr:y>0.08473</cdr:y>
    </cdr:to>
    <cdr:sp macro="" textlink="">
      <cdr:nvSpPr>
        <cdr:cNvPr id="41" name="圓角矩形 40"/>
        <cdr:cNvSpPr/>
      </cdr:nvSpPr>
      <cdr:spPr>
        <a:xfrm xmlns:a="http://schemas.openxmlformats.org/drawingml/2006/main">
          <a:off x="5540633" y="0"/>
          <a:ext cx="1710559"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2</a:t>
          </a:r>
          <a:r>
            <a:rPr lang="zh-TW" altLang="en-US" dirty="0">
              <a:solidFill>
                <a:schemeClr val="tx1"/>
              </a:solidFill>
            </a:rPr>
            <a:t>家居家服務單位</a:t>
          </a:r>
        </a:p>
      </cdr:txBody>
    </cdr:sp>
  </cdr:relSizeAnchor>
</c:userShapes>
</file>

<file path=ppt/drawings/drawing13.xml><?xml version="1.0" encoding="utf-8"?>
<c:userShapes xmlns:c="http://schemas.openxmlformats.org/drawingml/2006/chart">
  <cdr:relSizeAnchor xmlns:cdr="http://schemas.openxmlformats.org/drawingml/2006/chartDrawing">
    <cdr:from>
      <cdr:x>0.58425</cdr:x>
      <cdr:y>0.24121</cdr:y>
    </cdr:from>
    <cdr:to>
      <cdr:x>0.66769</cdr:x>
      <cdr:y>0.35785</cdr:y>
    </cdr:to>
    <cdr:pic>
      <cdr:nvPicPr>
        <cdr:cNvPr id="2" name="chart">
          <a:extLst xmlns:a="http://schemas.openxmlformats.org/drawingml/2006/main">
            <a:ext uri="{FF2B5EF4-FFF2-40B4-BE49-F238E27FC236}">
              <a16:creationId xmlns:a16="http://schemas.microsoft.com/office/drawing/2014/main" xmlns="" id="{71FC0B9D-EAD4-5E67-18CD-314DC3A8CCA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306779" y="1009074"/>
          <a:ext cx="757843" cy="48795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0.61444</cdr:x>
      <cdr:y>0.43607</cdr:y>
    </cdr:from>
    <cdr:to>
      <cdr:x>0.708</cdr:x>
      <cdr:y>0.57739</cdr:y>
    </cdr:to>
    <cdr:pic>
      <cdr:nvPicPr>
        <cdr:cNvPr id="3" name="chart">
          <a:extLst xmlns:a="http://schemas.openxmlformats.org/drawingml/2006/main">
            <a:ext uri="{FF2B5EF4-FFF2-40B4-BE49-F238E27FC236}">
              <a16:creationId xmlns:a16="http://schemas.microsoft.com/office/drawing/2014/main" xmlns="" id="{FDA63A54-D0DD-EF49-DADF-65D847FFCDA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5580942" y="1824267"/>
          <a:ext cx="849883" cy="591190"/>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0.58575</cdr:x>
      <cdr:y>0.63207</cdr:y>
    </cdr:from>
    <cdr:to>
      <cdr:x>0.67394</cdr:x>
      <cdr:y>0.76685</cdr:y>
    </cdr:to>
    <cdr:pic>
      <cdr:nvPicPr>
        <cdr:cNvPr id="5" name="Picture 4">
          <a:extLst xmlns:a="http://schemas.openxmlformats.org/drawingml/2006/main">
            <a:ext uri="{FF2B5EF4-FFF2-40B4-BE49-F238E27FC236}">
              <a16:creationId xmlns:a16="http://schemas.microsoft.com/office/drawing/2014/main" xmlns="" id="{79108C58-C070-9DF1-4C9E-7DDFBF7B728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320433" y="2644177"/>
          <a:ext cx="801009" cy="563843"/>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0.49334</cdr:x>
      <cdr:y>0.79521</cdr:y>
    </cdr:from>
    <cdr:to>
      <cdr:x>0.58697</cdr:x>
      <cdr:y>0.9235</cdr:y>
    </cdr:to>
    <cdr:pic>
      <cdr:nvPicPr>
        <cdr:cNvPr id="6" name="chart">
          <a:extLst xmlns:a="http://schemas.openxmlformats.org/drawingml/2006/main">
            <a:ext uri="{FF2B5EF4-FFF2-40B4-BE49-F238E27FC236}">
              <a16:creationId xmlns:a16="http://schemas.microsoft.com/office/drawing/2014/main" xmlns="" id="{00B53C4B-9557-4B1F-51AD-334932333B7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4480983" y="3326645"/>
          <a:ext cx="850504" cy="536695"/>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0.32229</cdr:x>
      <cdr:y>0.6504</cdr:y>
    </cdr:from>
    <cdr:to>
      <cdr:x>0.40776</cdr:x>
      <cdr:y>0.77948</cdr:y>
    </cdr:to>
    <cdr:pic>
      <cdr:nvPicPr>
        <cdr:cNvPr id="7" name="chart">
          <a:extLst xmlns:a="http://schemas.openxmlformats.org/drawingml/2006/main">
            <a:ext uri="{FF2B5EF4-FFF2-40B4-BE49-F238E27FC236}">
              <a16:creationId xmlns:a16="http://schemas.microsoft.com/office/drawing/2014/main" xmlns="" id="{F1DE3BF0-C80D-86E4-EFC1-4E694741056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927367" y="2720853"/>
          <a:ext cx="776376" cy="539992"/>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0.40287</cdr:x>
      <cdr:y>0.77923</cdr:y>
    </cdr:from>
    <cdr:to>
      <cdr:x>0.49334</cdr:x>
      <cdr:y>0.90541</cdr:y>
    </cdr:to>
    <cdr:pic>
      <cdr:nvPicPr>
        <cdr:cNvPr id="8" name="chart">
          <a:extLst xmlns:a="http://schemas.openxmlformats.org/drawingml/2006/main">
            <a:ext uri="{FF2B5EF4-FFF2-40B4-BE49-F238E27FC236}">
              <a16:creationId xmlns:a16="http://schemas.microsoft.com/office/drawing/2014/main" xmlns="" id="{C1473E5A-EAC5-427D-0F3D-6EF4978EFA6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3659276" y="3259816"/>
          <a:ext cx="821707" cy="52784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0.29608</cdr:x>
      <cdr:y>0.4421</cdr:y>
    </cdr:from>
    <cdr:to>
      <cdr:x>0.38461</cdr:x>
      <cdr:y>0.57429</cdr:y>
    </cdr:to>
    <cdr:pic>
      <cdr:nvPicPr>
        <cdr:cNvPr id="9" name="chart">
          <a:extLst xmlns:a="http://schemas.openxmlformats.org/drawingml/2006/main">
            <a:ext uri="{FF2B5EF4-FFF2-40B4-BE49-F238E27FC236}">
              <a16:creationId xmlns:a16="http://schemas.microsoft.com/office/drawing/2014/main" xmlns="" id="{97FD4C8A-37B5-E416-F359-FC45E300592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2689287" y="1849454"/>
          <a:ext cx="804122" cy="553001"/>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0.32444</cdr:x>
      <cdr:y>0.24039</cdr:y>
    </cdr:from>
    <cdr:to>
      <cdr:x>0.40483</cdr:x>
      <cdr:y>0.36325</cdr:y>
    </cdr:to>
    <cdr:pic>
      <cdr:nvPicPr>
        <cdr:cNvPr id="10" name="chart">
          <a:extLst xmlns:a="http://schemas.openxmlformats.org/drawingml/2006/main">
            <a:ext uri="{FF2B5EF4-FFF2-40B4-BE49-F238E27FC236}">
              <a16:creationId xmlns:a16="http://schemas.microsoft.com/office/drawing/2014/main" xmlns="" id="{B21E81A1-98C3-9E1F-1DD3-4086C2EAFB0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2946857" y="1005627"/>
          <a:ext cx="730201" cy="513976"/>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0.40248</cdr:x>
      <cdr:y>0.10921</cdr:y>
    </cdr:from>
    <cdr:to>
      <cdr:x>0.49334</cdr:x>
      <cdr:y>0.23951</cdr:y>
    </cdr:to>
    <cdr:pic>
      <cdr:nvPicPr>
        <cdr:cNvPr id="11" name="chart">
          <a:extLst xmlns:a="http://schemas.openxmlformats.org/drawingml/2006/main">
            <a:ext uri="{FF2B5EF4-FFF2-40B4-BE49-F238E27FC236}">
              <a16:creationId xmlns:a16="http://schemas.microsoft.com/office/drawing/2014/main" xmlns="" id="{0EBAEC17-E5FE-D133-5063-710E0EDD4D4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9"/>
        <a:stretch xmlns:a="http://schemas.openxmlformats.org/drawingml/2006/main">
          <a:fillRect/>
        </a:stretch>
      </cdr:blipFill>
      <cdr:spPr>
        <a:xfrm xmlns:a="http://schemas.openxmlformats.org/drawingml/2006/main">
          <a:off x="3655707" y="456869"/>
          <a:ext cx="825276" cy="54509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0.50829</cdr:x>
      <cdr:y>0.09008</cdr:y>
    </cdr:from>
    <cdr:to>
      <cdr:x>0.60536</cdr:x>
      <cdr:y>0.23025</cdr:y>
    </cdr:to>
    <cdr:pic>
      <cdr:nvPicPr>
        <cdr:cNvPr id="12" name="chart">
          <a:extLst xmlns:a="http://schemas.openxmlformats.org/drawingml/2006/main">
            <a:ext uri="{FF2B5EF4-FFF2-40B4-BE49-F238E27FC236}">
              <a16:creationId xmlns:a16="http://schemas.microsoft.com/office/drawing/2014/main" xmlns="" id="{8D48676F-147D-01AB-88FD-5998393CE2C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0"/>
        <a:stretch xmlns:a="http://schemas.openxmlformats.org/drawingml/2006/main">
          <a:fillRect/>
        </a:stretch>
      </cdr:blipFill>
      <cdr:spPr>
        <a:xfrm xmlns:a="http://schemas.openxmlformats.org/drawingml/2006/main">
          <a:off x="4616848" y="376852"/>
          <a:ext cx="881702" cy="58637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0.57874</cdr:x>
      <cdr:y>0.04918</cdr:y>
    </cdr:from>
    <cdr:to>
      <cdr:x>0.63557</cdr:x>
      <cdr:y>0.06857</cdr:y>
    </cdr:to>
    <cdr:cxnSp macro="">
      <cdr:nvCxnSpPr>
        <cdr:cNvPr id="13" name="直線接點 12">
          <a:extLst xmlns:a="http://schemas.openxmlformats.org/drawingml/2006/main">
            <a:ext uri="{FF2B5EF4-FFF2-40B4-BE49-F238E27FC236}">
              <a16:creationId xmlns:a16="http://schemas.microsoft.com/office/drawing/2014/main" xmlns="" id="{AD7B1910-53D2-A72D-B55B-F1A6D8B2F0FB}"/>
            </a:ext>
          </a:extLst>
        </cdr:cNvPr>
        <cdr:cNvCxnSpPr/>
      </cdr:nvCxnSpPr>
      <cdr:spPr>
        <a:xfrm xmlns:a="http://schemas.openxmlformats.org/drawingml/2006/main" flipH="1">
          <a:off x="5256726" y="205740"/>
          <a:ext cx="516186" cy="8110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0.63292</cdr:x>
      <cdr:y>0</cdr:y>
    </cdr:from>
    <cdr:to>
      <cdr:x>0.80402</cdr:x>
      <cdr:y>0.10802</cdr:y>
    </cdr:to>
    <cdr:sp macro="" textlink="">
      <cdr:nvSpPr>
        <cdr:cNvPr id="15" name="圓角矩形 14"/>
        <cdr:cNvSpPr/>
      </cdr:nvSpPr>
      <cdr:spPr>
        <a:xfrm xmlns:a="http://schemas.openxmlformats.org/drawingml/2006/main">
          <a:off x="5748841" y="-891540"/>
          <a:ext cx="1554108" cy="45188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家居家護理單位</a:t>
          </a:r>
          <a:endParaRPr lang="en-US" altLang="zh-TW" dirty="0">
            <a:solidFill>
              <a:schemeClr val="tx1"/>
            </a:solidFill>
          </a:endParaRPr>
        </a:p>
      </cdr:txBody>
    </cdr:sp>
  </cdr:relSizeAnchor>
  <cdr:relSizeAnchor xmlns:cdr="http://schemas.openxmlformats.org/drawingml/2006/chartDrawing">
    <cdr:from>
      <cdr:x>0.66846</cdr:x>
      <cdr:y>0.20923</cdr:y>
    </cdr:from>
    <cdr:to>
      <cdr:x>0.72087</cdr:x>
      <cdr:y>0.21967</cdr:y>
    </cdr:to>
    <cdr:cxnSp macro="">
      <cdr:nvCxnSpPr>
        <cdr:cNvPr id="16" name="直線接點 15">
          <a:extLst xmlns:a="http://schemas.openxmlformats.org/drawingml/2006/main">
            <a:ext uri="{FF2B5EF4-FFF2-40B4-BE49-F238E27FC236}">
              <a16:creationId xmlns:a16="http://schemas.microsoft.com/office/drawing/2014/main" xmlns="" id="{226765EB-BD8D-BF0B-81FB-04DE8E49B3B4}"/>
            </a:ext>
          </a:extLst>
        </cdr:cNvPr>
        <cdr:cNvCxnSpPr/>
      </cdr:nvCxnSpPr>
      <cdr:spPr>
        <a:xfrm xmlns:a="http://schemas.openxmlformats.org/drawingml/2006/main" flipH="1">
          <a:off x="6071616" y="875292"/>
          <a:ext cx="476031" cy="4368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0.71554</cdr:x>
      <cdr:y>0.16576</cdr:y>
    </cdr:from>
    <cdr:to>
      <cdr:x>0.90067</cdr:x>
      <cdr:y>0.24976</cdr:y>
    </cdr:to>
    <cdr:sp macro="" textlink="">
      <cdr:nvSpPr>
        <cdr:cNvPr id="17" name="圓角矩形 16"/>
        <cdr:cNvSpPr/>
      </cdr:nvSpPr>
      <cdr:spPr>
        <a:xfrm xmlns:a="http://schemas.openxmlformats.org/drawingml/2006/main">
          <a:off x="6499305" y="693420"/>
          <a:ext cx="1681527" cy="3514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間日間照顧中心</a:t>
          </a:r>
        </a:p>
      </cdr:txBody>
    </cdr:sp>
  </cdr:relSizeAnchor>
  <cdr:relSizeAnchor xmlns:cdr="http://schemas.openxmlformats.org/drawingml/2006/chartDrawing">
    <cdr:from>
      <cdr:x>0.70688</cdr:x>
      <cdr:y>0.44323</cdr:y>
    </cdr:from>
    <cdr:to>
      <cdr:x>0.77209</cdr:x>
      <cdr:y>0.45752</cdr:y>
    </cdr:to>
    <cdr:cxnSp macro="">
      <cdr:nvCxnSpPr>
        <cdr:cNvPr id="18" name="直線接點 17">
          <a:extLst xmlns:a="http://schemas.openxmlformats.org/drawingml/2006/main">
            <a:ext uri="{FF2B5EF4-FFF2-40B4-BE49-F238E27FC236}">
              <a16:creationId xmlns:a16="http://schemas.microsoft.com/office/drawing/2014/main" xmlns="" id="{27768D29-620C-87FE-C531-98F8F72CC7D4}"/>
            </a:ext>
          </a:extLst>
        </cdr:cNvPr>
        <cdr:cNvCxnSpPr/>
      </cdr:nvCxnSpPr>
      <cdr:spPr>
        <a:xfrm xmlns:a="http://schemas.openxmlformats.org/drawingml/2006/main" flipH="1">
          <a:off x="6420599" y="1854200"/>
          <a:ext cx="592341" cy="5977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0.67774</cdr:x>
      <cdr:y>0.73742</cdr:y>
    </cdr:from>
    <cdr:to>
      <cdr:x>0.74798</cdr:x>
      <cdr:y>0.77049</cdr:y>
    </cdr:to>
    <cdr:cxnSp macro="">
      <cdr:nvCxnSpPr>
        <cdr:cNvPr id="19" name="直線接點 18">
          <a:extLst xmlns:a="http://schemas.openxmlformats.org/drawingml/2006/main">
            <a:ext uri="{FF2B5EF4-FFF2-40B4-BE49-F238E27FC236}">
              <a16:creationId xmlns:a16="http://schemas.microsoft.com/office/drawing/2014/main" xmlns="" id="{0B014AAD-2697-F478-163B-9B1CA2488665}"/>
            </a:ext>
          </a:extLst>
        </cdr:cNvPr>
        <cdr:cNvCxnSpPr/>
      </cdr:nvCxnSpPr>
      <cdr:spPr>
        <a:xfrm xmlns:a="http://schemas.openxmlformats.org/drawingml/2006/main" flipH="1" flipV="1">
          <a:off x="6155960" y="3084908"/>
          <a:ext cx="637993" cy="13834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0.5788</cdr:x>
      <cdr:y>0.92443</cdr:y>
    </cdr:from>
    <cdr:to>
      <cdr:x>0.6443</cdr:x>
      <cdr:y>0.92714</cdr:y>
    </cdr:to>
    <cdr:cxnSp macro="">
      <cdr:nvCxnSpPr>
        <cdr:cNvPr id="20" name="直線接點 19">
          <a:extLst xmlns:a="http://schemas.openxmlformats.org/drawingml/2006/main">
            <a:ext uri="{FF2B5EF4-FFF2-40B4-BE49-F238E27FC236}">
              <a16:creationId xmlns:a16="http://schemas.microsoft.com/office/drawing/2014/main" xmlns="" id="{26A7C266-D977-0D95-0466-AFCED47D1A81}"/>
            </a:ext>
          </a:extLst>
        </cdr:cNvPr>
        <cdr:cNvCxnSpPr/>
      </cdr:nvCxnSpPr>
      <cdr:spPr>
        <a:xfrm xmlns:a="http://schemas.openxmlformats.org/drawingml/2006/main" flipH="1" flipV="1">
          <a:off x="5257280" y="3867237"/>
          <a:ext cx="594880" cy="1134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0.75522</cdr:x>
      <cdr:y>0.40953</cdr:y>
    </cdr:from>
    <cdr:to>
      <cdr:x>0.94283</cdr:x>
      <cdr:y>0.49184</cdr:y>
    </cdr:to>
    <cdr:sp macro="" textlink="">
      <cdr:nvSpPr>
        <cdr:cNvPr id="23" name="圓角矩形 22"/>
        <cdr:cNvSpPr/>
      </cdr:nvSpPr>
      <cdr:spPr>
        <a:xfrm xmlns:a="http://schemas.openxmlformats.org/drawingml/2006/main">
          <a:off x="6859653" y="1713200"/>
          <a:ext cx="1704112"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家家庭托顧</a:t>
          </a:r>
          <a:endParaRPr lang="en-US" altLang="zh-TW" dirty="0">
            <a:solidFill>
              <a:schemeClr val="tx1"/>
            </a:solidFill>
          </a:endParaRPr>
        </a:p>
      </cdr:txBody>
    </cdr:sp>
  </cdr:relSizeAnchor>
  <cdr:relSizeAnchor xmlns:cdr="http://schemas.openxmlformats.org/drawingml/2006/chartDrawing">
    <cdr:from>
      <cdr:x>0.6149</cdr:x>
      <cdr:y>0.90312</cdr:y>
    </cdr:from>
    <cdr:to>
      <cdr:x>0.80251</cdr:x>
      <cdr:y>0.98543</cdr:y>
    </cdr:to>
    <cdr:sp macro="" textlink="">
      <cdr:nvSpPr>
        <cdr:cNvPr id="24" name="圓角矩形 23"/>
        <cdr:cNvSpPr/>
      </cdr:nvSpPr>
      <cdr:spPr>
        <a:xfrm xmlns:a="http://schemas.openxmlformats.org/drawingml/2006/main">
          <a:off x="5585161" y="3778082"/>
          <a:ext cx="1704112"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家交通接送</a:t>
          </a:r>
          <a:endParaRPr lang="en-US" altLang="zh-TW" dirty="0">
            <a:solidFill>
              <a:schemeClr val="tx1"/>
            </a:solidFill>
          </a:endParaRPr>
        </a:p>
      </cdr:txBody>
    </cdr:sp>
  </cdr:relSizeAnchor>
  <cdr:relSizeAnchor xmlns:cdr="http://schemas.openxmlformats.org/drawingml/2006/chartDrawing">
    <cdr:from>
      <cdr:x>0.74704</cdr:x>
      <cdr:y>0.6816</cdr:y>
    </cdr:from>
    <cdr:to>
      <cdr:x>0.88322</cdr:x>
      <cdr:y>0.8303</cdr:y>
    </cdr:to>
    <cdr:sp macro="" textlink="">
      <cdr:nvSpPr>
        <cdr:cNvPr id="25" name="圓角矩形 24"/>
        <cdr:cNvSpPr/>
      </cdr:nvSpPr>
      <cdr:spPr>
        <a:xfrm xmlns:a="http://schemas.openxmlformats.org/drawingml/2006/main">
          <a:off x="6785395" y="2851404"/>
          <a:ext cx="1236942" cy="62203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rPr>
            <a:t>1</a:t>
          </a:r>
          <a:r>
            <a:rPr lang="zh-TW" altLang="en-US" sz="1400" dirty="0">
              <a:solidFill>
                <a:schemeClr val="tx1"/>
              </a:solidFill>
            </a:rPr>
            <a:t>家日照喘息</a:t>
          </a:r>
          <a:endParaRPr lang="en-US" altLang="zh-TW" sz="1400" dirty="0">
            <a:solidFill>
              <a:schemeClr val="tx1"/>
            </a:solidFill>
          </a:endParaRPr>
        </a:p>
      </cdr:txBody>
    </cdr:sp>
  </cdr:relSizeAnchor>
  <cdr:relSizeAnchor xmlns:cdr="http://schemas.openxmlformats.org/drawingml/2006/chartDrawing">
    <cdr:from>
      <cdr:x>0.33414</cdr:x>
      <cdr:y>0.92289</cdr:y>
    </cdr:from>
    <cdr:to>
      <cdr:x>0.40576</cdr:x>
      <cdr:y>0.95884</cdr:y>
    </cdr:to>
    <cdr:cxnSp macro="">
      <cdr:nvCxnSpPr>
        <cdr:cNvPr id="26" name="直線接點 25">
          <a:extLst xmlns:a="http://schemas.openxmlformats.org/drawingml/2006/main">
            <a:ext uri="{FF2B5EF4-FFF2-40B4-BE49-F238E27FC236}">
              <a16:creationId xmlns:a16="http://schemas.microsoft.com/office/drawing/2014/main" xmlns="" id="{B3312D88-16DE-ABD5-8250-AFD6869DBD59}"/>
            </a:ext>
          </a:extLst>
        </cdr:cNvPr>
        <cdr:cNvCxnSpPr>
          <a:endCxn xmlns:a="http://schemas.openxmlformats.org/drawingml/2006/main" id="29" idx="3"/>
        </cdr:cNvCxnSpPr>
      </cdr:nvCxnSpPr>
      <cdr:spPr>
        <a:xfrm xmlns:a="http://schemas.openxmlformats.org/drawingml/2006/main" flipH="1">
          <a:off x="3034975" y="3860801"/>
          <a:ext cx="650565" cy="15041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0.20215</cdr:x>
      <cdr:y>0.51184</cdr:y>
    </cdr:from>
    <cdr:to>
      <cdr:x>0.2844</cdr:x>
      <cdr:y>0.51748</cdr:y>
    </cdr:to>
    <cdr:cxnSp macro="">
      <cdr:nvCxnSpPr>
        <cdr:cNvPr id="28" name="直線接點 27">
          <a:extLst xmlns:a="http://schemas.openxmlformats.org/drawingml/2006/main">
            <a:ext uri="{FF2B5EF4-FFF2-40B4-BE49-F238E27FC236}">
              <a16:creationId xmlns:a16="http://schemas.microsoft.com/office/drawing/2014/main" xmlns="" id="{4C1E646A-1726-ACC0-BFB0-68C89B8573EA}"/>
            </a:ext>
          </a:extLst>
        </cdr:cNvPr>
        <cdr:cNvCxnSpPr/>
      </cdr:nvCxnSpPr>
      <cdr:spPr>
        <a:xfrm xmlns:a="http://schemas.openxmlformats.org/drawingml/2006/main" flipV="1">
          <a:off x="1836179" y="2141220"/>
          <a:ext cx="747001" cy="2358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0.14837</cdr:x>
      <cdr:y>0.91769</cdr:y>
    </cdr:from>
    <cdr:to>
      <cdr:x>0.33414</cdr:x>
      <cdr:y>1</cdr:y>
    </cdr:to>
    <cdr:sp macro="" textlink="">
      <cdr:nvSpPr>
        <cdr:cNvPr id="29" name="圓角矩形 28"/>
        <cdr:cNvSpPr/>
      </cdr:nvSpPr>
      <cdr:spPr>
        <a:xfrm xmlns:a="http://schemas.openxmlformats.org/drawingml/2006/main">
          <a:off x="1347639" y="3839042"/>
          <a:ext cx="1687336"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家營養餐飲</a:t>
          </a:r>
        </a:p>
      </cdr:txBody>
    </cdr:sp>
  </cdr:relSizeAnchor>
  <cdr:relSizeAnchor xmlns:cdr="http://schemas.openxmlformats.org/drawingml/2006/chartDrawing">
    <cdr:from>
      <cdr:x>0.24413</cdr:x>
      <cdr:y>0.77231</cdr:y>
    </cdr:from>
    <cdr:to>
      <cdr:x>0.3212</cdr:x>
      <cdr:y>0.77322</cdr:y>
    </cdr:to>
    <cdr:cxnSp macro="">
      <cdr:nvCxnSpPr>
        <cdr:cNvPr id="31" name="直線接點 30">
          <a:extLst xmlns:a="http://schemas.openxmlformats.org/drawingml/2006/main">
            <a:ext uri="{FF2B5EF4-FFF2-40B4-BE49-F238E27FC236}">
              <a16:creationId xmlns:a16="http://schemas.microsoft.com/office/drawing/2014/main" xmlns="" id="{757EF1B5-E799-FAB6-252D-27E1D1793D91}"/>
            </a:ext>
          </a:extLst>
        </cdr:cNvPr>
        <cdr:cNvCxnSpPr/>
      </cdr:nvCxnSpPr>
      <cdr:spPr>
        <a:xfrm xmlns:a="http://schemas.openxmlformats.org/drawingml/2006/main">
          <a:off x="2217420" y="3230880"/>
          <a:ext cx="700043" cy="38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0.04558</cdr:x>
      <cdr:y>0.71422</cdr:y>
    </cdr:from>
    <cdr:to>
      <cdr:x>0.24578</cdr:x>
      <cdr:y>0.82214</cdr:y>
    </cdr:to>
    <cdr:sp macro="" textlink="">
      <cdr:nvSpPr>
        <cdr:cNvPr id="33" name="圓角矩形 32"/>
        <cdr:cNvSpPr/>
      </cdr:nvSpPr>
      <cdr:spPr>
        <a:xfrm xmlns:a="http://schemas.openxmlformats.org/drawingml/2006/main">
          <a:off x="414025" y="2987874"/>
          <a:ext cx="1818394" cy="451445"/>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個照顧者服務據點</a:t>
          </a:r>
        </a:p>
      </cdr:txBody>
    </cdr:sp>
  </cdr:relSizeAnchor>
  <cdr:relSizeAnchor xmlns:cdr="http://schemas.openxmlformats.org/drawingml/2006/chartDrawing">
    <cdr:from>
      <cdr:x>0.02685</cdr:x>
      <cdr:y>0.47905</cdr:y>
    </cdr:from>
    <cdr:to>
      <cdr:x>0.21084</cdr:x>
      <cdr:y>0.57811</cdr:y>
    </cdr:to>
    <cdr:sp macro="" textlink="">
      <cdr:nvSpPr>
        <cdr:cNvPr id="35" name="圓角矩形 34"/>
        <cdr:cNvSpPr/>
      </cdr:nvSpPr>
      <cdr:spPr>
        <a:xfrm xmlns:a="http://schemas.openxmlformats.org/drawingml/2006/main">
          <a:off x="243840" y="2004060"/>
          <a:ext cx="1671218" cy="41438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個失智服務據點</a:t>
          </a:r>
        </a:p>
      </cdr:txBody>
    </cdr:sp>
  </cdr:relSizeAnchor>
  <cdr:relSizeAnchor xmlns:cdr="http://schemas.openxmlformats.org/drawingml/2006/chartDrawing">
    <cdr:from>
      <cdr:x>0.23546</cdr:x>
      <cdr:y>0.29447</cdr:y>
    </cdr:from>
    <cdr:to>
      <cdr:x>0.31253</cdr:x>
      <cdr:y>0.29539</cdr:y>
    </cdr:to>
    <cdr:cxnSp macro="">
      <cdr:nvCxnSpPr>
        <cdr:cNvPr id="36" name="直線接點 35">
          <a:extLst xmlns:a="http://schemas.openxmlformats.org/drawingml/2006/main">
            <a:ext uri="{FF2B5EF4-FFF2-40B4-BE49-F238E27FC236}">
              <a16:creationId xmlns:a16="http://schemas.microsoft.com/office/drawing/2014/main" xmlns="" id="{8EB503DC-BED0-21B6-CE03-9730B58AB524}"/>
            </a:ext>
          </a:extLst>
        </cdr:cNvPr>
        <cdr:cNvCxnSpPr/>
      </cdr:nvCxnSpPr>
      <cdr:spPr>
        <a:xfrm xmlns:a="http://schemas.openxmlformats.org/drawingml/2006/main">
          <a:off x="2138680" y="1231900"/>
          <a:ext cx="700043" cy="38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0.07584</cdr:x>
      <cdr:y>0.24623</cdr:y>
    </cdr:from>
    <cdr:to>
      <cdr:x>0.24173</cdr:x>
      <cdr:y>0.34184</cdr:y>
    </cdr:to>
    <cdr:sp macro="" textlink="">
      <cdr:nvSpPr>
        <cdr:cNvPr id="37" name="圓角矩形 36"/>
        <cdr:cNvSpPr/>
      </cdr:nvSpPr>
      <cdr:spPr>
        <a:xfrm xmlns:a="http://schemas.openxmlformats.org/drawingml/2006/main">
          <a:off x="688848" y="1030074"/>
          <a:ext cx="1506795" cy="39997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6</a:t>
          </a:r>
          <a:r>
            <a:rPr lang="zh-TW" altLang="en-US" dirty="0">
              <a:solidFill>
                <a:schemeClr val="tx1"/>
              </a:solidFill>
            </a:rPr>
            <a:t>個巷弄長照站</a:t>
          </a:r>
        </a:p>
      </cdr:txBody>
    </cdr:sp>
  </cdr:relSizeAnchor>
  <cdr:relSizeAnchor xmlns:cdr="http://schemas.openxmlformats.org/drawingml/2006/chartDrawing">
    <cdr:from>
      <cdr:x>0.30453</cdr:x>
      <cdr:y>0.09472</cdr:y>
    </cdr:from>
    <cdr:to>
      <cdr:x>0.40115</cdr:x>
      <cdr:y>0.10557</cdr:y>
    </cdr:to>
    <cdr:cxnSp macro="">
      <cdr:nvCxnSpPr>
        <cdr:cNvPr id="38" name="直線接點 37">
          <a:extLst xmlns:a="http://schemas.openxmlformats.org/drawingml/2006/main">
            <a:ext uri="{FF2B5EF4-FFF2-40B4-BE49-F238E27FC236}">
              <a16:creationId xmlns:a16="http://schemas.microsoft.com/office/drawing/2014/main" xmlns="" id="{A28E8111-0BB4-968F-8F15-00E4C3E0090C}"/>
            </a:ext>
          </a:extLst>
        </cdr:cNvPr>
        <cdr:cNvCxnSpPr/>
      </cdr:nvCxnSpPr>
      <cdr:spPr>
        <a:xfrm xmlns:a="http://schemas.openxmlformats.org/drawingml/2006/main">
          <a:off x="2766060" y="396240"/>
          <a:ext cx="877580" cy="4538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0.03498</cdr:x>
      <cdr:y>0.0391</cdr:y>
    </cdr:from>
    <cdr:to>
      <cdr:x>0.30621</cdr:x>
      <cdr:y>0.13471</cdr:y>
    </cdr:to>
    <cdr:sp macro="" textlink="">
      <cdr:nvSpPr>
        <cdr:cNvPr id="40" name="圓角矩形 39"/>
        <cdr:cNvSpPr/>
      </cdr:nvSpPr>
      <cdr:spPr>
        <a:xfrm xmlns:a="http://schemas.openxmlformats.org/drawingml/2006/main">
          <a:off x="317742" y="163550"/>
          <a:ext cx="2463558" cy="39999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間居家失能個案家庭醫師</a:t>
          </a:r>
        </a:p>
      </cdr:txBody>
    </cdr:sp>
  </cdr:relSizeAnchor>
</c:userShapes>
</file>

<file path=ppt/drawings/drawing14.xml><?xml version="1.0" encoding="utf-8"?>
<c:userShapes xmlns:c="http://schemas.openxmlformats.org/drawingml/2006/chart">
  <cdr:relSizeAnchor xmlns:cdr="http://schemas.openxmlformats.org/drawingml/2006/chartDrawing">
    <cdr:from>
      <cdr:x>0.51016</cdr:x>
      <cdr:y>0.10163</cdr:y>
    </cdr:from>
    <cdr:to>
      <cdr:x>0.60313</cdr:x>
      <cdr:y>0.24092</cdr:y>
    </cdr:to>
    <cdr:pic>
      <cdr:nvPicPr>
        <cdr:cNvPr id="2" name="chart">
          <a:extLst xmlns:a="http://schemas.openxmlformats.org/drawingml/2006/main">
            <a:ext uri="{FF2B5EF4-FFF2-40B4-BE49-F238E27FC236}">
              <a16:creationId xmlns:a16="http://schemas.microsoft.com/office/drawing/2014/main" xmlns="" id="{6DEB19BD-66D9-B476-E6E3-D89914CADC4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467571" y="413004"/>
          <a:ext cx="814165" cy="566103"/>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0.58685</cdr:x>
      <cdr:y>0.25205</cdr:y>
    </cdr:from>
    <cdr:to>
      <cdr:x>0.67339</cdr:x>
      <cdr:y>0.37211</cdr:y>
    </cdr:to>
    <cdr:pic>
      <cdr:nvPicPr>
        <cdr:cNvPr id="3" name="chart">
          <a:extLst xmlns:a="http://schemas.openxmlformats.org/drawingml/2006/main">
            <a:ext uri="{FF2B5EF4-FFF2-40B4-BE49-F238E27FC236}">
              <a16:creationId xmlns:a16="http://schemas.microsoft.com/office/drawing/2014/main" xmlns="" id="{F21A5225-BE98-228E-D7A5-4857D4C8516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5139139" y="1024314"/>
          <a:ext cx="757843" cy="48795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0.61468</cdr:x>
      <cdr:y>0.44138</cdr:y>
    </cdr:from>
    <cdr:to>
      <cdr:x>0.71173</cdr:x>
      <cdr:y>0.58685</cdr:y>
    </cdr:to>
    <cdr:pic>
      <cdr:nvPicPr>
        <cdr:cNvPr id="4" name="chart">
          <a:extLst xmlns:a="http://schemas.openxmlformats.org/drawingml/2006/main">
            <a:ext uri="{FF2B5EF4-FFF2-40B4-BE49-F238E27FC236}">
              <a16:creationId xmlns:a16="http://schemas.microsoft.com/office/drawing/2014/main" xmlns="" id="{494CE589-26B9-9D3F-9F5D-1B4D89D064F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5382822" y="1793787"/>
          <a:ext cx="849883" cy="591190"/>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0.58493</cdr:x>
      <cdr:y>0.64563</cdr:y>
    </cdr:from>
    <cdr:to>
      <cdr:x>0.6764</cdr:x>
      <cdr:y>0.78438</cdr:y>
    </cdr:to>
    <cdr:pic>
      <cdr:nvPicPr>
        <cdr:cNvPr id="5" name="Picture 4">
          <a:extLst xmlns:a="http://schemas.openxmlformats.org/drawingml/2006/main">
            <a:ext uri="{FF2B5EF4-FFF2-40B4-BE49-F238E27FC236}">
              <a16:creationId xmlns:a16="http://schemas.microsoft.com/office/drawing/2014/main" xmlns="" id="{1F14DCAB-C0DC-1D4A-6F51-8FF5DF6BCF56}"/>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122313" y="2623857"/>
          <a:ext cx="801009" cy="563843"/>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0.50771</cdr:x>
      <cdr:y>0.76669</cdr:y>
    </cdr:from>
    <cdr:to>
      <cdr:x>0.60484</cdr:x>
      <cdr:y>0.89875</cdr:y>
    </cdr:to>
    <cdr:pic>
      <cdr:nvPicPr>
        <cdr:cNvPr id="6" name="chart">
          <a:extLst xmlns:a="http://schemas.openxmlformats.org/drawingml/2006/main">
            <a:ext uri="{FF2B5EF4-FFF2-40B4-BE49-F238E27FC236}">
              <a16:creationId xmlns:a16="http://schemas.microsoft.com/office/drawing/2014/main" xmlns="" id="{7C182BA3-2E7A-D897-1D2A-E53E44C9944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4446127" y="3115825"/>
          <a:ext cx="850504" cy="536695"/>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0.40297</cdr:x>
      <cdr:y>0.7815</cdr:y>
    </cdr:from>
    <cdr:to>
      <cdr:x>0.4968</cdr:x>
      <cdr:y>0.91138</cdr:y>
    </cdr:to>
    <cdr:pic>
      <cdr:nvPicPr>
        <cdr:cNvPr id="7" name="chart">
          <a:extLst xmlns:a="http://schemas.openxmlformats.org/drawingml/2006/main">
            <a:ext uri="{FF2B5EF4-FFF2-40B4-BE49-F238E27FC236}">
              <a16:creationId xmlns:a16="http://schemas.microsoft.com/office/drawing/2014/main" xmlns="" id="{43A6B182-50F4-B4A0-AD32-5090E98F2C9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3528830" y="3175996"/>
          <a:ext cx="821707" cy="52784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0.2878</cdr:x>
      <cdr:y>0.437</cdr:y>
    </cdr:from>
    <cdr:to>
      <cdr:x>0.37646</cdr:x>
      <cdr:y>0.56987</cdr:y>
    </cdr:to>
    <cdr:pic>
      <cdr:nvPicPr>
        <cdr:cNvPr id="8" name="chart">
          <a:extLst xmlns:a="http://schemas.openxmlformats.org/drawingml/2006/main">
            <a:ext uri="{FF2B5EF4-FFF2-40B4-BE49-F238E27FC236}">
              <a16:creationId xmlns:a16="http://schemas.microsoft.com/office/drawing/2014/main" xmlns="" id="{09B4DCDC-75DD-9083-2918-FE3735EF62B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2520341" y="1775973"/>
          <a:ext cx="776376" cy="539992"/>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0.31928</cdr:x>
      <cdr:y>0.63508</cdr:y>
    </cdr:from>
    <cdr:to>
      <cdr:x>0.4111</cdr:x>
      <cdr:y>0.77116</cdr:y>
    </cdr:to>
    <cdr:pic>
      <cdr:nvPicPr>
        <cdr:cNvPr id="10" name="chart">
          <a:extLst xmlns:a="http://schemas.openxmlformats.org/drawingml/2006/main">
            <a:ext uri="{FF2B5EF4-FFF2-40B4-BE49-F238E27FC236}">
              <a16:creationId xmlns:a16="http://schemas.microsoft.com/office/drawing/2014/main" xmlns="" id="{045B1614-6CCC-C221-362B-D5D8B91E4D7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2795967" y="2580974"/>
          <a:ext cx="804122" cy="553001"/>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0.3339</cdr:x>
      <cdr:y>0.2437</cdr:y>
    </cdr:from>
    <cdr:to>
      <cdr:x>0.41728</cdr:x>
      <cdr:y>0.37017</cdr:y>
    </cdr:to>
    <cdr:pic>
      <cdr:nvPicPr>
        <cdr:cNvPr id="11" name="chart">
          <a:extLst xmlns:a="http://schemas.openxmlformats.org/drawingml/2006/main">
            <a:ext uri="{FF2B5EF4-FFF2-40B4-BE49-F238E27FC236}">
              <a16:creationId xmlns:a16="http://schemas.microsoft.com/office/drawing/2014/main" xmlns="" id="{022A575C-F8A4-80A1-C99B-3D6BADD478D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9"/>
        <a:stretch xmlns:a="http://schemas.openxmlformats.org/drawingml/2006/main">
          <a:fillRect/>
        </a:stretch>
      </cdr:blipFill>
      <cdr:spPr>
        <a:xfrm xmlns:a="http://schemas.openxmlformats.org/drawingml/2006/main">
          <a:off x="2923997" y="990387"/>
          <a:ext cx="730201" cy="513976"/>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0.40256</cdr:x>
      <cdr:y>0.10492</cdr:y>
    </cdr:from>
    <cdr:to>
      <cdr:x>0.4968</cdr:x>
      <cdr:y>0.23905</cdr:y>
    </cdr:to>
    <cdr:pic>
      <cdr:nvPicPr>
        <cdr:cNvPr id="12" name="chart">
          <a:extLst xmlns:a="http://schemas.openxmlformats.org/drawingml/2006/main">
            <a:ext uri="{FF2B5EF4-FFF2-40B4-BE49-F238E27FC236}">
              <a16:creationId xmlns:a16="http://schemas.microsoft.com/office/drawing/2014/main" xmlns="" id="{147B9626-3757-9B4B-9160-420E4603CBC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0"/>
        <a:stretch xmlns:a="http://schemas.openxmlformats.org/drawingml/2006/main">
          <a:fillRect/>
        </a:stretch>
      </cdr:blipFill>
      <cdr:spPr>
        <a:xfrm xmlns:a="http://schemas.openxmlformats.org/drawingml/2006/main">
          <a:off x="3525261" y="426389"/>
          <a:ext cx="825276" cy="54509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0.57501</cdr:x>
      <cdr:y>0.02293</cdr:y>
    </cdr:from>
    <cdr:to>
      <cdr:x>0.64495</cdr:x>
      <cdr:y>0.06975</cdr:y>
    </cdr:to>
    <cdr:cxnSp macro="">
      <cdr:nvCxnSpPr>
        <cdr:cNvPr id="13" name="直線接點 12">
          <a:extLst xmlns:a="http://schemas.openxmlformats.org/drawingml/2006/main">
            <a:ext uri="{FF2B5EF4-FFF2-40B4-BE49-F238E27FC236}">
              <a16:creationId xmlns:a16="http://schemas.microsoft.com/office/drawing/2014/main" xmlns="" id="{AAC9438C-D7E9-FCCF-297D-40EE2BDAC0B5}"/>
            </a:ext>
          </a:extLst>
        </cdr:cNvPr>
        <cdr:cNvCxnSpPr/>
      </cdr:nvCxnSpPr>
      <cdr:spPr>
        <a:xfrm xmlns:a="http://schemas.openxmlformats.org/drawingml/2006/main" flipH="1">
          <a:off x="5035416" y="93176"/>
          <a:ext cx="612529" cy="19028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0.6406</cdr:x>
      <cdr:y>0</cdr:y>
    </cdr:from>
    <cdr:to>
      <cdr:x>0.88427</cdr:x>
      <cdr:y>0.08473</cdr:y>
    </cdr:to>
    <cdr:sp macro="" textlink="">
      <cdr:nvSpPr>
        <cdr:cNvPr id="14" name="圓角矩形 13"/>
        <cdr:cNvSpPr/>
      </cdr:nvSpPr>
      <cdr:spPr>
        <a:xfrm xmlns:a="http://schemas.openxmlformats.org/drawingml/2006/main">
          <a:off x="5609845" y="-913130"/>
          <a:ext cx="2133857"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家居家服務單位</a:t>
          </a:r>
        </a:p>
      </cdr:txBody>
    </cdr:sp>
  </cdr:relSizeAnchor>
  <cdr:relSizeAnchor xmlns:cdr="http://schemas.openxmlformats.org/drawingml/2006/chartDrawing">
    <cdr:from>
      <cdr:x>0.68155</cdr:x>
      <cdr:y>0.24455</cdr:y>
    </cdr:from>
    <cdr:to>
      <cdr:x>0.75001</cdr:x>
      <cdr:y>0.25096</cdr:y>
    </cdr:to>
    <cdr:cxnSp macro="">
      <cdr:nvCxnSpPr>
        <cdr:cNvPr id="15" name="直線接點 14">
          <a:extLst xmlns:a="http://schemas.openxmlformats.org/drawingml/2006/main">
            <a:ext uri="{FF2B5EF4-FFF2-40B4-BE49-F238E27FC236}">
              <a16:creationId xmlns:a16="http://schemas.microsoft.com/office/drawing/2014/main" xmlns="" id="{E68D155D-9494-6ABF-5832-CE40F5EC5900}"/>
            </a:ext>
          </a:extLst>
        </cdr:cNvPr>
        <cdr:cNvCxnSpPr/>
      </cdr:nvCxnSpPr>
      <cdr:spPr>
        <a:xfrm xmlns:a="http://schemas.openxmlformats.org/drawingml/2006/main" flipH="1">
          <a:off x="5968478" y="993834"/>
          <a:ext cx="599429" cy="2606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0.73782</cdr:x>
      <cdr:y>0.20426</cdr:y>
    </cdr:from>
    <cdr:to>
      <cdr:x>0.98149</cdr:x>
      <cdr:y>0.31335</cdr:y>
    </cdr:to>
    <cdr:sp macro="" textlink="">
      <cdr:nvSpPr>
        <cdr:cNvPr id="16" name="圓角矩形 15"/>
        <cdr:cNvSpPr/>
      </cdr:nvSpPr>
      <cdr:spPr>
        <a:xfrm xmlns:a="http://schemas.openxmlformats.org/drawingml/2006/main">
          <a:off x="6461227" y="830108"/>
          <a:ext cx="2133857" cy="443331"/>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間日間照顧中心</a:t>
          </a:r>
        </a:p>
      </cdr:txBody>
    </cdr:sp>
  </cdr:relSizeAnchor>
  <cdr:relSizeAnchor xmlns:cdr="http://schemas.openxmlformats.org/drawingml/2006/chartDrawing">
    <cdr:from>
      <cdr:x>0.7152</cdr:x>
      <cdr:y>0.48205</cdr:y>
    </cdr:from>
    <cdr:to>
      <cdr:x>0.78365</cdr:x>
      <cdr:y>0.48846</cdr:y>
    </cdr:to>
    <cdr:cxnSp macro="">
      <cdr:nvCxnSpPr>
        <cdr:cNvPr id="17" name="直線接點 16">
          <a:extLst xmlns:a="http://schemas.openxmlformats.org/drawingml/2006/main">
            <a:ext uri="{FF2B5EF4-FFF2-40B4-BE49-F238E27FC236}">
              <a16:creationId xmlns:a16="http://schemas.microsoft.com/office/drawing/2014/main" xmlns="" id="{8DFEA6F7-D4BB-BD6A-955D-F5E93C2CB4D8}"/>
            </a:ext>
          </a:extLst>
        </cdr:cNvPr>
        <cdr:cNvCxnSpPr/>
      </cdr:nvCxnSpPr>
      <cdr:spPr>
        <a:xfrm xmlns:a="http://schemas.openxmlformats.org/drawingml/2006/main" flipH="1">
          <a:off x="6263118" y="1959034"/>
          <a:ext cx="599429" cy="2606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0.77462</cdr:x>
      <cdr:y>0.44593</cdr:y>
    </cdr:from>
    <cdr:to>
      <cdr:x>0.96922</cdr:x>
      <cdr:y>0.53066</cdr:y>
    </cdr:to>
    <cdr:sp macro="" textlink="">
      <cdr:nvSpPr>
        <cdr:cNvPr id="18" name="圓角矩形 17"/>
        <cdr:cNvSpPr/>
      </cdr:nvSpPr>
      <cdr:spPr>
        <a:xfrm xmlns:a="http://schemas.openxmlformats.org/drawingml/2006/main">
          <a:off x="6783453" y="1812260"/>
          <a:ext cx="1704112"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家家庭托顧</a:t>
          </a:r>
          <a:endParaRPr lang="en-US" altLang="zh-TW" dirty="0">
            <a:solidFill>
              <a:schemeClr val="tx1"/>
            </a:solidFill>
          </a:endParaRPr>
        </a:p>
      </cdr:txBody>
    </cdr:sp>
  </cdr:relSizeAnchor>
  <cdr:relSizeAnchor xmlns:cdr="http://schemas.openxmlformats.org/drawingml/2006/chartDrawing">
    <cdr:from>
      <cdr:x>0.69229</cdr:x>
      <cdr:y>0.71017</cdr:y>
    </cdr:from>
    <cdr:to>
      <cdr:x>0.76074</cdr:x>
      <cdr:y>0.71658</cdr:y>
    </cdr:to>
    <cdr:cxnSp macro="">
      <cdr:nvCxnSpPr>
        <cdr:cNvPr id="19" name="直線接點 18">
          <a:extLst xmlns:a="http://schemas.openxmlformats.org/drawingml/2006/main">
            <a:ext uri="{FF2B5EF4-FFF2-40B4-BE49-F238E27FC236}">
              <a16:creationId xmlns:a16="http://schemas.microsoft.com/office/drawing/2014/main" xmlns="" id="{01812EF7-6F44-6DC9-6BBF-5F4B522736B8}"/>
            </a:ext>
          </a:extLst>
        </cdr:cNvPr>
        <cdr:cNvCxnSpPr/>
      </cdr:nvCxnSpPr>
      <cdr:spPr>
        <a:xfrm xmlns:a="http://schemas.openxmlformats.org/drawingml/2006/main" flipH="1">
          <a:off x="6062458" y="2886134"/>
          <a:ext cx="599429" cy="2606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0.75798</cdr:x>
      <cdr:y>0.65544</cdr:y>
    </cdr:from>
    <cdr:to>
      <cdr:x>0.93296</cdr:x>
      <cdr:y>0.79844</cdr:y>
    </cdr:to>
    <cdr:sp macro="" textlink="">
      <cdr:nvSpPr>
        <cdr:cNvPr id="20" name="圓角矩形 19"/>
        <cdr:cNvSpPr/>
      </cdr:nvSpPr>
      <cdr:spPr>
        <a:xfrm xmlns:a="http://schemas.openxmlformats.org/drawingml/2006/main">
          <a:off x="6637744" y="2663698"/>
          <a:ext cx="1532351" cy="58115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rPr>
            <a:t>1</a:t>
          </a:r>
          <a:r>
            <a:rPr lang="zh-TW" altLang="en-US" sz="1400" dirty="0">
              <a:solidFill>
                <a:schemeClr val="tx1"/>
              </a:solidFill>
            </a:rPr>
            <a:t>家居家喘息</a:t>
          </a:r>
          <a:endParaRPr lang="en-US" altLang="zh-TW" sz="1400" dirty="0">
            <a:solidFill>
              <a:schemeClr val="tx1"/>
            </a:solidFill>
          </a:endParaRPr>
        </a:p>
        <a:p xmlns:a="http://schemas.openxmlformats.org/drawingml/2006/main">
          <a:pPr algn="ctr"/>
          <a:r>
            <a:rPr lang="en-US" altLang="zh-TW" sz="1400" dirty="0">
              <a:solidFill>
                <a:schemeClr val="tx1"/>
              </a:solidFill>
            </a:rPr>
            <a:t>1</a:t>
          </a:r>
          <a:r>
            <a:rPr lang="zh-TW" altLang="en-US" sz="1400" dirty="0">
              <a:solidFill>
                <a:schemeClr val="tx1"/>
              </a:solidFill>
            </a:rPr>
            <a:t>家日照喘息</a:t>
          </a:r>
          <a:endParaRPr lang="en-US" altLang="zh-TW" sz="1400" dirty="0">
            <a:solidFill>
              <a:schemeClr val="tx1"/>
            </a:solidFill>
          </a:endParaRPr>
        </a:p>
      </cdr:txBody>
    </cdr:sp>
  </cdr:relSizeAnchor>
  <cdr:relSizeAnchor xmlns:cdr="http://schemas.openxmlformats.org/drawingml/2006/chartDrawing">
    <cdr:from>
      <cdr:x>0.59019</cdr:x>
      <cdr:y>0.92033</cdr:y>
    </cdr:from>
    <cdr:to>
      <cdr:x>0.66847</cdr:x>
      <cdr:y>0.93406</cdr:y>
    </cdr:to>
    <cdr:cxnSp macro="">
      <cdr:nvCxnSpPr>
        <cdr:cNvPr id="21" name="直線接點 20">
          <a:extLst xmlns:a="http://schemas.openxmlformats.org/drawingml/2006/main">
            <a:ext uri="{FF2B5EF4-FFF2-40B4-BE49-F238E27FC236}">
              <a16:creationId xmlns:a16="http://schemas.microsoft.com/office/drawing/2014/main" xmlns="" id="{5B9969D5-BC89-1794-EAD4-6BA43CDF5169}"/>
            </a:ext>
          </a:extLst>
        </cdr:cNvPr>
        <cdr:cNvCxnSpPr/>
      </cdr:nvCxnSpPr>
      <cdr:spPr>
        <a:xfrm xmlns:a="http://schemas.openxmlformats.org/drawingml/2006/main" flipH="1" flipV="1">
          <a:off x="5168379" y="3740238"/>
          <a:ext cx="685550" cy="5579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0.64648</cdr:x>
      <cdr:y>0.91527</cdr:y>
    </cdr:from>
    <cdr:to>
      <cdr:x>0.84108</cdr:x>
      <cdr:y>1</cdr:y>
    </cdr:to>
    <cdr:sp macro="" textlink="">
      <cdr:nvSpPr>
        <cdr:cNvPr id="24" name="圓角矩形 23"/>
        <cdr:cNvSpPr/>
      </cdr:nvSpPr>
      <cdr:spPr>
        <a:xfrm xmlns:a="http://schemas.openxmlformats.org/drawingml/2006/main">
          <a:off x="5661361" y="3719662"/>
          <a:ext cx="1704112"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3</a:t>
          </a:r>
          <a:r>
            <a:rPr lang="zh-TW" altLang="en-US" dirty="0">
              <a:solidFill>
                <a:schemeClr val="tx1"/>
              </a:solidFill>
            </a:rPr>
            <a:t>家交通接送</a:t>
          </a:r>
          <a:endParaRPr lang="en-US" altLang="zh-TW" dirty="0">
            <a:solidFill>
              <a:schemeClr val="tx1"/>
            </a:solidFill>
          </a:endParaRPr>
        </a:p>
      </cdr:txBody>
    </cdr:sp>
  </cdr:relSizeAnchor>
  <cdr:relSizeAnchor xmlns:cdr="http://schemas.openxmlformats.org/drawingml/2006/chartDrawing">
    <cdr:from>
      <cdr:x>0.33608</cdr:x>
      <cdr:y>0.91156</cdr:y>
    </cdr:from>
    <cdr:to>
      <cdr:x>0.41178</cdr:x>
      <cdr:y>0.94156</cdr:y>
    </cdr:to>
    <cdr:cxnSp macro="">
      <cdr:nvCxnSpPr>
        <cdr:cNvPr id="25" name="直線接點 24">
          <a:extLst xmlns:a="http://schemas.openxmlformats.org/drawingml/2006/main">
            <a:ext uri="{FF2B5EF4-FFF2-40B4-BE49-F238E27FC236}">
              <a16:creationId xmlns:a16="http://schemas.microsoft.com/office/drawing/2014/main" xmlns="" id="{2B75D99A-D582-0439-2007-00548CEE2109}"/>
            </a:ext>
          </a:extLst>
        </cdr:cNvPr>
        <cdr:cNvCxnSpPr/>
      </cdr:nvCxnSpPr>
      <cdr:spPr>
        <a:xfrm xmlns:a="http://schemas.openxmlformats.org/drawingml/2006/main" flipV="1">
          <a:off x="2943089" y="3704590"/>
          <a:ext cx="662940" cy="12192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0.14519</cdr:x>
      <cdr:y>0.90777</cdr:y>
    </cdr:from>
    <cdr:to>
      <cdr:x>0.33787</cdr:x>
      <cdr:y>0.9925</cdr:y>
    </cdr:to>
    <cdr:sp macro="" textlink="">
      <cdr:nvSpPr>
        <cdr:cNvPr id="28" name="圓角矩形 27"/>
        <cdr:cNvSpPr/>
      </cdr:nvSpPr>
      <cdr:spPr>
        <a:xfrm xmlns:a="http://schemas.openxmlformats.org/drawingml/2006/main">
          <a:off x="1271439" y="3689182"/>
          <a:ext cx="1687336"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2</a:t>
          </a:r>
          <a:r>
            <a:rPr lang="zh-TW" altLang="en-US" dirty="0">
              <a:solidFill>
                <a:schemeClr val="tx1"/>
              </a:solidFill>
            </a:rPr>
            <a:t>家營養餐飲</a:t>
          </a:r>
        </a:p>
      </cdr:txBody>
    </cdr:sp>
  </cdr:relSizeAnchor>
  <cdr:relSizeAnchor xmlns:cdr="http://schemas.openxmlformats.org/drawingml/2006/chartDrawing">
    <cdr:from>
      <cdr:x>0.25138</cdr:x>
      <cdr:y>0.77406</cdr:y>
    </cdr:from>
    <cdr:to>
      <cdr:x>0.32709</cdr:x>
      <cdr:y>0.80406</cdr:y>
    </cdr:to>
    <cdr:cxnSp macro="">
      <cdr:nvCxnSpPr>
        <cdr:cNvPr id="29" name="直線接點 28">
          <a:extLst xmlns:a="http://schemas.openxmlformats.org/drawingml/2006/main">
            <a:ext uri="{FF2B5EF4-FFF2-40B4-BE49-F238E27FC236}">
              <a16:creationId xmlns:a16="http://schemas.microsoft.com/office/drawing/2014/main" xmlns="" id="{680393D1-06C3-4F04-D622-3E151463BBA8}"/>
            </a:ext>
          </a:extLst>
        </cdr:cNvPr>
        <cdr:cNvCxnSpPr/>
      </cdr:nvCxnSpPr>
      <cdr:spPr>
        <a:xfrm xmlns:a="http://schemas.openxmlformats.org/drawingml/2006/main" flipV="1">
          <a:off x="2201409" y="3145790"/>
          <a:ext cx="662940" cy="12192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0.03829</cdr:x>
      <cdr:y>0.78219</cdr:y>
    </cdr:from>
    <cdr:to>
      <cdr:x>0.25895</cdr:x>
      <cdr:y>0.85759</cdr:y>
    </cdr:to>
    <cdr:sp macro="" textlink="">
      <cdr:nvSpPr>
        <cdr:cNvPr id="30" name="圓角矩形 29"/>
        <cdr:cNvSpPr/>
      </cdr:nvSpPr>
      <cdr:spPr>
        <a:xfrm xmlns:a="http://schemas.openxmlformats.org/drawingml/2006/main">
          <a:off x="335272" y="3178810"/>
          <a:ext cx="1932371" cy="30644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個失智服務據點</a:t>
          </a:r>
        </a:p>
      </cdr:txBody>
    </cdr:sp>
  </cdr:relSizeAnchor>
  <cdr:relSizeAnchor xmlns:cdr="http://schemas.openxmlformats.org/drawingml/2006/chartDrawing">
    <cdr:from>
      <cdr:x>0.2311</cdr:x>
      <cdr:y>0.55219</cdr:y>
    </cdr:from>
    <cdr:to>
      <cdr:x>0.28416</cdr:x>
      <cdr:y>0.55344</cdr:y>
    </cdr:to>
    <cdr:cxnSp macro="">
      <cdr:nvCxnSpPr>
        <cdr:cNvPr id="31" name="直線接點 30">
          <a:extLst xmlns:a="http://schemas.openxmlformats.org/drawingml/2006/main">
            <a:ext uri="{FF2B5EF4-FFF2-40B4-BE49-F238E27FC236}">
              <a16:creationId xmlns:a16="http://schemas.microsoft.com/office/drawing/2014/main" xmlns="" id="{E24A2B49-3BF7-D2C4-CD95-692D8A2EB44B}"/>
            </a:ext>
          </a:extLst>
        </cdr:cNvPr>
        <cdr:cNvCxnSpPr/>
      </cdr:nvCxnSpPr>
      <cdr:spPr>
        <a:xfrm xmlns:a="http://schemas.openxmlformats.org/drawingml/2006/main" flipV="1">
          <a:off x="2023803" y="2244090"/>
          <a:ext cx="464626" cy="508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0.05163</cdr:x>
      <cdr:y>0.49896</cdr:y>
    </cdr:from>
    <cdr:to>
      <cdr:x>0.25928</cdr:x>
      <cdr:y>0.61004</cdr:y>
    </cdr:to>
    <cdr:sp macro="" textlink="">
      <cdr:nvSpPr>
        <cdr:cNvPr id="33" name="圓角矩形 32"/>
        <cdr:cNvSpPr/>
      </cdr:nvSpPr>
      <cdr:spPr>
        <a:xfrm xmlns:a="http://schemas.openxmlformats.org/drawingml/2006/main">
          <a:off x="452125" y="2027754"/>
          <a:ext cx="1818394" cy="451445"/>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個照顧者服務據點</a:t>
          </a:r>
        </a:p>
      </cdr:txBody>
    </cdr:sp>
  </cdr:relSizeAnchor>
  <cdr:relSizeAnchor xmlns:cdr="http://schemas.openxmlformats.org/drawingml/2006/chartDrawing">
    <cdr:from>
      <cdr:x>0.24938</cdr:x>
      <cdr:y>0.29656</cdr:y>
    </cdr:from>
    <cdr:to>
      <cdr:x>0.30966</cdr:x>
      <cdr:y>0.30281</cdr:y>
    </cdr:to>
    <cdr:cxnSp macro="">
      <cdr:nvCxnSpPr>
        <cdr:cNvPr id="34" name="直線接點 33">
          <a:extLst xmlns:a="http://schemas.openxmlformats.org/drawingml/2006/main">
            <a:ext uri="{FF2B5EF4-FFF2-40B4-BE49-F238E27FC236}">
              <a16:creationId xmlns:a16="http://schemas.microsoft.com/office/drawing/2014/main" xmlns="" id="{1AC8EB62-03B7-1CD6-6DE7-4D854CD3D1A3}"/>
            </a:ext>
          </a:extLst>
        </cdr:cNvPr>
        <cdr:cNvCxnSpPr/>
      </cdr:nvCxnSpPr>
      <cdr:spPr>
        <a:xfrm xmlns:a="http://schemas.openxmlformats.org/drawingml/2006/main">
          <a:off x="2183823" y="1205230"/>
          <a:ext cx="527900" cy="2539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0.05814</cdr:x>
      <cdr:y>0.25346</cdr:y>
    </cdr:from>
    <cdr:to>
      <cdr:x>0.25421</cdr:x>
      <cdr:y>0.35188</cdr:y>
    </cdr:to>
    <cdr:sp macro="" textlink="">
      <cdr:nvSpPr>
        <cdr:cNvPr id="36" name="圓角矩形 35"/>
        <cdr:cNvSpPr/>
      </cdr:nvSpPr>
      <cdr:spPr>
        <a:xfrm xmlns:a="http://schemas.openxmlformats.org/drawingml/2006/main">
          <a:off x="509170" y="1030054"/>
          <a:ext cx="1716952" cy="39999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7</a:t>
          </a:r>
          <a:r>
            <a:rPr lang="zh-TW" altLang="en-US" dirty="0">
              <a:solidFill>
                <a:schemeClr val="tx1"/>
              </a:solidFill>
            </a:rPr>
            <a:t>個巷弄長照站</a:t>
          </a:r>
        </a:p>
      </cdr:txBody>
    </cdr:sp>
  </cdr:relSizeAnchor>
  <cdr:relSizeAnchor xmlns:cdr="http://schemas.openxmlformats.org/drawingml/2006/chartDrawing">
    <cdr:from>
      <cdr:x>0.34915</cdr:x>
      <cdr:y>0.08594</cdr:y>
    </cdr:from>
    <cdr:to>
      <cdr:x>0.40943</cdr:x>
      <cdr:y>0.09219</cdr:y>
    </cdr:to>
    <cdr:cxnSp macro="">
      <cdr:nvCxnSpPr>
        <cdr:cNvPr id="37" name="直線接點 36">
          <a:extLst xmlns:a="http://schemas.openxmlformats.org/drawingml/2006/main">
            <a:ext uri="{FF2B5EF4-FFF2-40B4-BE49-F238E27FC236}">
              <a16:creationId xmlns:a16="http://schemas.microsoft.com/office/drawing/2014/main" xmlns="" id="{CD89B756-0EFD-FB19-4C95-EDA838D94FCF}"/>
            </a:ext>
          </a:extLst>
        </cdr:cNvPr>
        <cdr:cNvCxnSpPr/>
      </cdr:nvCxnSpPr>
      <cdr:spPr>
        <a:xfrm xmlns:a="http://schemas.openxmlformats.org/drawingml/2006/main">
          <a:off x="3057583" y="349250"/>
          <a:ext cx="527900" cy="2539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0.07535</cdr:x>
      <cdr:y>0.04212</cdr:y>
    </cdr:from>
    <cdr:to>
      <cdr:x>0.35686</cdr:x>
      <cdr:y>0.14054</cdr:y>
    </cdr:to>
    <cdr:sp macro="" textlink="">
      <cdr:nvSpPr>
        <cdr:cNvPr id="38" name="圓角矩形 37"/>
        <cdr:cNvSpPr/>
      </cdr:nvSpPr>
      <cdr:spPr>
        <a:xfrm xmlns:a="http://schemas.openxmlformats.org/drawingml/2006/main">
          <a:off x="659823" y="171170"/>
          <a:ext cx="2465268" cy="39999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3</a:t>
          </a:r>
          <a:r>
            <a:rPr lang="zh-TW" altLang="en-US" dirty="0">
              <a:solidFill>
                <a:schemeClr val="tx1"/>
              </a:solidFill>
            </a:rPr>
            <a:t>間居家失能個案家庭醫師</a:t>
          </a:r>
        </a:p>
      </cdr:txBody>
    </cdr:sp>
  </cdr:relSizeAnchor>
</c:userShapes>
</file>

<file path=ppt/drawings/drawing15.xml><?xml version="1.0" encoding="utf-8"?>
<c:userShapes xmlns:c="http://schemas.openxmlformats.org/drawingml/2006/chart">
  <cdr:relSizeAnchor xmlns:cdr="http://schemas.openxmlformats.org/drawingml/2006/chartDrawing">
    <cdr:from>
      <cdr:x>0.61667</cdr:x>
      <cdr:y>0.33562</cdr:y>
    </cdr:from>
    <cdr:to>
      <cdr:x>0.71837</cdr:x>
      <cdr:y>0.48795</cdr:y>
    </cdr:to>
    <cdr:pic>
      <cdr:nvPicPr>
        <cdr:cNvPr id="4" name="Picture 4">
          <a:extLst xmlns:a="http://schemas.openxmlformats.org/drawingml/2006/main">
            <a:ext uri="{FF2B5EF4-FFF2-40B4-BE49-F238E27FC236}">
              <a16:creationId xmlns:a16="http://schemas.microsoft.com/office/drawing/2014/main" xmlns="" id="{4665559E-A541-39D2-0750-C40434FDF7D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004438" y="1363960"/>
          <a:ext cx="825326" cy="619069"/>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0.60363</cdr:x>
      <cdr:y>0.53627</cdr:y>
    </cdr:from>
    <cdr:to>
      <cdr:x>0.71162</cdr:x>
      <cdr:y>0.68125</cdr:y>
    </cdr:to>
    <cdr:pic>
      <cdr:nvPicPr>
        <cdr:cNvPr id="5" name="chart">
          <a:extLst xmlns:a="http://schemas.openxmlformats.org/drawingml/2006/main">
            <a:ext uri="{FF2B5EF4-FFF2-40B4-BE49-F238E27FC236}">
              <a16:creationId xmlns:a16="http://schemas.microsoft.com/office/drawing/2014/main" xmlns="" id="{68C2D1ED-765A-5CBF-CA4A-F73AA21684A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4898664" y="2179381"/>
          <a:ext cx="876371" cy="58923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0.43291</cdr:x>
      <cdr:y>0.75879</cdr:y>
    </cdr:from>
    <cdr:to>
      <cdr:x>0.55026</cdr:x>
      <cdr:y>0.91917</cdr:y>
    </cdr:to>
    <cdr:pic>
      <cdr:nvPicPr>
        <cdr:cNvPr id="6" name="chart">
          <a:extLst xmlns:a="http://schemas.openxmlformats.org/drawingml/2006/main">
            <a:ext uri="{FF2B5EF4-FFF2-40B4-BE49-F238E27FC236}">
              <a16:creationId xmlns:a16="http://schemas.microsoft.com/office/drawing/2014/main" xmlns="" id="{985E7417-641F-CCE5-6075-6DE6AFADF76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3513212" y="3083723"/>
          <a:ext cx="952331" cy="6517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0.26786</cdr:x>
      <cdr:y>0.53303</cdr:y>
    </cdr:from>
    <cdr:to>
      <cdr:x>0.36996</cdr:x>
      <cdr:y>0.68242</cdr:y>
    </cdr:to>
    <cdr:pic>
      <cdr:nvPicPr>
        <cdr:cNvPr id="7" name="chart">
          <a:extLst xmlns:a="http://schemas.openxmlformats.org/drawingml/2006/main">
            <a:ext uri="{FF2B5EF4-FFF2-40B4-BE49-F238E27FC236}">
              <a16:creationId xmlns:a16="http://schemas.microsoft.com/office/drawing/2014/main" xmlns="" id="{EC265B12-2272-D1AB-076F-714600A09CF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2173795" y="2166254"/>
          <a:ext cx="828572" cy="607121"/>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0.26728</cdr:x>
      <cdr:y>0.34542</cdr:y>
    </cdr:from>
    <cdr:to>
      <cdr:x>0.36</cdr:x>
      <cdr:y>0.48427</cdr:y>
    </cdr:to>
    <cdr:pic>
      <cdr:nvPicPr>
        <cdr:cNvPr id="8" name="chart">
          <a:extLst xmlns:a="http://schemas.openxmlformats.org/drawingml/2006/main">
            <a:ext uri="{FF2B5EF4-FFF2-40B4-BE49-F238E27FC236}">
              <a16:creationId xmlns:a16="http://schemas.microsoft.com/office/drawing/2014/main" xmlns="" id="{A2418E1F-84AF-4314-1C99-3BFF32EE131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169091" y="1403782"/>
          <a:ext cx="752450" cy="564287"/>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0.37885</cdr:x>
      <cdr:y>0.05777</cdr:y>
    </cdr:from>
    <cdr:to>
      <cdr:x>0.48054</cdr:x>
      <cdr:y>0.1919</cdr:y>
    </cdr:to>
    <cdr:pic>
      <cdr:nvPicPr>
        <cdr:cNvPr id="11" name="chart">
          <a:extLst xmlns:a="http://schemas.openxmlformats.org/drawingml/2006/main">
            <a:ext uri="{FF2B5EF4-FFF2-40B4-BE49-F238E27FC236}">
              <a16:creationId xmlns:a16="http://schemas.microsoft.com/office/drawing/2014/main" xmlns="" id="{BD63FFCD-5115-4C81-3269-2B0900BD3C4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3074456" y="234772"/>
          <a:ext cx="825245" cy="54510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0.33724</cdr:x>
      <cdr:y>0.70175</cdr:y>
    </cdr:from>
    <cdr:to>
      <cdr:x>0.43291</cdr:x>
      <cdr:y>0.83462</cdr:y>
    </cdr:to>
    <cdr:pic>
      <cdr:nvPicPr>
        <cdr:cNvPr id="12" name="chart">
          <a:extLst xmlns:a="http://schemas.openxmlformats.org/drawingml/2006/main">
            <a:ext uri="{FF2B5EF4-FFF2-40B4-BE49-F238E27FC236}">
              <a16:creationId xmlns:a16="http://schemas.microsoft.com/office/drawing/2014/main" xmlns="" id="{84477CD8-D70B-1FF5-5456-B38E91243FA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2736771" y="2851912"/>
          <a:ext cx="776390" cy="5399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0.58908</cdr:x>
      <cdr:y>0.01918</cdr:y>
    </cdr:from>
    <cdr:to>
      <cdr:x>0.66456</cdr:x>
      <cdr:y>0.066</cdr:y>
    </cdr:to>
    <cdr:cxnSp macro="">
      <cdr:nvCxnSpPr>
        <cdr:cNvPr id="13" name="直線接點 12">
          <a:extLst xmlns:a="http://schemas.openxmlformats.org/drawingml/2006/main">
            <a:ext uri="{FF2B5EF4-FFF2-40B4-BE49-F238E27FC236}">
              <a16:creationId xmlns:a16="http://schemas.microsoft.com/office/drawing/2014/main" xmlns="" id="{6C069FD0-EE03-B133-60A3-D39587E2BE6C}"/>
            </a:ext>
          </a:extLst>
        </cdr:cNvPr>
        <cdr:cNvCxnSpPr/>
      </cdr:nvCxnSpPr>
      <cdr:spPr>
        <a:xfrm xmlns:a="http://schemas.openxmlformats.org/drawingml/2006/main" flipH="1">
          <a:off x="4780599" y="77936"/>
          <a:ext cx="612529" cy="19028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0.67758</cdr:x>
      <cdr:y>0.21233</cdr:y>
    </cdr:from>
    <cdr:to>
      <cdr:x>0.75144</cdr:x>
      <cdr:y>0.21874</cdr:y>
    </cdr:to>
    <cdr:cxnSp macro="">
      <cdr:nvCxnSpPr>
        <cdr:cNvPr id="15" name="直線接點 14">
          <a:extLst xmlns:a="http://schemas.openxmlformats.org/drawingml/2006/main">
            <a:ext uri="{FF2B5EF4-FFF2-40B4-BE49-F238E27FC236}">
              <a16:creationId xmlns:a16="http://schemas.microsoft.com/office/drawing/2014/main" xmlns="" id="{5DD60228-4DC4-6A36-F1C4-771E8E15EC90}"/>
            </a:ext>
          </a:extLst>
        </cdr:cNvPr>
        <cdr:cNvCxnSpPr/>
      </cdr:nvCxnSpPr>
      <cdr:spPr>
        <a:xfrm xmlns:a="http://schemas.openxmlformats.org/drawingml/2006/main" flipH="1">
          <a:off x="5498737" y="862922"/>
          <a:ext cx="599396" cy="2605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0.7333</cdr:x>
      <cdr:y>0.16558</cdr:y>
    </cdr:from>
    <cdr:to>
      <cdr:x>0.95099</cdr:x>
      <cdr:y>0.25031</cdr:y>
    </cdr:to>
    <cdr:sp macro="" textlink="">
      <cdr:nvSpPr>
        <cdr:cNvPr id="16" name="圓角矩形 15"/>
        <cdr:cNvSpPr/>
      </cdr:nvSpPr>
      <cdr:spPr>
        <a:xfrm xmlns:a="http://schemas.openxmlformats.org/drawingml/2006/main">
          <a:off x="5950949" y="672917"/>
          <a:ext cx="1766587"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間日間照顧中心</a:t>
          </a:r>
        </a:p>
      </cdr:txBody>
    </cdr:sp>
  </cdr:relSizeAnchor>
  <cdr:relSizeAnchor xmlns:cdr="http://schemas.openxmlformats.org/drawingml/2006/chartDrawing">
    <cdr:from>
      <cdr:x>0.71843</cdr:x>
      <cdr:y>0.39438</cdr:y>
    </cdr:from>
    <cdr:to>
      <cdr:x>0.77371</cdr:x>
      <cdr:y>0.40002</cdr:y>
    </cdr:to>
    <cdr:cxnSp macro="">
      <cdr:nvCxnSpPr>
        <cdr:cNvPr id="17" name="直線接點 16">
          <a:extLst xmlns:a="http://schemas.openxmlformats.org/drawingml/2006/main">
            <a:ext uri="{FF2B5EF4-FFF2-40B4-BE49-F238E27FC236}">
              <a16:creationId xmlns:a16="http://schemas.microsoft.com/office/drawing/2014/main" xmlns="" id="{FE8EED4E-5421-3C91-699A-1DF72EECDD67}"/>
            </a:ext>
          </a:extLst>
        </cdr:cNvPr>
        <cdr:cNvCxnSpPr/>
      </cdr:nvCxnSpPr>
      <cdr:spPr>
        <a:xfrm xmlns:a="http://schemas.openxmlformats.org/drawingml/2006/main" flipH="1">
          <a:off x="5830300" y="1602740"/>
          <a:ext cx="448580" cy="22921"/>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0.70739</cdr:x>
      <cdr:y>0.62314</cdr:y>
    </cdr:from>
    <cdr:to>
      <cdr:x>0.76056</cdr:x>
      <cdr:y>0.64188</cdr:y>
    </cdr:to>
    <cdr:cxnSp macro="">
      <cdr:nvCxnSpPr>
        <cdr:cNvPr id="18" name="直線接點 17">
          <a:extLst xmlns:a="http://schemas.openxmlformats.org/drawingml/2006/main">
            <a:ext uri="{FF2B5EF4-FFF2-40B4-BE49-F238E27FC236}">
              <a16:creationId xmlns:a16="http://schemas.microsoft.com/office/drawing/2014/main" xmlns="" id="{8A9AD943-4A58-BA32-64E6-98B24CE2539F}"/>
            </a:ext>
          </a:extLst>
        </cdr:cNvPr>
        <cdr:cNvCxnSpPr/>
      </cdr:nvCxnSpPr>
      <cdr:spPr>
        <a:xfrm xmlns:a="http://schemas.openxmlformats.org/drawingml/2006/main" flipH="1" flipV="1">
          <a:off x="5740710" y="2532441"/>
          <a:ext cx="431491" cy="7615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0.77487</cdr:x>
      <cdr:y>0.33625</cdr:y>
    </cdr:from>
    <cdr:to>
      <cdr:x>0.96995</cdr:x>
      <cdr:y>0.50764</cdr:y>
    </cdr:to>
    <cdr:sp macro="" textlink="">
      <cdr:nvSpPr>
        <cdr:cNvPr id="19" name="圓角矩形 18"/>
        <cdr:cNvSpPr/>
      </cdr:nvSpPr>
      <cdr:spPr>
        <a:xfrm xmlns:a="http://schemas.openxmlformats.org/drawingml/2006/main">
          <a:off x="6288266" y="1366519"/>
          <a:ext cx="1583194" cy="69654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rPr>
            <a:t>1</a:t>
          </a:r>
          <a:r>
            <a:rPr lang="zh-TW" altLang="en-US" sz="1400" dirty="0">
              <a:solidFill>
                <a:schemeClr val="tx1"/>
              </a:solidFill>
            </a:rPr>
            <a:t>家居家喘息</a:t>
          </a:r>
          <a:endParaRPr lang="en-US" altLang="zh-TW" sz="1400" dirty="0">
            <a:solidFill>
              <a:schemeClr val="tx1"/>
            </a:solidFill>
          </a:endParaRPr>
        </a:p>
        <a:p xmlns:a="http://schemas.openxmlformats.org/drawingml/2006/main">
          <a:pPr algn="ctr"/>
          <a:r>
            <a:rPr lang="en-US" altLang="zh-TW" sz="1400" dirty="0">
              <a:solidFill>
                <a:schemeClr val="tx1"/>
              </a:solidFill>
            </a:rPr>
            <a:t>1</a:t>
          </a:r>
          <a:r>
            <a:rPr lang="zh-TW" altLang="en-US" sz="1400" dirty="0">
              <a:solidFill>
                <a:schemeClr val="tx1"/>
              </a:solidFill>
            </a:rPr>
            <a:t>家日照喘息</a:t>
          </a:r>
          <a:endParaRPr lang="en-US" altLang="zh-TW" sz="1400" dirty="0">
            <a:solidFill>
              <a:schemeClr val="tx1"/>
            </a:solidFill>
          </a:endParaRPr>
        </a:p>
        <a:p xmlns:a="http://schemas.openxmlformats.org/drawingml/2006/main">
          <a:pPr algn="ctr"/>
          <a:r>
            <a:rPr lang="en-US" altLang="zh-TW" sz="1400" dirty="0">
              <a:solidFill>
                <a:schemeClr val="tx1"/>
              </a:solidFill>
            </a:rPr>
            <a:t>1</a:t>
          </a:r>
          <a:r>
            <a:rPr lang="zh-TW" altLang="en-US" sz="1400" dirty="0">
              <a:solidFill>
                <a:schemeClr val="tx1"/>
              </a:solidFill>
            </a:rPr>
            <a:t>間機構喘息</a:t>
          </a:r>
          <a:endParaRPr lang="en-US" altLang="zh-TW" sz="1400" dirty="0">
            <a:solidFill>
              <a:schemeClr val="tx1"/>
            </a:solidFill>
          </a:endParaRPr>
        </a:p>
      </cdr:txBody>
    </cdr:sp>
  </cdr:relSizeAnchor>
  <cdr:relSizeAnchor xmlns:cdr="http://schemas.openxmlformats.org/drawingml/2006/chartDrawing">
    <cdr:from>
      <cdr:x>0.75113</cdr:x>
      <cdr:y>0.59841</cdr:y>
    </cdr:from>
    <cdr:to>
      <cdr:x>0.9277</cdr:x>
      <cdr:y>0.68313</cdr:y>
    </cdr:to>
    <cdr:sp macro="" textlink="">
      <cdr:nvSpPr>
        <cdr:cNvPr id="21" name="圓角矩形 20"/>
        <cdr:cNvSpPr/>
      </cdr:nvSpPr>
      <cdr:spPr>
        <a:xfrm xmlns:a="http://schemas.openxmlformats.org/drawingml/2006/main">
          <a:off x="6095645" y="2431938"/>
          <a:ext cx="1432915" cy="34430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4</a:t>
          </a:r>
          <a:r>
            <a:rPr lang="zh-TW" altLang="en-US" dirty="0">
              <a:solidFill>
                <a:schemeClr val="tx1"/>
              </a:solidFill>
              <a:latin typeface="+mj-ea"/>
              <a:ea typeface="+mj-ea"/>
            </a:rPr>
            <a:t>家交通接送</a:t>
          </a:r>
          <a:endParaRPr lang="en-US" altLang="zh-TW" dirty="0">
            <a:solidFill>
              <a:schemeClr val="tx1"/>
            </a:solidFill>
            <a:latin typeface="+mj-ea"/>
            <a:ea typeface="+mj-ea"/>
          </a:endParaRPr>
        </a:p>
      </cdr:txBody>
    </cdr:sp>
  </cdr:relSizeAnchor>
  <cdr:relSizeAnchor xmlns:cdr="http://schemas.openxmlformats.org/drawingml/2006/chartDrawing">
    <cdr:from>
      <cdr:x>0.29401</cdr:x>
      <cdr:y>0.00696</cdr:y>
    </cdr:from>
    <cdr:to>
      <cdr:x>0.38701</cdr:x>
      <cdr:y>0.05617</cdr:y>
    </cdr:to>
    <cdr:cxnSp macro="">
      <cdr:nvCxnSpPr>
        <cdr:cNvPr id="22" name="直線接點 21">
          <a:extLst xmlns:a="http://schemas.openxmlformats.org/drawingml/2006/main">
            <a:ext uri="{FF2B5EF4-FFF2-40B4-BE49-F238E27FC236}">
              <a16:creationId xmlns:a16="http://schemas.microsoft.com/office/drawing/2014/main" xmlns="" id="{7B52F47D-B889-33AA-6462-EB9AB6F4AD40}"/>
            </a:ext>
          </a:extLst>
        </cdr:cNvPr>
        <cdr:cNvCxnSpPr/>
      </cdr:nvCxnSpPr>
      <cdr:spPr>
        <a:xfrm xmlns:a="http://schemas.openxmlformats.org/drawingml/2006/main">
          <a:off x="2385951" y="28269"/>
          <a:ext cx="754769" cy="19999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0.01784</cdr:x>
      <cdr:y>0</cdr:y>
    </cdr:from>
    <cdr:to>
      <cdr:x>0.31184</cdr:x>
      <cdr:y>0.09842</cdr:y>
    </cdr:to>
    <cdr:sp macro="" textlink="">
      <cdr:nvSpPr>
        <cdr:cNvPr id="23" name="圓角矩形 22"/>
        <cdr:cNvSpPr/>
      </cdr:nvSpPr>
      <cdr:spPr>
        <a:xfrm xmlns:a="http://schemas.openxmlformats.org/drawingml/2006/main">
          <a:off x="144780" y="-850900"/>
          <a:ext cx="2385898" cy="39997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2</a:t>
          </a:r>
          <a:r>
            <a:rPr lang="zh-TW" altLang="en-US" dirty="0">
              <a:solidFill>
                <a:schemeClr val="tx1"/>
              </a:solidFill>
              <a:latin typeface="+mj-ea"/>
              <a:ea typeface="+mj-ea"/>
            </a:rPr>
            <a:t>間居家失能個案家庭醫師</a:t>
          </a:r>
        </a:p>
      </cdr:txBody>
    </cdr:sp>
  </cdr:relSizeAnchor>
  <cdr:relSizeAnchor xmlns:cdr="http://schemas.openxmlformats.org/drawingml/2006/chartDrawing">
    <cdr:from>
      <cdr:x>0.22065</cdr:x>
      <cdr:y>0.42438</cdr:y>
    </cdr:from>
    <cdr:to>
      <cdr:x>0.26745</cdr:x>
      <cdr:y>0.42581</cdr:y>
    </cdr:to>
    <cdr:cxnSp macro="">
      <cdr:nvCxnSpPr>
        <cdr:cNvPr id="24" name="直線接點 23">
          <a:extLst xmlns:a="http://schemas.openxmlformats.org/drawingml/2006/main">
            <a:ext uri="{FF2B5EF4-FFF2-40B4-BE49-F238E27FC236}">
              <a16:creationId xmlns:a16="http://schemas.microsoft.com/office/drawing/2014/main" xmlns="" id="{E5DC9B32-0F78-C4B4-6055-391D9969BD39}"/>
            </a:ext>
          </a:extLst>
        </cdr:cNvPr>
        <cdr:cNvCxnSpPr/>
      </cdr:nvCxnSpPr>
      <cdr:spPr>
        <a:xfrm xmlns:a="http://schemas.openxmlformats.org/drawingml/2006/main">
          <a:off x="1790669" y="1724660"/>
          <a:ext cx="379796"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0.00828</cdr:x>
      <cdr:y>0.3697</cdr:y>
    </cdr:from>
    <cdr:to>
      <cdr:x>0.21985</cdr:x>
      <cdr:y>0.46814</cdr:y>
    </cdr:to>
    <cdr:sp macro="" textlink="">
      <cdr:nvSpPr>
        <cdr:cNvPr id="26" name="圓角矩形 25"/>
        <cdr:cNvSpPr/>
      </cdr:nvSpPr>
      <cdr:spPr>
        <a:xfrm xmlns:a="http://schemas.openxmlformats.org/drawingml/2006/main">
          <a:off x="67231" y="1502481"/>
          <a:ext cx="1716954" cy="40002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6</a:t>
          </a:r>
          <a:r>
            <a:rPr lang="zh-TW" altLang="en-US" dirty="0">
              <a:solidFill>
                <a:schemeClr val="tx1"/>
              </a:solidFill>
            </a:rPr>
            <a:t>個巷弄長照站</a:t>
          </a:r>
        </a:p>
      </cdr:txBody>
    </cdr:sp>
  </cdr:relSizeAnchor>
  <cdr:relSizeAnchor xmlns:cdr="http://schemas.openxmlformats.org/drawingml/2006/chartDrawing">
    <cdr:from>
      <cdr:x>0.23818</cdr:x>
      <cdr:y>0.65438</cdr:y>
    </cdr:from>
    <cdr:to>
      <cdr:x>0.28498</cdr:x>
      <cdr:y>0.65581</cdr:y>
    </cdr:to>
    <cdr:cxnSp macro="">
      <cdr:nvCxnSpPr>
        <cdr:cNvPr id="27" name="直線接點 26">
          <a:extLst xmlns:a="http://schemas.openxmlformats.org/drawingml/2006/main">
            <a:ext uri="{FF2B5EF4-FFF2-40B4-BE49-F238E27FC236}">
              <a16:creationId xmlns:a16="http://schemas.microsoft.com/office/drawing/2014/main" xmlns="" id="{4C5ADA2E-2452-DE3C-4E7E-02028CB76CBE}"/>
            </a:ext>
          </a:extLst>
        </cdr:cNvPr>
        <cdr:cNvCxnSpPr/>
      </cdr:nvCxnSpPr>
      <cdr:spPr>
        <a:xfrm xmlns:a="http://schemas.openxmlformats.org/drawingml/2006/main">
          <a:off x="1932903" y="2659380"/>
          <a:ext cx="379796"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0.02347</cdr:x>
      <cdr:y>0.61</cdr:y>
    </cdr:from>
    <cdr:to>
      <cdr:x>0.23662</cdr:x>
      <cdr:y>0.70197</cdr:y>
    </cdr:to>
    <cdr:sp macro="" textlink="">
      <cdr:nvSpPr>
        <cdr:cNvPr id="28" name="圓角矩形 27"/>
        <cdr:cNvSpPr/>
      </cdr:nvSpPr>
      <cdr:spPr>
        <a:xfrm xmlns:a="http://schemas.openxmlformats.org/drawingml/2006/main">
          <a:off x="190500" y="2479060"/>
          <a:ext cx="1729776" cy="37372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個失智服務據點</a:t>
          </a:r>
        </a:p>
      </cdr:txBody>
    </cdr:sp>
  </cdr:relSizeAnchor>
  <cdr:relSizeAnchor xmlns:cdr="http://schemas.openxmlformats.org/drawingml/2006/chartDrawing">
    <cdr:from>
      <cdr:x>0.3011</cdr:x>
      <cdr:y>0.83625</cdr:y>
    </cdr:from>
    <cdr:to>
      <cdr:x>0.34789</cdr:x>
      <cdr:y>0.83768</cdr:y>
    </cdr:to>
    <cdr:cxnSp macro="">
      <cdr:nvCxnSpPr>
        <cdr:cNvPr id="29" name="直線接點 28">
          <a:extLst xmlns:a="http://schemas.openxmlformats.org/drawingml/2006/main">
            <a:ext uri="{FF2B5EF4-FFF2-40B4-BE49-F238E27FC236}">
              <a16:creationId xmlns:a16="http://schemas.microsoft.com/office/drawing/2014/main" xmlns="" id="{BBD0DA5A-7E0D-ABFA-EE23-3522FAAA61A0}"/>
            </a:ext>
          </a:extLst>
        </cdr:cNvPr>
        <cdr:cNvCxnSpPr/>
      </cdr:nvCxnSpPr>
      <cdr:spPr>
        <a:xfrm xmlns:a="http://schemas.openxmlformats.org/drawingml/2006/main">
          <a:off x="2443503" y="3398520"/>
          <a:ext cx="379715"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0.08106</cdr:x>
      <cdr:y>0.78021</cdr:y>
    </cdr:from>
    <cdr:to>
      <cdr:x>0.30513</cdr:x>
      <cdr:y>0.89129</cdr:y>
    </cdr:to>
    <cdr:sp macro="" textlink="">
      <cdr:nvSpPr>
        <cdr:cNvPr id="30" name="圓角矩形 29"/>
        <cdr:cNvSpPr/>
      </cdr:nvSpPr>
      <cdr:spPr>
        <a:xfrm xmlns:a="http://schemas.openxmlformats.org/drawingml/2006/main">
          <a:off x="657852" y="3170773"/>
          <a:ext cx="1818395" cy="45143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個照顧者服務據點</a:t>
          </a:r>
        </a:p>
      </cdr:txBody>
    </cdr:sp>
  </cdr:relSizeAnchor>
  <cdr:relSizeAnchor xmlns:cdr="http://schemas.openxmlformats.org/drawingml/2006/chartDrawing">
    <cdr:from>
      <cdr:x>0.32301</cdr:x>
      <cdr:y>0.93063</cdr:y>
    </cdr:from>
    <cdr:to>
      <cdr:x>0.49671</cdr:x>
      <cdr:y>0.97</cdr:y>
    </cdr:to>
    <cdr:cxnSp macro="">
      <cdr:nvCxnSpPr>
        <cdr:cNvPr id="31" name="直線接點 30">
          <a:extLst xmlns:a="http://schemas.openxmlformats.org/drawingml/2006/main">
            <a:ext uri="{FF2B5EF4-FFF2-40B4-BE49-F238E27FC236}">
              <a16:creationId xmlns:a16="http://schemas.microsoft.com/office/drawing/2014/main" xmlns="" id="{44CE73A7-A114-7366-02D5-3B6D0171D341}"/>
            </a:ext>
          </a:extLst>
        </cdr:cNvPr>
        <cdr:cNvCxnSpPr/>
      </cdr:nvCxnSpPr>
      <cdr:spPr>
        <a:xfrm xmlns:a="http://schemas.openxmlformats.org/drawingml/2006/main" flipV="1">
          <a:off x="2621318" y="3782080"/>
          <a:ext cx="1409628" cy="160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0.11817</cdr:x>
      <cdr:y>0.90777</cdr:y>
    </cdr:from>
    <cdr:to>
      <cdr:x>0.32609</cdr:x>
      <cdr:y>0.9925</cdr:y>
    </cdr:to>
    <cdr:sp macro="" textlink="">
      <cdr:nvSpPr>
        <cdr:cNvPr id="34" name="圓角矩形 33"/>
        <cdr:cNvSpPr/>
      </cdr:nvSpPr>
      <cdr:spPr>
        <a:xfrm xmlns:a="http://schemas.openxmlformats.org/drawingml/2006/main">
          <a:off x="958993" y="3689177"/>
          <a:ext cx="1687334"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家營養餐飲</a:t>
          </a:r>
        </a:p>
      </cdr:txBody>
    </cdr:sp>
  </cdr:relSizeAnchor>
  <cdr:relSizeAnchor xmlns:cdr="http://schemas.openxmlformats.org/drawingml/2006/chartDrawing">
    <cdr:from>
      <cdr:x>0.53629</cdr:x>
      <cdr:y>0.69779</cdr:y>
    </cdr:from>
    <cdr:to>
      <cdr:x>0.64589</cdr:x>
      <cdr:y>0.84961</cdr:y>
    </cdr:to>
    <cdr:pic>
      <cdr:nvPicPr>
        <cdr:cNvPr id="35" name="chart">
          <a:extLst xmlns:a="http://schemas.openxmlformats.org/drawingml/2006/main">
            <a:ext uri="{FF2B5EF4-FFF2-40B4-BE49-F238E27FC236}">
              <a16:creationId xmlns:a16="http://schemas.microsoft.com/office/drawing/2014/main" xmlns="" id="{AC06930C-B16E-36C7-6098-6AA6C5C29F8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4352151" y="2835819"/>
          <a:ext cx="889437" cy="616996"/>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0.63819</cdr:x>
      <cdr:y>0.82689</cdr:y>
    </cdr:from>
    <cdr:to>
      <cdr:x>0.69136</cdr:x>
      <cdr:y>0.84563</cdr:y>
    </cdr:to>
    <cdr:cxnSp macro="">
      <cdr:nvCxnSpPr>
        <cdr:cNvPr id="36" name="直線接點 35">
          <a:extLst xmlns:a="http://schemas.openxmlformats.org/drawingml/2006/main">
            <a:ext uri="{FF2B5EF4-FFF2-40B4-BE49-F238E27FC236}">
              <a16:creationId xmlns:a16="http://schemas.microsoft.com/office/drawing/2014/main" xmlns="" id="{C8131AB1-6050-E864-5FC2-6885491AC538}"/>
            </a:ext>
          </a:extLst>
        </cdr:cNvPr>
        <cdr:cNvCxnSpPr/>
      </cdr:nvCxnSpPr>
      <cdr:spPr>
        <a:xfrm xmlns:a="http://schemas.openxmlformats.org/drawingml/2006/main" flipH="1" flipV="1">
          <a:off x="5179142" y="3360481"/>
          <a:ext cx="431490" cy="7615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0.68862</cdr:x>
      <cdr:y>0.83163</cdr:y>
    </cdr:from>
    <cdr:to>
      <cdr:x>0.85934</cdr:x>
      <cdr:y>0.92343</cdr:y>
    </cdr:to>
    <cdr:sp macro="" textlink="">
      <cdr:nvSpPr>
        <cdr:cNvPr id="37" name="圓角矩形 36"/>
        <cdr:cNvSpPr/>
      </cdr:nvSpPr>
      <cdr:spPr>
        <a:xfrm xmlns:a="http://schemas.openxmlformats.org/drawingml/2006/main">
          <a:off x="5588358" y="3379724"/>
          <a:ext cx="1385466" cy="37309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2</a:t>
          </a:r>
          <a:r>
            <a:rPr lang="zh-TW" altLang="en-US" sz="1400" dirty="0">
              <a:solidFill>
                <a:schemeClr val="tx1"/>
              </a:solidFill>
              <a:latin typeface="+mj-ea"/>
              <a:ea typeface="+mj-ea"/>
            </a:rPr>
            <a:t>家家庭托顧</a:t>
          </a:r>
          <a:endParaRPr lang="en-US" altLang="zh-TW" sz="1400" dirty="0">
            <a:solidFill>
              <a:schemeClr val="tx1"/>
            </a:solidFill>
            <a:latin typeface="+mj-ea"/>
            <a:ea typeface="+mj-ea"/>
          </a:endParaRPr>
        </a:p>
      </cdr:txBody>
    </cdr:sp>
  </cdr:relSizeAnchor>
  <cdr:relSizeAnchor xmlns:cdr="http://schemas.openxmlformats.org/drawingml/2006/chartDrawing">
    <cdr:from>
      <cdr:x>0.65253</cdr:x>
      <cdr:y>0</cdr:y>
    </cdr:from>
    <cdr:to>
      <cdr:x>0.86251</cdr:x>
      <cdr:y>0.11829</cdr:y>
    </cdr:to>
    <cdr:sp macro="" textlink="">
      <cdr:nvSpPr>
        <cdr:cNvPr id="33" name="圓角矩形 32"/>
        <cdr:cNvSpPr/>
      </cdr:nvSpPr>
      <cdr:spPr>
        <a:xfrm xmlns:a="http://schemas.openxmlformats.org/drawingml/2006/main">
          <a:off x="5295441" y="-919480"/>
          <a:ext cx="1704112" cy="48072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家專業服務單位</a:t>
          </a:r>
          <a:endParaRPr lang="en-US" altLang="zh-TW" dirty="0">
            <a:solidFill>
              <a:schemeClr val="tx1"/>
            </a:solidFill>
            <a:latin typeface="+mj-ea"/>
            <a:ea typeface="+mj-ea"/>
          </a:endParaRPr>
        </a:p>
      </cdr:txBody>
    </cdr:sp>
  </cdr:relSizeAnchor>
  <cdr:relSizeAnchor xmlns:cdr="http://schemas.openxmlformats.org/drawingml/2006/chartDrawing">
    <cdr:from>
      <cdr:x>0.48934</cdr:x>
      <cdr:y>0.03701</cdr:y>
    </cdr:from>
    <cdr:to>
      <cdr:x>0.59202</cdr:x>
      <cdr:y>0.19</cdr:y>
    </cdr:to>
    <cdr:pic>
      <cdr:nvPicPr>
        <cdr:cNvPr id="38" name="Picture 2">
          <a:extLst xmlns:a="http://schemas.openxmlformats.org/drawingml/2006/main">
            <a:ext uri="{FF2B5EF4-FFF2-40B4-BE49-F238E27FC236}">
              <a16:creationId xmlns:a16="http://schemas.microsoft.com/office/drawing/2014/main" xmlns="" id="{5EBA38CC-A891-76D7-AA13-C5BF09EE6F4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971126" y="150426"/>
          <a:ext cx="833291" cy="621734"/>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0.2963</cdr:x>
      <cdr:y>0.14858</cdr:y>
    </cdr:from>
    <cdr:to>
      <cdr:x>0.39967</cdr:x>
      <cdr:y>0.30151</cdr:y>
    </cdr:to>
    <cdr:pic>
      <cdr:nvPicPr>
        <cdr:cNvPr id="39" name="chart">
          <a:extLst xmlns:a="http://schemas.openxmlformats.org/drawingml/2006/main">
            <a:ext uri="{FF2B5EF4-FFF2-40B4-BE49-F238E27FC236}">
              <a16:creationId xmlns:a16="http://schemas.microsoft.com/office/drawing/2014/main" xmlns="" id="{68DA0F5A-F490-9B06-09A1-81EAE36826A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0"/>
        <a:stretch xmlns:a="http://schemas.openxmlformats.org/drawingml/2006/main">
          <a:fillRect/>
        </a:stretch>
      </cdr:blipFill>
      <cdr:spPr>
        <a:xfrm xmlns:a="http://schemas.openxmlformats.org/drawingml/2006/main">
          <a:off x="2404542" y="603838"/>
          <a:ext cx="838932" cy="621513"/>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0.22347</cdr:x>
      <cdr:y>0.21625</cdr:y>
    </cdr:from>
    <cdr:to>
      <cdr:x>0.28845</cdr:x>
      <cdr:y>0.22413</cdr:y>
    </cdr:to>
    <cdr:cxnSp macro="">
      <cdr:nvCxnSpPr>
        <cdr:cNvPr id="40" name="直線接點 39">
          <a:extLst xmlns:a="http://schemas.openxmlformats.org/drawingml/2006/main">
            <a:ext uri="{FF2B5EF4-FFF2-40B4-BE49-F238E27FC236}">
              <a16:creationId xmlns:a16="http://schemas.microsoft.com/office/drawing/2014/main" xmlns="" id="{89772AA5-053B-E342-1261-55CD09422F91}"/>
            </a:ext>
          </a:extLst>
        </cdr:cNvPr>
        <cdr:cNvCxnSpPr/>
      </cdr:nvCxnSpPr>
      <cdr:spPr>
        <a:xfrm xmlns:a="http://schemas.openxmlformats.org/drawingml/2006/main" flipH="1" flipV="1">
          <a:off x="1813527" y="878841"/>
          <a:ext cx="527337" cy="3200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0.0169</cdr:x>
      <cdr:y>0.18542</cdr:y>
    </cdr:from>
    <cdr:to>
      <cdr:x>0.22441</cdr:x>
      <cdr:y>0.25781</cdr:y>
    </cdr:to>
    <cdr:sp macro="" textlink="">
      <cdr:nvSpPr>
        <cdr:cNvPr id="41" name="圓角矩形 40"/>
        <cdr:cNvSpPr/>
      </cdr:nvSpPr>
      <cdr:spPr>
        <a:xfrm xmlns:a="http://schemas.openxmlformats.org/drawingml/2006/main">
          <a:off x="137161" y="753551"/>
          <a:ext cx="1684020" cy="294185"/>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家居家服務單位</a:t>
          </a:r>
        </a:p>
      </cdr:txBody>
    </cdr:sp>
  </cdr:relSizeAnchor>
  <cdr:relSizeAnchor xmlns:cdr="http://schemas.openxmlformats.org/drawingml/2006/chartDrawing">
    <cdr:from>
      <cdr:x>0.39485</cdr:x>
      <cdr:y>0.31031</cdr:y>
    </cdr:from>
    <cdr:to>
      <cdr:x>0.57231</cdr:x>
      <cdr:y>0.52527</cdr:y>
    </cdr:to>
    <cdr:pic>
      <cdr:nvPicPr>
        <cdr:cNvPr id="42" name="Picture 3">
          <a:extLst xmlns:a="http://schemas.openxmlformats.org/drawingml/2006/main">
            <a:ext uri="{FF2B5EF4-FFF2-40B4-BE49-F238E27FC236}">
              <a16:creationId xmlns:a16="http://schemas.microsoft.com/office/drawing/2014/main" xmlns="" id="{97389B1B-B739-B79D-CC90-109564A1B445}"/>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204328" y="1261100"/>
          <a:ext cx="1440142" cy="87359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userShapes>
</file>

<file path=ppt/drawings/drawing16.xml><?xml version="1.0" encoding="utf-8"?>
<c:userShapes xmlns:c="http://schemas.openxmlformats.org/drawingml/2006/chart">
  <cdr:relSizeAnchor xmlns:cdr="http://schemas.openxmlformats.org/drawingml/2006/chartDrawing">
    <cdr:from>
      <cdr:x>0.55401</cdr:x>
      <cdr:y>0.70943</cdr:y>
    </cdr:from>
    <cdr:to>
      <cdr:x>0.63693</cdr:x>
      <cdr:y>0.83621</cdr:y>
    </cdr:to>
    <cdr:pic>
      <cdr:nvPicPr>
        <cdr:cNvPr id="2" name="Picture 4">
          <a:extLst xmlns:a="http://schemas.openxmlformats.org/drawingml/2006/main">
            <a:ext uri="{FF2B5EF4-FFF2-40B4-BE49-F238E27FC236}">
              <a16:creationId xmlns:a16="http://schemas.microsoft.com/office/drawing/2014/main" xmlns="" id="{6A6AA63C-39DB-FC96-E156-48A59A3B8CDB}"/>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833725" y="3035929"/>
          <a:ext cx="723436" cy="542531"/>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0.39232</cdr:x>
      <cdr:y>0.13148</cdr:y>
    </cdr:from>
    <cdr:to>
      <cdr:x>0.47641</cdr:x>
      <cdr:y>0.26354</cdr:y>
    </cdr:to>
    <cdr:pic>
      <cdr:nvPicPr>
        <cdr:cNvPr id="3" name="chart">
          <a:extLst xmlns:a="http://schemas.openxmlformats.org/drawingml/2006/main">
            <a:ext uri="{FF2B5EF4-FFF2-40B4-BE49-F238E27FC236}">
              <a16:creationId xmlns:a16="http://schemas.microsoft.com/office/drawing/2014/main" xmlns="" id="{9D581824-A3EC-C1F8-E454-A4B4E750954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3422961" y="562660"/>
          <a:ext cx="733655" cy="56513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0.37106</cdr:x>
      <cdr:y>0.07424</cdr:y>
    </cdr:from>
    <cdr:to>
      <cdr:x>0.41219</cdr:x>
      <cdr:y>0.13091</cdr:y>
    </cdr:to>
    <cdr:cxnSp macro="">
      <cdr:nvCxnSpPr>
        <cdr:cNvPr id="4" name="直線接點 3">
          <a:extLst xmlns:a="http://schemas.openxmlformats.org/drawingml/2006/main">
            <a:ext uri="{FF2B5EF4-FFF2-40B4-BE49-F238E27FC236}">
              <a16:creationId xmlns:a16="http://schemas.microsoft.com/office/drawing/2014/main" xmlns="" id="{D419C04D-44E8-9384-B3F7-5EDAF4DE7DD9}"/>
            </a:ext>
          </a:extLst>
        </cdr:cNvPr>
        <cdr:cNvCxnSpPr/>
      </cdr:nvCxnSpPr>
      <cdr:spPr>
        <a:xfrm xmlns:a="http://schemas.openxmlformats.org/drawingml/2006/main">
          <a:off x="3237456" y="317706"/>
          <a:ext cx="358834" cy="24248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0.18853</cdr:x>
      <cdr:y>0.01427</cdr:y>
    </cdr:from>
    <cdr:to>
      <cdr:x>0.37835</cdr:x>
      <cdr:y>0.1164</cdr:y>
    </cdr:to>
    <cdr:sp macro="" textlink="">
      <cdr:nvSpPr>
        <cdr:cNvPr id="5" name="圓角矩形 4"/>
        <cdr:cNvSpPr/>
      </cdr:nvSpPr>
      <cdr:spPr>
        <a:xfrm xmlns:a="http://schemas.openxmlformats.org/drawingml/2006/main">
          <a:off x="1644883" y="61059"/>
          <a:ext cx="1656184" cy="43704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家居家護理單位</a:t>
          </a:r>
        </a:p>
      </cdr:txBody>
    </cdr:sp>
  </cdr:relSizeAnchor>
</c:userShapes>
</file>

<file path=ppt/drawings/drawing17.xml><?xml version="1.0" encoding="utf-8"?>
<c:userShapes xmlns:c="http://schemas.openxmlformats.org/drawingml/2006/chart">
  <cdr:relSizeAnchor xmlns:cdr="http://schemas.openxmlformats.org/drawingml/2006/chartDrawing">
    <cdr:from>
      <cdr:x>0.5215</cdr:x>
      <cdr:y>0.95333</cdr:y>
    </cdr:from>
    <cdr:to>
      <cdr:x>0.67242</cdr:x>
      <cdr:y>0.95333</cdr:y>
    </cdr:to>
    <cdr:cxnSp macro="">
      <cdr:nvCxnSpPr>
        <cdr:cNvPr id="2" name="直線接點 1">
          <a:extLst xmlns:a="http://schemas.openxmlformats.org/drawingml/2006/main">
            <a:ext uri="{FF2B5EF4-FFF2-40B4-BE49-F238E27FC236}">
              <a16:creationId xmlns:a16="http://schemas.microsoft.com/office/drawing/2014/main" xmlns="" id="{85CF23EA-938E-EB78-1F6E-95FFCF017ED6}"/>
            </a:ext>
          </a:extLst>
        </cdr:cNvPr>
        <cdr:cNvCxnSpPr/>
      </cdr:nvCxnSpPr>
      <cdr:spPr>
        <a:xfrm xmlns:a="http://schemas.openxmlformats.org/drawingml/2006/main">
          <a:off x="4991100" y="4202214"/>
          <a:ext cx="1444409"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0.41716</cdr:x>
      <cdr:y>0.09013</cdr:y>
    </cdr:from>
    <cdr:to>
      <cdr:x>0.4924</cdr:x>
      <cdr:y>0.20376</cdr:y>
    </cdr:to>
    <cdr:pic>
      <cdr:nvPicPr>
        <cdr:cNvPr id="6" name="chart">
          <a:extLst xmlns:a="http://schemas.openxmlformats.org/drawingml/2006/main">
            <a:ext uri="{FF2B5EF4-FFF2-40B4-BE49-F238E27FC236}">
              <a16:creationId xmlns:a16="http://schemas.microsoft.com/office/drawing/2014/main" xmlns="" id="{68846C83-5F35-06B0-15F1-91C49A15F1B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992516" y="397288"/>
          <a:ext cx="720080" cy="50089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0.60509</cdr:x>
      <cdr:y>0.58448</cdr:y>
    </cdr:from>
    <cdr:to>
      <cdr:x>0.68068</cdr:x>
      <cdr:y>0.70756</cdr:y>
    </cdr:to>
    <cdr:pic>
      <cdr:nvPicPr>
        <cdr:cNvPr id="7" name="Picture 4">
          <a:extLst xmlns:a="http://schemas.openxmlformats.org/drawingml/2006/main">
            <a:ext uri="{FF2B5EF4-FFF2-40B4-BE49-F238E27FC236}">
              <a16:creationId xmlns:a16="http://schemas.microsoft.com/office/drawing/2014/main" xmlns="" id="{E91CDEA5-AF1B-42D7-0323-5B62EE95193F}"/>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791143" y="2576363"/>
          <a:ext cx="723436" cy="542531"/>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0.38419</cdr:x>
      <cdr:y>0.07699</cdr:y>
    </cdr:from>
    <cdr:to>
      <cdr:x>0.41486</cdr:x>
      <cdr:y>0.07699</cdr:y>
    </cdr:to>
    <cdr:cxnSp macro="">
      <cdr:nvCxnSpPr>
        <cdr:cNvPr id="8" name="直線接點 7">
          <a:extLst xmlns:a="http://schemas.openxmlformats.org/drawingml/2006/main">
            <a:ext uri="{FF2B5EF4-FFF2-40B4-BE49-F238E27FC236}">
              <a16:creationId xmlns:a16="http://schemas.microsoft.com/office/drawing/2014/main" xmlns="" id="{AC799AB7-E16E-1FA1-170F-61095CE8D2EC}"/>
            </a:ext>
          </a:extLst>
        </cdr:cNvPr>
        <cdr:cNvCxnSpPr/>
      </cdr:nvCxnSpPr>
      <cdr:spPr>
        <a:xfrm xmlns:a="http://schemas.openxmlformats.org/drawingml/2006/main" flipH="1">
          <a:off x="3677011" y="339351"/>
          <a:ext cx="293527"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0.2315</cdr:x>
      <cdr:y>0.02741</cdr:y>
    </cdr:from>
    <cdr:to>
      <cdr:x>0.38494</cdr:x>
      <cdr:y>0.10991</cdr:y>
    </cdr:to>
    <cdr:sp macro="" textlink="">
      <cdr:nvSpPr>
        <cdr:cNvPr id="11" name="圓角矩形 10"/>
        <cdr:cNvSpPr/>
      </cdr:nvSpPr>
      <cdr:spPr>
        <a:xfrm xmlns:a="http://schemas.openxmlformats.org/drawingml/2006/main">
          <a:off x="2215618" y="120832"/>
          <a:ext cx="1468529" cy="36366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2</a:t>
          </a:r>
          <a:r>
            <a:rPr lang="zh-TW" altLang="en-US" dirty="0">
              <a:solidFill>
                <a:schemeClr val="tx1"/>
              </a:solidFill>
            </a:rPr>
            <a:t>家家庭托顧</a:t>
          </a:r>
        </a:p>
      </cdr:txBody>
    </cdr:sp>
  </cdr:relSizeAnchor>
</c:userShapes>
</file>

<file path=ppt/drawings/drawing2.xml><?xml version="1.0" encoding="utf-8"?>
<c:userShapes xmlns:c="http://schemas.openxmlformats.org/drawingml/2006/chart">
  <cdr:relSizeAnchor xmlns:cdr="http://schemas.openxmlformats.org/drawingml/2006/chartDrawing">
    <cdr:from>
      <cdr:x>0.25494</cdr:x>
      <cdr:y>0.80475</cdr:y>
    </cdr:from>
    <cdr:to>
      <cdr:x>0.37598</cdr:x>
      <cdr:y>0.85691</cdr:y>
    </cdr:to>
    <cdr:cxnSp macro="">
      <cdr:nvCxnSpPr>
        <cdr:cNvPr id="3" name="直線接點 2">
          <a:extLst xmlns:a="http://schemas.openxmlformats.org/drawingml/2006/main">
            <a:ext uri="{FF2B5EF4-FFF2-40B4-BE49-F238E27FC236}">
              <a16:creationId xmlns:a16="http://schemas.microsoft.com/office/drawing/2014/main" xmlns="" id="{98E62D81-A73D-ABEA-6B97-09A7A8133988}"/>
            </a:ext>
          </a:extLst>
        </cdr:cNvPr>
        <cdr:cNvCxnSpPr/>
      </cdr:nvCxnSpPr>
      <cdr:spPr>
        <a:xfrm xmlns:a="http://schemas.openxmlformats.org/drawingml/2006/main">
          <a:off x="2091960" y="3220148"/>
          <a:ext cx="993234" cy="20872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0.21806</cdr:x>
      <cdr:y>0</cdr:y>
    </cdr:from>
    <cdr:to>
      <cdr:x>0.41129</cdr:x>
      <cdr:y>0.10433</cdr:y>
    </cdr:to>
    <cdr:sp macro="" textlink="">
      <cdr:nvSpPr>
        <cdr:cNvPr id="6" name="圓角矩形 5"/>
        <cdr:cNvSpPr/>
      </cdr:nvSpPr>
      <cdr:spPr>
        <a:xfrm xmlns:a="http://schemas.openxmlformats.org/drawingml/2006/main">
          <a:off x="1789339" y="-1061718"/>
          <a:ext cx="1585651" cy="41745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6</a:t>
          </a:r>
          <a:r>
            <a:rPr lang="zh-TW" altLang="en-US" dirty="0">
              <a:solidFill>
                <a:schemeClr val="tx1"/>
              </a:solidFill>
              <a:latin typeface="+mj-ea"/>
              <a:ea typeface="+mj-ea"/>
            </a:rPr>
            <a:t>個巷弄長照站</a:t>
          </a:r>
        </a:p>
      </cdr:txBody>
    </cdr:sp>
  </cdr:relSizeAnchor>
  <cdr:relSizeAnchor xmlns:cdr="http://schemas.openxmlformats.org/drawingml/2006/chartDrawing">
    <cdr:from>
      <cdr:x>0.2745</cdr:x>
      <cdr:y>0.30009</cdr:y>
    </cdr:from>
    <cdr:to>
      <cdr:x>0.39901</cdr:x>
      <cdr:y>0.44093</cdr:y>
    </cdr:to>
    <cdr:pic>
      <cdr:nvPicPr>
        <cdr:cNvPr id="7" name="chart">
          <a:extLst xmlns:a="http://schemas.openxmlformats.org/drawingml/2006/main">
            <a:ext uri="{FF2B5EF4-FFF2-40B4-BE49-F238E27FC236}">
              <a16:creationId xmlns:a16="http://schemas.microsoft.com/office/drawing/2014/main" xmlns="" id="{0708C069-431E-28DD-9727-91917C383F7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52511" y="1200784"/>
          <a:ext cx="1021667" cy="563556"/>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0.25681</cdr:x>
      <cdr:y>0.22724</cdr:y>
    </cdr:from>
    <cdr:to>
      <cdr:x>0.32026</cdr:x>
      <cdr:y>0.2949</cdr:y>
    </cdr:to>
    <cdr:cxnSp macro="">
      <cdr:nvCxnSpPr>
        <cdr:cNvPr id="8" name="直線接點 7">
          <a:extLst xmlns:a="http://schemas.openxmlformats.org/drawingml/2006/main">
            <a:ext uri="{FF2B5EF4-FFF2-40B4-BE49-F238E27FC236}">
              <a16:creationId xmlns:a16="http://schemas.microsoft.com/office/drawing/2014/main" xmlns="" id="{7C466897-68F2-2533-2066-1D1B91D38F2C}"/>
            </a:ext>
          </a:extLst>
        </cdr:cNvPr>
        <cdr:cNvCxnSpPr/>
      </cdr:nvCxnSpPr>
      <cdr:spPr>
        <a:xfrm xmlns:a="http://schemas.openxmlformats.org/drawingml/2006/main">
          <a:off x="2107353" y="909268"/>
          <a:ext cx="520641" cy="27074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0.02864</cdr:x>
      <cdr:y>0.16301</cdr:y>
    </cdr:from>
    <cdr:to>
      <cdr:x>0.25993</cdr:x>
      <cdr:y>0.28076</cdr:y>
    </cdr:to>
    <cdr:sp macro="" textlink="">
      <cdr:nvSpPr>
        <cdr:cNvPr id="9" name="圓角矩形 8"/>
        <cdr:cNvSpPr/>
      </cdr:nvSpPr>
      <cdr:spPr>
        <a:xfrm xmlns:a="http://schemas.openxmlformats.org/drawingml/2006/main">
          <a:off x="234992" y="652280"/>
          <a:ext cx="1897948" cy="471145"/>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cdr:txBody>
    </cdr:sp>
  </cdr:relSizeAnchor>
  <cdr:relSizeAnchor xmlns:cdr="http://schemas.openxmlformats.org/drawingml/2006/chartDrawing">
    <cdr:from>
      <cdr:x>0.28494</cdr:x>
      <cdr:y>0.57749</cdr:y>
    </cdr:from>
    <cdr:to>
      <cdr:x>0.38749</cdr:x>
      <cdr:y>0.72173</cdr:y>
    </cdr:to>
    <cdr:pic>
      <cdr:nvPicPr>
        <cdr:cNvPr id="11" name="chart">
          <a:extLst xmlns:a="http://schemas.openxmlformats.org/drawingml/2006/main">
            <a:ext uri="{FF2B5EF4-FFF2-40B4-BE49-F238E27FC236}">
              <a16:creationId xmlns:a16="http://schemas.microsoft.com/office/drawing/2014/main" xmlns="" id="{F1AC3617-0F9B-A2F4-E631-3F174C73201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2338147" y="2310812"/>
          <a:ext cx="841539" cy="577133"/>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0.03021</cdr:x>
      <cdr:y>0.51044</cdr:y>
    </cdr:from>
    <cdr:to>
      <cdr:x>0.23624</cdr:x>
      <cdr:y>0.59865</cdr:y>
    </cdr:to>
    <cdr:sp macro="" textlink="">
      <cdr:nvSpPr>
        <cdr:cNvPr id="12" name="圓角矩形 11"/>
        <cdr:cNvSpPr/>
      </cdr:nvSpPr>
      <cdr:spPr>
        <a:xfrm xmlns:a="http://schemas.openxmlformats.org/drawingml/2006/main">
          <a:off x="247914" y="2042494"/>
          <a:ext cx="1690617" cy="35295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個失智服務據點</a:t>
          </a:r>
        </a:p>
      </cdr:txBody>
    </cdr:sp>
  </cdr:relSizeAnchor>
  <cdr:relSizeAnchor xmlns:cdr="http://schemas.openxmlformats.org/drawingml/2006/chartDrawing">
    <cdr:from>
      <cdr:x>0.23624</cdr:x>
      <cdr:y>0.55454</cdr:y>
    </cdr:from>
    <cdr:to>
      <cdr:x>0.28494</cdr:x>
      <cdr:y>0.64961</cdr:y>
    </cdr:to>
    <cdr:cxnSp macro="">
      <cdr:nvCxnSpPr>
        <cdr:cNvPr id="13" name="直線接點 12">
          <a:extLst xmlns:a="http://schemas.openxmlformats.org/drawingml/2006/main">
            <a:ext uri="{FF2B5EF4-FFF2-40B4-BE49-F238E27FC236}">
              <a16:creationId xmlns:a16="http://schemas.microsoft.com/office/drawing/2014/main" xmlns="" id="{54A99AE9-1C75-7A8F-1765-32165FFBE5E1}"/>
            </a:ext>
          </a:extLst>
        </cdr:cNvPr>
        <cdr:cNvCxnSpPr>
          <a:stCxn xmlns:a="http://schemas.openxmlformats.org/drawingml/2006/main" id="12" idx="3"/>
          <a:endCxn xmlns:a="http://schemas.openxmlformats.org/drawingml/2006/main" id="11" idx="1"/>
        </cdr:cNvCxnSpPr>
      </cdr:nvCxnSpPr>
      <cdr:spPr>
        <a:xfrm xmlns:a="http://schemas.openxmlformats.org/drawingml/2006/main">
          <a:off x="1938531" y="2218969"/>
          <a:ext cx="399616" cy="38041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0.51689</cdr:x>
      <cdr:y>0.78131</cdr:y>
    </cdr:from>
    <cdr:to>
      <cdr:x>0.62536</cdr:x>
      <cdr:y>0.92129</cdr:y>
    </cdr:to>
    <cdr:pic>
      <cdr:nvPicPr>
        <cdr:cNvPr id="15" name="chart">
          <a:extLst xmlns:a="http://schemas.openxmlformats.org/drawingml/2006/main">
            <a:ext uri="{FF2B5EF4-FFF2-40B4-BE49-F238E27FC236}">
              <a16:creationId xmlns:a16="http://schemas.microsoft.com/office/drawing/2014/main" xmlns="" id="{8393657B-E56D-DDDC-A2A4-157DF0A72B0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4241488" y="3126374"/>
          <a:ext cx="890079" cy="56011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0.61022</cdr:x>
      <cdr:y>0.32848</cdr:y>
    </cdr:from>
    <cdr:to>
      <cdr:x>0.71861</cdr:x>
      <cdr:y>0.48267</cdr:y>
    </cdr:to>
    <cdr:pic>
      <cdr:nvPicPr>
        <cdr:cNvPr id="17" name="chart">
          <a:extLst xmlns:a="http://schemas.openxmlformats.org/drawingml/2006/main">
            <a:ext uri="{FF2B5EF4-FFF2-40B4-BE49-F238E27FC236}">
              <a16:creationId xmlns:a16="http://schemas.microsoft.com/office/drawing/2014/main" xmlns="" id="{088BE2E1-FD5F-D17C-E9A2-84CEF6565B9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5007377" y="1314378"/>
          <a:ext cx="889429" cy="61698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0.52357</cdr:x>
      <cdr:y>0.1309</cdr:y>
    </cdr:from>
    <cdr:to>
      <cdr:x>0.61593</cdr:x>
      <cdr:y>0.25284</cdr:y>
    </cdr:to>
    <cdr:pic>
      <cdr:nvPicPr>
        <cdr:cNvPr id="22" name="chart">
          <a:extLst xmlns:a="http://schemas.openxmlformats.org/drawingml/2006/main">
            <a:ext uri="{FF2B5EF4-FFF2-40B4-BE49-F238E27FC236}">
              <a16:creationId xmlns:a16="http://schemas.microsoft.com/office/drawing/2014/main" xmlns="" id="{1D9213CD-7ACB-2E0C-4360-0457E8E23B1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4296354" y="523786"/>
          <a:ext cx="757843" cy="48795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0.04499</cdr:x>
      <cdr:y>0.74459</cdr:y>
    </cdr:from>
    <cdr:to>
      <cdr:x>0.25061</cdr:x>
      <cdr:y>0.83064</cdr:y>
    </cdr:to>
    <cdr:sp macro="" textlink="">
      <cdr:nvSpPr>
        <cdr:cNvPr id="24" name="圓角矩形 23"/>
        <cdr:cNvSpPr/>
      </cdr:nvSpPr>
      <cdr:spPr>
        <a:xfrm xmlns:a="http://schemas.openxmlformats.org/drawingml/2006/main">
          <a:off x="369158" y="2979422"/>
          <a:ext cx="1687336"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家營養餐飲</a:t>
          </a:r>
        </a:p>
      </cdr:txBody>
    </cdr:sp>
  </cdr:relSizeAnchor>
  <cdr:relSizeAnchor xmlns:cdr="http://schemas.openxmlformats.org/drawingml/2006/chartDrawing">
    <cdr:from>
      <cdr:x>0.37598</cdr:x>
      <cdr:y>0.93248</cdr:y>
    </cdr:from>
    <cdr:to>
      <cdr:x>0.54313</cdr:x>
      <cdr:y>0.93629</cdr:y>
    </cdr:to>
    <cdr:cxnSp macro="">
      <cdr:nvCxnSpPr>
        <cdr:cNvPr id="25" name="直線接點 24">
          <a:extLst xmlns:a="http://schemas.openxmlformats.org/drawingml/2006/main">
            <a:ext uri="{FF2B5EF4-FFF2-40B4-BE49-F238E27FC236}">
              <a16:creationId xmlns:a16="http://schemas.microsoft.com/office/drawing/2014/main" xmlns="" id="{05B812EB-9F2B-43F3-20FB-51ADCE91D5F4}"/>
            </a:ext>
          </a:extLst>
        </cdr:cNvPr>
        <cdr:cNvCxnSpPr/>
      </cdr:nvCxnSpPr>
      <cdr:spPr>
        <a:xfrm xmlns:a="http://schemas.openxmlformats.org/drawingml/2006/main" flipH="1">
          <a:off x="3085194" y="3731262"/>
          <a:ext cx="1371600" cy="1524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0.1683</cdr:x>
      <cdr:y>0.91204</cdr:y>
    </cdr:from>
    <cdr:to>
      <cdr:x>0.37598</cdr:x>
      <cdr:y>0.9981</cdr:y>
    </cdr:to>
    <cdr:sp macro="" textlink="">
      <cdr:nvSpPr>
        <cdr:cNvPr id="28" name="圓角矩形 27"/>
        <cdr:cNvSpPr/>
      </cdr:nvSpPr>
      <cdr:spPr>
        <a:xfrm xmlns:a="http://schemas.openxmlformats.org/drawingml/2006/main">
          <a:off x="1381082" y="3649483"/>
          <a:ext cx="1704112"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3</a:t>
          </a:r>
          <a:r>
            <a:rPr lang="zh-TW" altLang="en-US" dirty="0">
              <a:solidFill>
                <a:schemeClr val="tx1"/>
              </a:solidFill>
              <a:latin typeface="+mj-ea"/>
              <a:ea typeface="+mj-ea"/>
            </a:rPr>
            <a:t>家交通接送</a:t>
          </a:r>
          <a:endParaRPr lang="en-US" altLang="zh-TW" dirty="0">
            <a:solidFill>
              <a:schemeClr val="tx1"/>
            </a:solidFill>
            <a:latin typeface="+mj-ea"/>
            <a:ea typeface="+mj-ea"/>
          </a:endParaRPr>
        </a:p>
      </cdr:txBody>
    </cdr:sp>
  </cdr:relSizeAnchor>
  <cdr:relSizeAnchor xmlns:cdr="http://schemas.openxmlformats.org/drawingml/2006/chartDrawing">
    <cdr:from>
      <cdr:x>0.63197</cdr:x>
      <cdr:y>0.8855</cdr:y>
    </cdr:from>
    <cdr:to>
      <cdr:x>0.69913</cdr:x>
      <cdr:y>0.91534</cdr:y>
    </cdr:to>
    <cdr:cxnSp macro="">
      <cdr:nvCxnSpPr>
        <cdr:cNvPr id="29" name="直線接點 28">
          <a:extLst xmlns:a="http://schemas.openxmlformats.org/drawingml/2006/main">
            <a:ext uri="{FF2B5EF4-FFF2-40B4-BE49-F238E27FC236}">
              <a16:creationId xmlns:a16="http://schemas.microsoft.com/office/drawing/2014/main" xmlns="" id="{A1AC3D6E-BCE5-7242-D3E9-21AA527AE332}"/>
            </a:ext>
          </a:extLst>
        </cdr:cNvPr>
        <cdr:cNvCxnSpPr/>
      </cdr:nvCxnSpPr>
      <cdr:spPr>
        <a:xfrm xmlns:a="http://schemas.openxmlformats.org/drawingml/2006/main">
          <a:off x="5185816" y="3543265"/>
          <a:ext cx="551138" cy="11941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0.69934</cdr:x>
      <cdr:y>0.79981</cdr:y>
    </cdr:from>
    <cdr:to>
      <cdr:x>0.92138</cdr:x>
      <cdr:y>1</cdr:y>
    </cdr:to>
    <cdr:sp macro="" textlink="">
      <cdr:nvSpPr>
        <cdr:cNvPr id="31" name="圓角矩形 30"/>
        <cdr:cNvSpPr/>
      </cdr:nvSpPr>
      <cdr:spPr>
        <a:xfrm xmlns:a="http://schemas.openxmlformats.org/drawingml/2006/main">
          <a:off x="5738669" y="3200402"/>
          <a:ext cx="1822006" cy="80103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家日照喘息</a:t>
          </a:r>
          <a:endParaRPr lang="en-US" altLang="zh-TW" sz="1400" dirty="0">
            <a:solidFill>
              <a:schemeClr val="tx1"/>
            </a:solidFill>
            <a:latin typeface="+mj-ea"/>
            <a:ea typeface="+mj-ea"/>
          </a:endParaRPr>
        </a:p>
        <a:p xmlns:a="http://schemas.openxmlformats.org/drawingml/2006/main">
          <a:pPr algn="ctr"/>
          <a:r>
            <a:rPr lang="en-US" altLang="zh-TW" sz="1400" dirty="0">
              <a:solidFill>
                <a:schemeClr val="tx1"/>
              </a:solidFill>
              <a:latin typeface="+mj-ea"/>
              <a:ea typeface="+mj-ea"/>
            </a:rPr>
            <a:t>2</a:t>
          </a:r>
          <a:r>
            <a:rPr lang="zh-TW" altLang="en-US" sz="1400" dirty="0">
              <a:solidFill>
                <a:schemeClr val="tx1"/>
              </a:solidFill>
              <a:latin typeface="+mj-ea"/>
              <a:ea typeface="+mj-ea"/>
            </a:rPr>
            <a:t>間機構喘息</a:t>
          </a:r>
          <a:endParaRPr lang="en-US" altLang="zh-TW" sz="1400" dirty="0">
            <a:solidFill>
              <a:schemeClr val="tx1"/>
            </a:solidFill>
            <a:latin typeface="+mj-ea"/>
            <a:ea typeface="+mj-ea"/>
          </a:endParaRPr>
        </a:p>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家巷弄喘息</a:t>
          </a:r>
        </a:p>
      </cdr:txBody>
    </cdr:sp>
  </cdr:relSizeAnchor>
  <cdr:relSizeAnchor xmlns:cdr="http://schemas.openxmlformats.org/drawingml/2006/chartDrawing">
    <cdr:from>
      <cdr:x>0.69759</cdr:x>
      <cdr:y>0.64254</cdr:y>
    </cdr:from>
    <cdr:to>
      <cdr:x>0.77012</cdr:x>
      <cdr:y>0.66333</cdr:y>
    </cdr:to>
    <cdr:cxnSp macro="">
      <cdr:nvCxnSpPr>
        <cdr:cNvPr id="35" name="直線接點 34">
          <a:extLst xmlns:a="http://schemas.openxmlformats.org/drawingml/2006/main">
            <a:ext uri="{FF2B5EF4-FFF2-40B4-BE49-F238E27FC236}">
              <a16:creationId xmlns:a16="http://schemas.microsoft.com/office/drawing/2014/main" xmlns="" id="{F35A02FE-CA4C-123A-B8C2-77C129CCD185}"/>
            </a:ext>
          </a:extLst>
        </cdr:cNvPr>
        <cdr:cNvCxnSpPr/>
      </cdr:nvCxnSpPr>
      <cdr:spPr>
        <a:xfrm xmlns:a="http://schemas.openxmlformats.org/drawingml/2006/main" flipH="1">
          <a:off x="5724337" y="2571084"/>
          <a:ext cx="595165" cy="8319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0.76787</cdr:x>
      <cdr:y>0.58082</cdr:y>
    </cdr:from>
    <cdr:to>
      <cdr:x>0.98421</cdr:x>
      <cdr:y>0.69475</cdr:y>
    </cdr:to>
    <cdr:sp macro="" textlink="">
      <cdr:nvSpPr>
        <cdr:cNvPr id="36" name="圓角矩形 35"/>
        <cdr:cNvSpPr/>
      </cdr:nvSpPr>
      <cdr:spPr>
        <a:xfrm xmlns:a="http://schemas.openxmlformats.org/drawingml/2006/main">
          <a:off x="6301008" y="2324102"/>
          <a:ext cx="1775286" cy="45588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家家庭托顧</a:t>
          </a:r>
          <a:endParaRPr lang="en-US" altLang="zh-TW" sz="1400" dirty="0">
            <a:solidFill>
              <a:schemeClr val="tx1"/>
            </a:solidFill>
            <a:latin typeface="+mj-ea"/>
            <a:ea typeface="+mj-ea"/>
          </a:endParaRPr>
        </a:p>
      </cdr:txBody>
    </cdr:sp>
  </cdr:relSizeAnchor>
  <cdr:relSizeAnchor xmlns:cdr="http://schemas.openxmlformats.org/drawingml/2006/chartDrawing">
    <cdr:from>
      <cdr:x>0.70374</cdr:x>
      <cdr:y>0.31493</cdr:y>
    </cdr:from>
    <cdr:to>
      <cdr:x>0.7759</cdr:x>
      <cdr:y>0.31866</cdr:y>
    </cdr:to>
    <cdr:cxnSp macro="">
      <cdr:nvCxnSpPr>
        <cdr:cNvPr id="37" name="直線接點 36">
          <a:extLst xmlns:a="http://schemas.openxmlformats.org/drawingml/2006/main">
            <a:ext uri="{FF2B5EF4-FFF2-40B4-BE49-F238E27FC236}">
              <a16:creationId xmlns:a16="http://schemas.microsoft.com/office/drawing/2014/main" xmlns="" id="{6F8E45AA-A1B5-5878-0875-83CF41715C4F}"/>
            </a:ext>
          </a:extLst>
        </cdr:cNvPr>
        <cdr:cNvCxnSpPr/>
      </cdr:nvCxnSpPr>
      <cdr:spPr>
        <a:xfrm xmlns:a="http://schemas.openxmlformats.org/drawingml/2006/main" flipH="1" flipV="1">
          <a:off x="5774743" y="1260158"/>
          <a:ext cx="592131" cy="149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0.76044</cdr:x>
      <cdr:y>0.24829</cdr:y>
    </cdr:from>
    <cdr:to>
      <cdr:x>0.97678</cdr:x>
      <cdr:y>0.36222</cdr:y>
    </cdr:to>
    <cdr:sp macro="" textlink="">
      <cdr:nvSpPr>
        <cdr:cNvPr id="38" name="圓角矩形 37"/>
        <cdr:cNvSpPr/>
      </cdr:nvSpPr>
      <cdr:spPr>
        <a:xfrm xmlns:a="http://schemas.openxmlformats.org/drawingml/2006/main">
          <a:off x="6240048" y="993505"/>
          <a:ext cx="1775286" cy="45588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家家庭托顧</a:t>
          </a:r>
          <a:endParaRPr lang="en-US" altLang="zh-TW" sz="1400" dirty="0">
            <a:solidFill>
              <a:schemeClr val="tx1"/>
            </a:solidFill>
            <a:latin typeface="+mj-ea"/>
            <a:ea typeface="+mj-ea"/>
          </a:endParaRPr>
        </a:p>
      </cdr:txBody>
    </cdr:sp>
  </cdr:relSizeAnchor>
  <cdr:relSizeAnchor xmlns:cdr="http://schemas.openxmlformats.org/drawingml/2006/chartDrawing">
    <cdr:from>
      <cdr:x>0.58966</cdr:x>
      <cdr:y>0.06814</cdr:y>
    </cdr:from>
    <cdr:to>
      <cdr:x>0.66219</cdr:x>
      <cdr:y>0.08893</cdr:y>
    </cdr:to>
    <cdr:cxnSp macro="">
      <cdr:nvCxnSpPr>
        <cdr:cNvPr id="39" name="直線接點 38">
          <a:extLst xmlns:a="http://schemas.openxmlformats.org/drawingml/2006/main">
            <a:ext uri="{FF2B5EF4-FFF2-40B4-BE49-F238E27FC236}">
              <a16:creationId xmlns:a16="http://schemas.microsoft.com/office/drawing/2014/main" xmlns="" id="{40BF824B-E6B0-AAF7-B5AC-BAA975844BC9}"/>
            </a:ext>
          </a:extLst>
        </cdr:cNvPr>
        <cdr:cNvCxnSpPr/>
      </cdr:nvCxnSpPr>
      <cdr:spPr>
        <a:xfrm xmlns:a="http://schemas.openxmlformats.org/drawingml/2006/main" flipH="1">
          <a:off x="4838651" y="272643"/>
          <a:ext cx="595165" cy="8319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0.38749</cdr:x>
      <cdr:y>0.77125</cdr:y>
    </cdr:from>
    <cdr:to>
      <cdr:x>0.48763</cdr:x>
      <cdr:y>0.90316</cdr:y>
    </cdr:to>
    <cdr:pic>
      <cdr:nvPicPr>
        <cdr:cNvPr id="41" name="chart">
          <a:extLst xmlns:a="http://schemas.openxmlformats.org/drawingml/2006/main">
            <a:ext uri="{FF2B5EF4-FFF2-40B4-BE49-F238E27FC236}">
              <a16:creationId xmlns:a16="http://schemas.microsoft.com/office/drawing/2014/main" xmlns="" id="{96D58CD2-888B-9D35-1C6D-F9AE3DA8BC5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3179686" y="3086102"/>
          <a:ext cx="821707" cy="52784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0.62084</cdr:x>
      <cdr:y>0.01697</cdr:y>
    </cdr:from>
    <cdr:to>
      <cdr:x>0.83718</cdr:x>
      <cdr:y>0.1309</cdr:y>
    </cdr:to>
    <cdr:sp macro="" textlink="">
      <cdr:nvSpPr>
        <cdr:cNvPr id="44" name="圓角矩形 43"/>
        <cdr:cNvSpPr/>
      </cdr:nvSpPr>
      <cdr:spPr>
        <a:xfrm xmlns:a="http://schemas.openxmlformats.org/drawingml/2006/main">
          <a:off x="5094508" y="67904"/>
          <a:ext cx="1775286" cy="45588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間日間照顧中心</a:t>
          </a:r>
        </a:p>
      </cdr:txBody>
    </cdr:sp>
  </cdr:relSizeAnchor>
  <cdr:relSizeAnchor xmlns:cdr="http://schemas.openxmlformats.org/drawingml/2006/chartDrawing">
    <cdr:from>
      <cdr:x>0.39901</cdr:x>
      <cdr:y>0.33081</cdr:y>
    </cdr:from>
    <cdr:to>
      <cdr:x>0.59998</cdr:x>
      <cdr:y>0.58082</cdr:y>
    </cdr:to>
    <cdr:pic>
      <cdr:nvPicPr>
        <cdr:cNvPr id="45" name="Picture 3">
          <a:extLst xmlns:a="http://schemas.openxmlformats.org/drawingml/2006/main">
            <a:ext uri="{FF2B5EF4-FFF2-40B4-BE49-F238E27FC236}">
              <a16:creationId xmlns:a16="http://schemas.microsoft.com/office/drawing/2014/main" xmlns="" id="{D8BAE42C-548E-99E7-DDE3-CAD2AFCB2B3A}"/>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7">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274178" y="1323711"/>
          <a:ext cx="1649150" cy="100039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0.38457</cdr:x>
      <cdr:y>0.58974</cdr:y>
    </cdr:from>
    <cdr:to>
      <cdr:x>0.62604</cdr:x>
      <cdr:y>0.7128</cdr:y>
    </cdr:to>
    <cdr:sp macro="" textlink="">
      <cdr:nvSpPr>
        <cdr:cNvPr id="47" name="文字方塊 5"/>
        <cdr:cNvSpPr txBox="1"/>
      </cdr:nvSpPr>
      <cdr:spPr>
        <a:xfrm xmlns:a="http://schemas.openxmlformats.org/drawingml/2006/main">
          <a:off x="3155725" y="2359801"/>
          <a:ext cx="1981463" cy="492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r>
            <a:rPr lang="en-US" altLang="zh-TW" sz="1300" dirty="0">
              <a:latin typeface="標楷體" panose="03000509000000000000" pitchFamily="65" charset="-120"/>
              <a:ea typeface="標楷體" panose="03000509000000000000" pitchFamily="65" charset="-120"/>
            </a:rPr>
            <a:t>2</a:t>
          </a:r>
          <a:r>
            <a:rPr lang="zh-TW" altLang="en-US" sz="1300" dirty="0">
              <a:latin typeface="標楷體" panose="03000509000000000000" pitchFamily="65" charset="-120"/>
              <a:ea typeface="標楷體" panose="03000509000000000000" pitchFamily="65" charset="-120"/>
            </a:rPr>
            <a:t>家社區整合型</a:t>
          </a:r>
          <a:endParaRPr lang="en-US" altLang="zh-TW" sz="1300" dirty="0">
            <a:latin typeface="標楷體" panose="03000509000000000000" pitchFamily="65" charset="-120"/>
            <a:ea typeface="標楷體" panose="03000509000000000000" pitchFamily="65" charset="-120"/>
          </a:endParaRPr>
        </a:p>
        <a:p xmlns:a="http://schemas.openxmlformats.org/drawingml/2006/main">
          <a:pPr algn="ctr"/>
          <a:r>
            <a:rPr lang="zh-TW" altLang="en-US" sz="1300" dirty="0">
              <a:latin typeface="標楷體" panose="03000509000000000000" pitchFamily="65" charset="-120"/>
              <a:ea typeface="標楷體" panose="03000509000000000000" pitchFamily="65" charset="-120"/>
            </a:rPr>
            <a:t>服務中心</a:t>
          </a:r>
        </a:p>
      </cdr:txBody>
    </cdr:sp>
  </cdr:relSizeAnchor>
</c:userShapes>
</file>

<file path=ppt/drawings/drawing3.xml><?xml version="1.0" encoding="utf-8"?>
<c:userShapes xmlns:c="http://schemas.openxmlformats.org/drawingml/2006/chart">
  <cdr:relSizeAnchor xmlns:cdr="http://schemas.openxmlformats.org/drawingml/2006/chartDrawing">
    <cdr:from>
      <cdr:x>0.49981</cdr:x>
      <cdr:y>0.06123</cdr:y>
    </cdr:from>
    <cdr:to>
      <cdr:x>0.60013</cdr:x>
      <cdr:y>0.20053</cdr:y>
    </cdr:to>
    <cdr:pic>
      <cdr:nvPicPr>
        <cdr:cNvPr id="2" name="chart">
          <a:extLst xmlns:a="http://schemas.openxmlformats.org/drawingml/2006/main">
            <a:ext uri="{FF2B5EF4-FFF2-40B4-BE49-F238E27FC236}">
              <a16:creationId xmlns:a16="http://schemas.microsoft.com/office/drawing/2014/main" xmlns="" id="{86067C5D-8A3F-1E1D-1856-F837503A13C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056084" y="248839"/>
          <a:ext cx="814127" cy="566115"/>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0.60651</cdr:x>
      <cdr:y>0.39562</cdr:y>
    </cdr:from>
    <cdr:to>
      <cdr:x>0.70821</cdr:x>
      <cdr:y>0.54795</cdr:y>
    </cdr:to>
    <cdr:pic>
      <cdr:nvPicPr>
        <cdr:cNvPr id="4" name="Picture 4">
          <a:extLst xmlns:a="http://schemas.openxmlformats.org/drawingml/2006/main">
            <a:ext uri="{FF2B5EF4-FFF2-40B4-BE49-F238E27FC236}">
              <a16:creationId xmlns:a16="http://schemas.microsoft.com/office/drawing/2014/main" xmlns="" id="{B5EDBAB6-491B-03F8-2411-219801BFC224}"/>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921979" y="1607818"/>
          <a:ext cx="825376" cy="619032"/>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0.57922</cdr:x>
      <cdr:y>0.59814</cdr:y>
    </cdr:from>
    <cdr:to>
      <cdr:x>0.68721</cdr:x>
      <cdr:y>0.74313</cdr:y>
    </cdr:to>
    <cdr:pic>
      <cdr:nvPicPr>
        <cdr:cNvPr id="5" name="chart">
          <a:extLst xmlns:a="http://schemas.openxmlformats.org/drawingml/2006/main">
            <a:ext uri="{FF2B5EF4-FFF2-40B4-BE49-F238E27FC236}">
              <a16:creationId xmlns:a16="http://schemas.microsoft.com/office/drawing/2014/main" xmlns="" id="{4C9AE5D1-84C8-7BE1-A08A-399F079C909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4700551" y="2430834"/>
          <a:ext cx="876376" cy="589226"/>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0.38033</cdr:x>
      <cdr:y>0.74379</cdr:y>
    </cdr:from>
    <cdr:to>
      <cdr:x>0.49768</cdr:x>
      <cdr:y>0.90417</cdr:y>
    </cdr:to>
    <cdr:pic>
      <cdr:nvPicPr>
        <cdr:cNvPr id="6" name="chart">
          <a:extLst xmlns:a="http://schemas.openxmlformats.org/drawingml/2006/main">
            <a:ext uri="{FF2B5EF4-FFF2-40B4-BE49-F238E27FC236}">
              <a16:creationId xmlns:a16="http://schemas.microsoft.com/office/drawing/2014/main" xmlns="" id="{63A90543-8A05-2E49-2045-AD0D72882E6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3086513" y="3022751"/>
          <a:ext cx="952333" cy="651810"/>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0.26223</cdr:x>
      <cdr:y>0.39241</cdr:y>
    </cdr:from>
    <cdr:to>
      <cdr:x>0.36433</cdr:x>
      <cdr:y>0.5418</cdr:y>
    </cdr:to>
    <cdr:pic>
      <cdr:nvPicPr>
        <cdr:cNvPr id="7" name="chart">
          <a:extLst xmlns:a="http://schemas.openxmlformats.org/drawingml/2006/main">
            <a:ext uri="{FF2B5EF4-FFF2-40B4-BE49-F238E27FC236}">
              <a16:creationId xmlns:a16="http://schemas.microsoft.com/office/drawing/2014/main" xmlns="" id="{E7F981B1-F2C8-E758-0147-96B7E21F0AB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128081" y="1594764"/>
          <a:ext cx="828583" cy="60712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0.29827</cdr:x>
      <cdr:y>0.20432</cdr:y>
    </cdr:from>
    <cdr:to>
      <cdr:x>0.39099</cdr:x>
      <cdr:y>0.34317</cdr:y>
    </cdr:to>
    <cdr:pic>
      <cdr:nvPicPr>
        <cdr:cNvPr id="8" name="chart">
          <a:extLst xmlns:a="http://schemas.openxmlformats.org/drawingml/2006/main">
            <a:ext uri="{FF2B5EF4-FFF2-40B4-BE49-F238E27FC236}">
              <a16:creationId xmlns:a16="http://schemas.microsoft.com/office/drawing/2014/main" xmlns="" id="{C56365B4-F0C6-EA9D-9D4E-6A043906107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2420579" y="830369"/>
          <a:ext cx="752414" cy="5642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0.37603</cdr:x>
      <cdr:y>0.0702</cdr:y>
    </cdr:from>
    <cdr:to>
      <cdr:x>0.47772</cdr:x>
      <cdr:y>0.20433</cdr:y>
    </cdr:to>
    <cdr:pic>
      <cdr:nvPicPr>
        <cdr:cNvPr id="11" name="chart">
          <a:extLst xmlns:a="http://schemas.openxmlformats.org/drawingml/2006/main">
            <a:ext uri="{FF2B5EF4-FFF2-40B4-BE49-F238E27FC236}">
              <a16:creationId xmlns:a16="http://schemas.microsoft.com/office/drawing/2014/main" xmlns="" id="{E4D4185E-9927-055F-31F3-B3A2038107B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3051563" y="285302"/>
          <a:ext cx="825276" cy="54509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0.30118</cdr:x>
      <cdr:y>0.6095</cdr:y>
    </cdr:from>
    <cdr:to>
      <cdr:x>0.39685</cdr:x>
      <cdr:y>0.74237</cdr:y>
    </cdr:to>
    <cdr:pic>
      <cdr:nvPicPr>
        <cdr:cNvPr id="12" name="chart">
          <a:extLst xmlns:a="http://schemas.openxmlformats.org/drawingml/2006/main">
            <a:ext uri="{FF2B5EF4-FFF2-40B4-BE49-F238E27FC236}">
              <a16:creationId xmlns:a16="http://schemas.microsoft.com/office/drawing/2014/main" xmlns="" id="{05F96450-81D5-260C-DD64-1B710B57377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2444141" y="2477013"/>
          <a:ext cx="776376" cy="539992"/>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0.58908</cdr:x>
      <cdr:y>0.01918</cdr:y>
    </cdr:from>
    <cdr:to>
      <cdr:x>0.66456</cdr:x>
      <cdr:y>0.066</cdr:y>
    </cdr:to>
    <cdr:cxnSp macro="">
      <cdr:nvCxnSpPr>
        <cdr:cNvPr id="13" name="直線接點 12">
          <a:extLst xmlns:a="http://schemas.openxmlformats.org/drawingml/2006/main">
            <a:ext uri="{FF2B5EF4-FFF2-40B4-BE49-F238E27FC236}">
              <a16:creationId xmlns:a16="http://schemas.microsoft.com/office/drawing/2014/main" xmlns="" id="{8C89F556-BC90-FD55-2EB4-7E370A693006}"/>
            </a:ext>
          </a:extLst>
        </cdr:cNvPr>
        <cdr:cNvCxnSpPr/>
      </cdr:nvCxnSpPr>
      <cdr:spPr>
        <a:xfrm xmlns:a="http://schemas.openxmlformats.org/drawingml/2006/main" flipH="1">
          <a:off x="4780599" y="77936"/>
          <a:ext cx="612529" cy="19028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0.65934</cdr:x>
      <cdr:y>0</cdr:y>
    </cdr:from>
    <cdr:to>
      <cdr:x>0.92229</cdr:x>
      <cdr:y>0.08473</cdr:y>
    </cdr:to>
    <cdr:sp macro="" textlink="">
      <cdr:nvSpPr>
        <cdr:cNvPr id="14" name="圓角矩形 13"/>
        <cdr:cNvSpPr/>
      </cdr:nvSpPr>
      <cdr:spPr>
        <a:xfrm xmlns:a="http://schemas.openxmlformats.org/drawingml/2006/main">
          <a:off x="5350765" y="-934720"/>
          <a:ext cx="2133857"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2</a:t>
          </a:r>
          <a:r>
            <a:rPr lang="zh-TW" altLang="en-US" dirty="0">
              <a:solidFill>
                <a:schemeClr val="tx1"/>
              </a:solidFill>
              <a:latin typeface="+mj-ea"/>
              <a:ea typeface="+mj-ea"/>
            </a:rPr>
            <a:t>家居家服務單位</a:t>
          </a:r>
        </a:p>
      </cdr:txBody>
    </cdr:sp>
  </cdr:relSizeAnchor>
  <cdr:relSizeAnchor xmlns:cdr="http://schemas.openxmlformats.org/drawingml/2006/chartDrawing">
    <cdr:from>
      <cdr:x>0.6926</cdr:x>
      <cdr:y>0.24666</cdr:y>
    </cdr:from>
    <cdr:to>
      <cdr:x>0.76646</cdr:x>
      <cdr:y>0.25307</cdr:y>
    </cdr:to>
    <cdr:cxnSp macro="">
      <cdr:nvCxnSpPr>
        <cdr:cNvPr id="15" name="直線接點 14">
          <a:extLst xmlns:a="http://schemas.openxmlformats.org/drawingml/2006/main">
            <a:ext uri="{FF2B5EF4-FFF2-40B4-BE49-F238E27FC236}">
              <a16:creationId xmlns:a16="http://schemas.microsoft.com/office/drawing/2014/main" xmlns="" id="{FDAE5053-5552-36F6-9EDC-43AE0904EA9A}"/>
            </a:ext>
          </a:extLst>
        </cdr:cNvPr>
        <cdr:cNvCxnSpPr/>
      </cdr:nvCxnSpPr>
      <cdr:spPr>
        <a:xfrm xmlns:a="http://schemas.openxmlformats.org/drawingml/2006/main" flipH="1">
          <a:off x="5620628" y="1002426"/>
          <a:ext cx="599429" cy="2606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0.73706</cdr:x>
      <cdr:y>0.21071</cdr:y>
    </cdr:from>
    <cdr:to>
      <cdr:x>0.96714</cdr:x>
      <cdr:y>0.29544</cdr:y>
    </cdr:to>
    <cdr:sp macro="" textlink="">
      <cdr:nvSpPr>
        <cdr:cNvPr id="16" name="圓角矩形 15"/>
        <cdr:cNvSpPr/>
      </cdr:nvSpPr>
      <cdr:spPr>
        <a:xfrm xmlns:a="http://schemas.openxmlformats.org/drawingml/2006/main">
          <a:off x="5981463" y="856325"/>
          <a:ext cx="1867137"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600" dirty="0">
              <a:solidFill>
                <a:schemeClr val="tx1"/>
              </a:solidFill>
              <a:latin typeface="+mj-ea"/>
              <a:ea typeface="+mj-ea"/>
            </a:rPr>
            <a:t>1</a:t>
          </a:r>
          <a:r>
            <a:rPr lang="zh-TW" altLang="en-US" sz="1400" dirty="0">
              <a:solidFill>
                <a:schemeClr val="tx1"/>
              </a:solidFill>
              <a:latin typeface="+mj-ea"/>
              <a:ea typeface="+mj-ea"/>
            </a:rPr>
            <a:t>間日間照顧中心</a:t>
          </a:r>
        </a:p>
      </cdr:txBody>
    </cdr:sp>
  </cdr:relSizeAnchor>
  <cdr:relSizeAnchor xmlns:cdr="http://schemas.openxmlformats.org/drawingml/2006/chartDrawing">
    <cdr:from>
      <cdr:x>0.72125</cdr:x>
      <cdr:y>0.47445</cdr:y>
    </cdr:from>
    <cdr:to>
      <cdr:x>0.77159</cdr:x>
      <cdr:y>0.49564</cdr:y>
    </cdr:to>
    <cdr:cxnSp macro="">
      <cdr:nvCxnSpPr>
        <cdr:cNvPr id="17" name="直線接點 16">
          <a:extLst xmlns:a="http://schemas.openxmlformats.org/drawingml/2006/main">
            <a:ext uri="{FF2B5EF4-FFF2-40B4-BE49-F238E27FC236}">
              <a16:creationId xmlns:a16="http://schemas.microsoft.com/office/drawing/2014/main" xmlns="" id="{E26021D3-B92C-2707-26E4-2AA34F816ACD}"/>
            </a:ext>
          </a:extLst>
        </cdr:cNvPr>
        <cdr:cNvCxnSpPr/>
      </cdr:nvCxnSpPr>
      <cdr:spPr>
        <a:xfrm xmlns:a="http://schemas.openxmlformats.org/drawingml/2006/main" flipH="1">
          <a:off x="5853169" y="1928181"/>
          <a:ext cx="408552" cy="8608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0.69237</cdr:x>
      <cdr:y>0.66439</cdr:y>
    </cdr:from>
    <cdr:to>
      <cdr:x>0.74554</cdr:x>
      <cdr:y>0.68313</cdr:y>
    </cdr:to>
    <cdr:cxnSp macro="">
      <cdr:nvCxnSpPr>
        <cdr:cNvPr id="18" name="直線接點 17">
          <a:extLst xmlns:a="http://schemas.openxmlformats.org/drawingml/2006/main">
            <a:ext uri="{FF2B5EF4-FFF2-40B4-BE49-F238E27FC236}">
              <a16:creationId xmlns:a16="http://schemas.microsoft.com/office/drawing/2014/main" xmlns="" id="{8E0A1F19-23C1-9A04-71DA-741A23F1FE43}"/>
            </a:ext>
          </a:extLst>
        </cdr:cNvPr>
        <cdr:cNvCxnSpPr/>
      </cdr:nvCxnSpPr>
      <cdr:spPr>
        <a:xfrm xmlns:a="http://schemas.openxmlformats.org/drawingml/2006/main" flipH="1" flipV="1">
          <a:off x="5618799" y="2700065"/>
          <a:ext cx="431481" cy="7615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0.76172</cdr:x>
      <cdr:y>0.44625</cdr:y>
    </cdr:from>
    <cdr:to>
      <cdr:x>0.9471</cdr:x>
      <cdr:y>0.53625</cdr:y>
    </cdr:to>
    <cdr:sp macro="" textlink="">
      <cdr:nvSpPr>
        <cdr:cNvPr id="19" name="圓角矩形 18"/>
        <cdr:cNvSpPr/>
      </cdr:nvSpPr>
      <cdr:spPr>
        <a:xfrm xmlns:a="http://schemas.openxmlformats.org/drawingml/2006/main">
          <a:off x="6181586" y="1813559"/>
          <a:ext cx="1504454" cy="365761"/>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n-ea"/>
              <a:ea typeface="+mn-ea"/>
            </a:rPr>
            <a:t>2</a:t>
          </a:r>
          <a:r>
            <a:rPr lang="zh-TW" altLang="en-US" sz="1400" dirty="0">
              <a:solidFill>
                <a:schemeClr val="tx1"/>
              </a:solidFill>
              <a:latin typeface="+mn-ea"/>
              <a:ea typeface="+mn-ea"/>
            </a:rPr>
            <a:t>家居家喘息</a:t>
          </a:r>
          <a:endParaRPr lang="en-US" altLang="zh-TW" sz="1400" dirty="0">
            <a:solidFill>
              <a:schemeClr val="tx1"/>
            </a:solidFill>
            <a:latin typeface="+mn-ea"/>
            <a:ea typeface="+mn-ea"/>
          </a:endParaRPr>
        </a:p>
      </cdr:txBody>
    </cdr:sp>
  </cdr:relSizeAnchor>
  <cdr:relSizeAnchor xmlns:cdr="http://schemas.openxmlformats.org/drawingml/2006/chartDrawing">
    <cdr:from>
      <cdr:x>0.74456</cdr:x>
      <cdr:y>0.66215</cdr:y>
    </cdr:from>
    <cdr:to>
      <cdr:x>0.95455</cdr:x>
      <cdr:y>0.74688</cdr:y>
    </cdr:to>
    <cdr:sp macro="" textlink="">
      <cdr:nvSpPr>
        <cdr:cNvPr id="21" name="圓角矩形 20"/>
        <cdr:cNvSpPr/>
      </cdr:nvSpPr>
      <cdr:spPr>
        <a:xfrm xmlns:a="http://schemas.openxmlformats.org/drawingml/2006/main">
          <a:off x="6042361" y="2690962"/>
          <a:ext cx="1704112"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n-ea"/>
              <a:ea typeface="+mn-ea"/>
            </a:rPr>
            <a:t>3</a:t>
          </a:r>
          <a:r>
            <a:rPr lang="zh-TW" altLang="en-US" dirty="0">
              <a:solidFill>
                <a:schemeClr val="tx1"/>
              </a:solidFill>
              <a:latin typeface="+mn-ea"/>
              <a:ea typeface="+mn-ea"/>
            </a:rPr>
            <a:t>家交通接送</a:t>
          </a:r>
          <a:endParaRPr lang="en-US" altLang="zh-TW" dirty="0">
            <a:solidFill>
              <a:schemeClr val="tx1"/>
            </a:solidFill>
            <a:latin typeface="+mn-ea"/>
            <a:ea typeface="+mn-ea"/>
          </a:endParaRPr>
        </a:p>
      </cdr:txBody>
    </cdr:sp>
  </cdr:relSizeAnchor>
  <cdr:relSizeAnchor xmlns:cdr="http://schemas.openxmlformats.org/drawingml/2006/chartDrawing">
    <cdr:from>
      <cdr:x>0.29401</cdr:x>
      <cdr:y>0.00696</cdr:y>
    </cdr:from>
    <cdr:to>
      <cdr:x>0.38701</cdr:x>
      <cdr:y>0.05617</cdr:y>
    </cdr:to>
    <cdr:cxnSp macro="">
      <cdr:nvCxnSpPr>
        <cdr:cNvPr id="22" name="直線接點 21">
          <a:extLst xmlns:a="http://schemas.openxmlformats.org/drawingml/2006/main">
            <a:ext uri="{FF2B5EF4-FFF2-40B4-BE49-F238E27FC236}">
              <a16:creationId xmlns:a16="http://schemas.microsoft.com/office/drawing/2014/main" xmlns="" id="{F03BE539-E9FA-86ED-7D69-FD1ED34CA316}"/>
            </a:ext>
          </a:extLst>
        </cdr:cNvPr>
        <cdr:cNvCxnSpPr/>
      </cdr:nvCxnSpPr>
      <cdr:spPr>
        <a:xfrm xmlns:a="http://schemas.openxmlformats.org/drawingml/2006/main">
          <a:off x="2385951" y="28269"/>
          <a:ext cx="754769" cy="19999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0.00282</cdr:x>
      <cdr:y>0</cdr:y>
    </cdr:from>
    <cdr:to>
      <cdr:x>0.29682</cdr:x>
      <cdr:y>0.09842</cdr:y>
    </cdr:to>
    <cdr:sp macro="" textlink="">
      <cdr:nvSpPr>
        <cdr:cNvPr id="23" name="圓角矩形 22"/>
        <cdr:cNvSpPr/>
      </cdr:nvSpPr>
      <cdr:spPr>
        <a:xfrm xmlns:a="http://schemas.openxmlformats.org/drawingml/2006/main">
          <a:off x="22860" y="0"/>
          <a:ext cx="2385923" cy="39997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6</a:t>
          </a:r>
          <a:r>
            <a:rPr lang="zh-TW" altLang="en-US" dirty="0">
              <a:solidFill>
                <a:schemeClr val="tx1"/>
              </a:solidFill>
              <a:latin typeface="+mj-ea"/>
              <a:ea typeface="+mj-ea"/>
            </a:rPr>
            <a:t>間居家失能個案家庭醫師</a:t>
          </a:r>
        </a:p>
      </cdr:txBody>
    </cdr:sp>
  </cdr:relSizeAnchor>
  <cdr:relSizeAnchor xmlns:cdr="http://schemas.openxmlformats.org/drawingml/2006/chartDrawing">
    <cdr:from>
      <cdr:x>0.23286</cdr:x>
      <cdr:y>0.28</cdr:y>
    </cdr:from>
    <cdr:to>
      <cdr:x>0.27966</cdr:x>
      <cdr:y>0.28143</cdr:y>
    </cdr:to>
    <cdr:cxnSp macro="">
      <cdr:nvCxnSpPr>
        <cdr:cNvPr id="24" name="直線接點 23">
          <a:extLst xmlns:a="http://schemas.openxmlformats.org/drawingml/2006/main">
            <a:ext uri="{FF2B5EF4-FFF2-40B4-BE49-F238E27FC236}">
              <a16:creationId xmlns:a16="http://schemas.microsoft.com/office/drawing/2014/main" xmlns="" id="{628DB560-4A03-C199-3D99-D63C12AE28D7}"/>
            </a:ext>
          </a:extLst>
        </cdr:cNvPr>
        <cdr:cNvCxnSpPr/>
      </cdr:nvCxnSpPr>
      <cdr:spPr>
        <a:xfrm xmlns:a="http://schemas.openxmlformats.org/drawingml/2006/main">
          <a:off x="1889760" y="1137920"/>
          <a:ext cx="379740" cy="58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0.02143</cdr:x>
      <cdr:y>0.24033</cdr:y>
    </cdr:from>
    <cdr:to>
      <cdr:x>0.233</cdr:x>
      <cdr:y>0.33876</cdr:y>
    </cdr:to>
    <cdr:sp macro="" textlink="">
      <cdr:nvSpPr>
        <cdr:cNvPr id="26" name="圓角矩形 25"/>
        <cdr:cNvSpPr/>
      </cdr:nvSpPr>
      <cdr:spPr>
        <a:xfrm xmlns:a="http://schemas.openxmlformats.org/drawingml/2006/main">
          <a:off x="173890" y="976714"/>
          <a:ext cx="1716952" cy="39999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9</a:t>
          </a:r>
          <a:r>
            <a:rPr lang="zh-TW" altLang="en-US" dirty="0">
              <a:solidFill>
                <a:schemeClr val="tx1"/>
              </a:solidFill>
              <a:latin typeface="+mj-ea"/>
              <a:ea typeface="+mj-ea"/>
            </a:rPr>
            <a:t>個巷弄長照站</a:t>
          </a:r>
        </a:p>
      </cdr:txBody>
    </cdr:sp>
  </cdr:relSizeAnchor>
  <cdr:relSizeAnchor xmlns:cdr="http://schemas.openxmlformats.org/drawingml/2006/chartDrawing">
    <cdr:from>
      <cdr:x>0.21095</cdr:x>
      <cdr:y>0.47625</cdr:y>
    </cdr:from>
    <cdr:to>
      <cdr:x>0.25775</cdr:x>
      <cdr:y>0.47768</cdr:y>
    </cdr:to>
    <cdr:cxnSp macro="">
      <cdr:nvCxnSpPr>
        <cdr:cNvPr id="27" name="直線接點 26">
          <a:extLst xmlns:a="http://schemas.openxmlformats.org/drawingml/2006/main">
            <a:ext uri="{FF2B5EF4-FFF2-40B4-BE49-F238E27FC236}">
              <a16:creationId xmlns:a16="http://schemas.microsoft.com/office/drawing/2014/main" xmlns="" id="{CB85161B-00B1-65CC-4277-E35723CA1E77}"/>
            </a:ext>
          </a:extLst>
        </cdr:cNvPr>
        <cdr:cNvCxnSpPr/>
      </cdr:nvCxnSpPr>
      <cdr:spPr>
        <a:xfrm xmlns:a="http://schemas.openxmlformats.org/drawingml/2006/main">
          <a:off x="1711960" y="1935480"/>
          <a:ext cx="379740" cy="58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0.00939</cdr:x>
      <cdr:y>0.41313</cdr:y>
    </cdr:from>
    <cdr:to>
      <cdr:x>0.22254</cdr:x>
      <cdr:y>0.50509</cdr:y>
    </cdr:to>
    <cdr:sp macro="" textlink="">
      <cdr:nvSpPr>
        <cdr:cNvPr id="28" name="圓角矩形 27"/>
        <cdr:cNvSpPr/>
      </cdr:nvSpPr>
      <cdr:spPr>
        <a:xfrm xmlns:a="http://schemas.openxmlformats.org/drawingml/2006/main">
          <a:off x="76201" y="1678940"/>
          <a:ext cx="1729740" cy="37375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cdr:txBody>
    </cdr:sp>
  </cdr:relSizeAnchor>
  <cdr:relSizeAnchor xmlns:cdr="http://schemas.openxmlformats.org/drawingml/2006/chartDrawing">
    <cdr:from>
      <cdr:x>0.25415</cdr:x>
      <cdr:y>0.72</cdr:y>
    </cdr:from>
    <cdr:to>
      <cdr:x>0.30094</cdr:x>
      <cdr:y>0.72143</cdr:y>
    </cdr:to>
    <cdr:cxnSp macro="">
      <cdr:nvCxnSpPr>
        <cdr:cNvPr id="29" name="直線接點 28">
          <a:extLst xmlns:a="http://schemas.openxmlformats.org/drawingml/2006/main">
            <a:ext uri="{FF2B5EF4-FFF2-40B4-BE49-F238E27FC236}">
              <a16:creationId xmlns:a16="http://schemas.microsoft.com/office/drawing/2014/main" xmlns="" id="{607CE359-DA06-3C10-0E2D-63802446E991}"/>
            </a:ext>
          </a:extLst>
        </cdr:cNvPr>
        <cdr:cNvCxnSpPr/>
      </cdr:nvCxnSpPr>
      <cdr:spPr>
        <a:xfrm xmlns:a="http://schemas.openxmlformats.org/drawingml/2006/main">
          <a:off x="2062480" y="2926080"/>
          <a:ext cx="379740" cy="58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0.02942</cdr:x>
      <cdr:y>0.65271</cdr:y>
    </cdr:from>
    <cdr:to>
      <cdr:x>0.25349</cdr:x>
      <cdr:y>0.76379</cdr:y>
    </cdr:to>
    <cdr:sp macro="" textlink="">
      <cdr:nvSpPr>
        <cdr:cNvPr id="30" name="圓角矩形 29"/>
        <cdr:cNvSpPr/>
      </cdr:nvSpPr>
      <cdr:spPr>
        <a:xfrm xmlns:a="http://schemas.openxmlformats.org/drawingml/2006/main">
          <a:off x="238765" y="2652594"/>
          <a:ext cx="1818394" cy="451445"/>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n-ea"/>
              <a:ea typeface="+mn-ea"/>
            </a:rPr>
            <a:t>1</a:t>
          </a:r>
          <a:r>
            <a:rPr lang="zh-TW" altLang="en-US" dirty="0">
              <a:solidFill>
                <a:schemeClr val="tx1"/>
              </a:solidFill>
              <a:latin typeface="+mn-ea"/>
              <a:ea typeface="+mn-ea"/>
            </a:rPr>
            <a:t>個照顧者服務據點</a:t>
          </a:r>
        </a:p>
      </cdr:txBody>
    </cdr:sp>
  </cdr:relSizeAnchor>
  <cdr:relSizeAnchor xmlns:cdr="http://schemas.openxmlformats.org/drawingml/2006/chartDrawing">
    <cdr:from>
      <cdr:x>0.277</cdr:x>
      <cdr:y>0.89313</cdr:y>
    </cdr:from>
    <cdr:to>
      <cdr:x>0.4507</cdr:x>
      <cdr:y>0.9325</cdr:y>
    </cdr:to>
    <cdr:cxnSp macro="">
      <cdr:nvCxnSpPr>
        <cdr:cNvPr id="31" name="直線接點 30">
          <a:extLst xmlns:a="http://schemas.openxmlformats.org/drawingml/2006/main">
            <a:ext uri="{FF2B5EF4-FFF2-40B4-BE49-F238E27FC236}">
              <a16:creationId xmlns:a16="http://schemas.microsoft.com/office/drawing/2014/main" xmlns="" id="{65B891DC-034D-6067-0464-1FC52DE049C9}"/>
            </a:ext>
          </a:extLst>
        </cdr:cNvPr>
        <cdr:cNvCxnSpPr/>
      </cdr:nvCxnSpPr>
      <cdr:spPr>
        <a:xfrm xmlns:a="http://schemas.openxmlformats.org/drawingml/2006/main" flipV="1">
          <a:off x="2247900" y="3629660"/>
          <a:ext cx="1409700" cy="16002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0.11911</cdr:x>
      <cdr:y>0.87777</cdr:y>
    </cdr:from>
    <cdr:to>
      <cdr:x>0.32703</cdr:x>
      <cdr:y>0.9625</cdr:y>
    </cdr:to>
    <cdr:sp macro="" textlink="">
      <cdr:nvSpPr>
        <cdr:cNvPr id="34" name="圓角矩形 33"/>
        <cdr:cNvSpPr/>
      </cdr:nvSpPr>
      <cdr:spPr>
        <a:xfrm xmlns:a="http://schemas.openxmlformats.org/drawingml/2006/main">
          <a:off x="966639" y="3567262"/>
          <a:ext cx="1687336"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n-ea"/>
              <a:ea typeface="+mn-ea"/>
            </a:rPr>
            <a:t>1</a:t>
          </a:r>
          <a:r>
            <a:rPr lang="zh-TW" altLang="en-US" dirty="0">
              <a:solidFill>
                <a:schemeClr val="tx1"/>
              </a:solidFill>
              <a:latin typeface="+mn-ea"/>
              <a:ea typeface="+mn-ea"/>
            </a:rPr>
            <a:t>家營養餐飲</a:t>
          </a:r>
        </a:p>
      </cdr:txBody>
    </cdr:sp>
  </cdr:relSizeAnchor>
  <cdr:relSizeAnchor xmlns:cdr="http://schemas.openxmlformats.org/drawingml/2006/chartDrawing">
    <cdr:from>
      <cdr:x>0.49183</cdr:x>
      <cdr:y>0.73529</cdr:y>
    </cdr:from>
    <cdr:to>
      <cdr:x>0.60143</cdr:x>
      <cdr:y>0.88711</cdr:y>
    </cdr:to>
    <cdr:pic>
      <cdr:nvPicPr>
        <cdr:cNvPr id="35" name="chart">
          <a:extLst xmlns:a="http://schemas.openxmlformats.org/drawingml/2006/main">
            <a:ext uri="{FF2B5EF4-FFF2-40B4-BE49-F238E27FC236}">
              <a16:creationId xmlns:a16="http://schemas.microsoft.com/office/drawing/2014/main" xmlns="" id="{FB431D9F-8220-044C-ADD1-A6FE1DC0D09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9"/>
        <a:stretch xmlns:a="http://schemas.openxmlformats.org/drawingml/2006/main">
          <a:fillRect/>
        </a:stretch>
      </cdr:blipFill>
      <cdr:spPr>
        <a:xfrm xmlns:a="http://schemas.openxmlformats.org/drawingml/2006/main">
          <a:off x="3991377" y="2988238"/>
          <a:ext cx="889429" cy="61698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0.58005</cdr:x>
      <cdr:y>0.89439</cdr:y>
    </cdr:from>
    <cdr:to>
      <cdr:x>0.63322</cdr:x>
      <cdr:y>0.91313</cdr:y>
    </cdr:to>
    <cdr:cxnSp macro="">
      <cdr:nvCxnSpPr>
        <cdr:cNvPr id="36" name="直線接點 35">
          <a:extLst xmlns:a="http://schemas.openxmlformats.org/drawingml/2006/main">
            <a:ext uri="{FF2B5EF4-FFF2-40B4-BE49-F238E27FC236}">
              <a16:creationId xmlns:a16="http://schemas.microsoft.com/office/drawing/2014/main" xmlns="" id="{DEB22FFC-BD21-5139-EC92-A3CA46938186}"/>
            </a:ext>
          </a:extLst>
        </cdr:cNvPr>
        <cdr:cNvCxnSpPr/>
      </cdr:nvCxnSpPr>
      <cdr:spPr>
        <a:xfrm xmlns:a="http://schemas.openxmlformats.org/drawingml/2006/main" flipH="1" flipV="1">
          <a:off x="4707258" y="3634785"/>
          <a:ext cx="431481" cy="7615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0.63322</cdr:x>
      <cdr:y>0.8675</cdr:y>
    </cdr:from>
    <cdr:to>
      <cdr:x>0.85197</cdr:x>
      <cdr:y>0.97968</cdr:y>
    </cdr:to>
    <cdr:sp macro="" textlink="">
      <cdr:nvSpPr>
        <cdr:cNvPr id="37" name="圓角矩形 36"/>
        <cdr:cNvSpPr/>
      </cdr:nvSpPr>
      <cdr:spPr>
        <a:xfrm xmlns:a="http://schemas.openxmlformats.org/drawingml/2006/main">
          <a:off x="5138739" y="3525522"/>
          <a:ext cx="1775286" cy="45588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家家庭托顧</a:t>
          </a:r>
          <a:endParaRPr lang="en-US" altLang="zh-TW" sz="1400" dirty="0">
            <a:solidFill>
              <a:schemeClr val="tx1"/>
            </a:solidFill>
            <a:latin typeface="+mj-ea"/>
            <a:ea typeface="+mj-ea"/>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0.5895</cdr:x>
      <cdr:y>0.29933</cdr:y>
    </cdr:from>
    <cdr:to>
      <cdr:x>0.67987</cdr:x>
      <cdr:y>0.45455</cdr:y>
    </cdr:to>
    <cdr:pic>
      <cdr:nvPicPr>
        <cdr:cNvPr id="2" name="chart">
          <a:extLst xmlns:a="http://schemas.openxmlformats.org/drawingml/2006/main">
            <a:ext uri="{FF2B5EF4-FFF2-40B4-BE49-F238E27FC236}">
              <a16:creationId xmlns:a16="http://schemas.microsoft.com/office/drawing/2014/main" xmlns="" id="{B4C5059B-2BFD-9A75-13D8-AC515A54CA5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751479" y="1130803"/>
          <a:ext cx="881702" cy="58637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0.39428</cdr:x>
      <cdr:y>0.7706</cdr:y>
    </cdr:from>
    <cdr:to>
      <cdr:x>0.47387</cdr:x>
      <cdr:y>0.89888</cdr:y>
    </cdr:to>
    <cdr:pic>
      <cdr:nvPicPr>
        <cdr:cNvPr id="3" name="chart">
          <a:extLst xmlns:a="http://schemas.openxmlformats.org/drawingml/2006/main">
            <a:ext uri="{FF2B5EF4-FFF2-40B4-BE49-F238E27FC236}">
              <a16:creationId xmlns:a16="http://schemas.microsoft.com/office/drawing/2014/main" xmlns="" id="{B875A40E-13FD-BAF7-3F77-3B3C1C37327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3846846" y="2911135"/>
          <a:ext cx="776526" cy="484607"/>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0.68594</cdr:x>
      <cdr:y>0.69969</cdr:y>
    </cdr:from>
    <cdr:to>
      <cdr:x>0.88414</cdr:x>
      <cdr:y>1</cdr:y>
    </cdr:to>
    <cdr:sp macro="" textlink="">
      <cdr:nvSpPr>
        <cdr:cNvPr id="4" name="圓角矩形 3"/>
        <cdr:cNvSpPr/>
      </cdr:nvSpPr>
      <cdr:spPr>
        <a:xfrm xmlns:a="http://schemas.openxmlformats.org/drawingml/2006/main">
          <a:off x="6692426" y="2643233"/>
          <a:ext cx="1933753" cy="1134495"/>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3</a:t>
          </a:r>
          <a:r>
            <a:rPr lang="zh-TW" altLang="en-US" sz="1400" dirty="0">
              <a:solidFill>
                <a:schemeClr val="tx1"/>
              </a:solidFill>
              <a:latin typeface="+mj-ea"/>
              <a:ea typeface="+mj-ea"/>
            </a:rPr>
            <a:t>家居家喘息</a:t>
          </a:r>
          <a:endParaRPr lang="en-US" altLang="zh-TW" sz="1400" dirty="0">
            <a:solidFill>
              <a:schemeClr val="tx1"/>
            </a:solidFill>
            <a:latin typeface="+mj-ea"/>
            <a:ea typeface="+mj-ea"/>
          </a:endParaRPr>
        </a:p>
        <a:p xmlns:a="http://schemas.openxmlformats.org/drawingml/2006/main">
          <a:pPr algn="ctr"/>
          <a:r>
            <a:rPr lang="en-US" altLang="zh-TW" sz="1400" dirty="0">
              <a:solidFill>
                <a:schemeClr val="tx1"/>
              </a:solidFill>
              <a:latin typeface="+mj-ea"/>
              <a:ea typeface="+mj-ea"/>
            </a:rPr>
            <a:t>3</a:t>
          </a:r>
          <a:r>
            <a:rPr lang="zh-TW" altLang="en-US" sz="1400" dirty="0">
              <a:solidFill>
                <a:schemeClr val="tx1"/>
              </a:solidFill>
              <a:latin typeface="+mj-ea"/>
              <a:ea typeface="+mj-ea"/>
            </a:rPr>
            <a:t>家日照喘息</a:t>
          </a:r>
          <a:endParaRPr lang="en-US" altLang="zh-TW" sz="1400" dirty="0">
            <a:solidFill>
              <a:schemeClr val="tx1"/>
            </a:solidFill>
            <a:latin typeface="+mj-ea"/>
            <a:ea typeface="+mj-ea"/>
          </a:endParaRPr>
        </a:p>
        <a:p xmlns:a="http://schemas.openxmlformats.org/drawingml/2006/main">
          <a:pPr algn="ctr"/>
          <a:r>
            <a:rPr lang="en-US" altLang="zh-TW" sz="1400" dirty="0">
              <a:solidFill>
                <a:schemeClr val="tx1"/>
              </a:solidFill>
              <a:latin typeface="+mj-ea"/>
              <a:ea typeface="+mj-ea"/>
            </a:rPr>
            <a:t>3</a:t>
          </a:r>
          <a:r>
            <a:rPr lang="zh-TW" altLang="en-US" sz="1400" dirty="0">
              <a:solidFill>
                <a:schemeClr val="tx1"/>
              </a:solidFill>
              <a:latin typeface="+mj-ea"/>
              <a:ea typeface="+mj-ea"/>
            </a:rPr>
            <a:t>間機構喘息</a:t>
          </a:r>
          <a:endParaRPr lang="en-US" altLang="zh-TW" sz="1400" dirty="0">
            <a:solidFill>
              <a:schemeClr val="tx1"/>
            </a:solidFill>
            <a:latin typeface="+mj-ea"/>
            <a:ea typeface="+mj-ea"/>
          </a:endParaRPr>
        </a:p>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家巷弄喘息</a:t>
          </a:r>
          <a:endParaRPr lang="en-US" altLang="zh-TW" sz="1400" dirty="0">
            <a:solidFill>
              <a:schemeClr val="tx1"/>
            </a:solidFill>
            <a:latin typeface="+mj-ea"/>
            <a:ea typeface="+mj-ea"/>
          </a:endParaRPr>
        </a:p>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家小規機夜間喘息</a:t>
          </a:r>
        </a:p>
      </cdr:txBody>
    </cdr:sp>
  </cdr:relSizeAnchor>
  <cdr:relSizeAnchor xmlns:cdr="http://schemas.openxmlformats.org/drawingml/2006/chartDrawing">
    <cdr:from>
      <cdr:x>0.59913</cdr:x>
      <cdr:y>0.88115</cdr:y>
    </cdr:from>
    <cdr:to>
      <cdr:x>0.68165</cdr:x>
      <cdr:y>0.89581</cdr:y>
    </cdr:to>
    <cdr:cxnSp macro="">
      <cdr:nvCxnSpPr>
        <cdr:cNvPr id="6" name="直線接點 5">
          <a:extLst xmlns:a="http://schemas.openxmlformats.org/drawingml/2006/main">
            <a:ext uri="{FF2B5EF4-FFF2-40B4-BE49-F238E27FC236}">
              <a16:creationId xmlns:a16="http://schemas.microsoft.com/office/drawing/2014/main" xmlns="" id="{45AC1C35-23E9-FD0B-C995-57D8B1F123E6}"/>
            </a:ext>
          </a:extLst>
        </cdr:cNvPr>
        <cdr:cNvCxnSpPr/>
      </cdr:nvCxnSpPr>
      <cdr:spPr>
        <a:xfrm xmlns:a="http://schemas.openxmlformats.org/drawingml/2006/main" flipH="1" flipV="1">
          <a:off x="5845413" y="3328758"/>
          <a:ext cx="805112" cy="5536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0.49418</cdr:x>
      <cdr:y>0.04061</cdr:y>
    </cdr:from>
    <cdr:to>
      <cdr:x>0.5945</cdr:x>
      <cdr:y>0.17991</cdr:y>
    </cdr:to>
    <cdr:pic>
      <cdr:nvPicPr>
        <cdr:cNvPr id="2" name="chart">
          <a:extLst xmlns:a="http://schemas.openxmlformats.org/drawingml/2006/main">
            <a:ext uri="{FF2B5EF4-FFF2-40B4-BE49-F238E27FC236}">
              <a16:creationId xmlns:a16="http://schemas.microsoft.com/office/drawing/2014/main" xmlns="" id="{BE6CD5D0-C9E7-9BDB-CF86-0207AA48828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010388" y="165019"/>
          <a:ext cx="814127" cy="566115"/>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0.61027</cdr:x>
      <cdr:y>0.33375</cdr:y>
    </cdr:from>
    <cdr:to>
      <cdr:x>0.71197</cdr:x>
      <cdr:y>0.48608</cdr:y>
    </cdr:to>
    <cdr:pic>
      <cdr:nvPicPr>
        <cdr:cNvPr id="4" name="Picture 4">
          <a:extLst xmlns:a="http://schemas.openxmlformats.org/drawingml/2006/main">
            <a:ext uri="{FF2B5EF4-FFF2-40B4-BE49-F238E27FC236}">
              <a16:creationId xmlns:a16="http://schemas.microsoft.com/office/drawing/2014/main" xmlns="" id="{EA58B19B-6983-B50D-B1D7-08E46EB0E534}"/>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952491" y="1356340"/>
          <a:ext cx="825326" cy="619069"/>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0.53133</cdr:x>
      <cdr:y>0.70877</cdr:y>
    </cdr:from>
    <cdr:to>
      <cdr:x>0.63932</cdr:x>
      <cdr:y>0.85375</cdr:y>
    </cdr:to>
    <cdr:pic>
      <cdr:nvPicPr>
        <cdr:cNvPr id="5" name="chart">
          <a:extLst xmlns:a="http://schemas.openxmlformats.org/drawingml/2006/main">
            <a:ext uri="{FF2B5EF4-FFF2-40B4-BE49-F238E27FC236}">
              <a16:creationId xmlns:a16="http://schemas.microsoft.com/office/drawing/2014/main" xmlns="" id="{693399A4-F02F-979E-755D-65F88D38154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4311924" y="2880421"/>
          <a:ext cx="876371" cy="58923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0.33808</cdr:x>
      <cdr:y>0.70067</cdr:y>
    </cdr:from>
    <cdr:to>
      <cdr:x>0.45543</cdr:x>
      <cdr:y>0.86105</cdr:y>
    </cdr:to>
    <cdr:pic>
      <cdr:nvPicPr>
        <cdr:cNvPr id="6" name="chart">
          <a:extLst xmlns:a="http://schemas.openxmlformats.org/drawingml/2006/main">
            <a:ext uri="{FF2B5EF4-FFF2-40B4-BE49-F238E27FC236}">
              <a16:creationId xmlns:a16="http://schemas.microsoft.com/office/drawing/2014/main" xmlns="" id="{9AECC7CC-6C31-E2AC-B945-1C66D8FECA3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2743592" y="2847503"/>
          <a:ext cx="952331" cy="6517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0.25003</cdr:x>
      <cdr:y>0.33541</cdr:y>
    </cdr:from>
    <cdr:to>
      <cdr:x>0.35213</cdr:x>
      <cdr:y>0.4848</cdr:y>
    </cdr:to>
    <cdr:pic>
      <cdr:nvPicPr>
        <cdr:cNvPr id="7" name="chart">
          <a:extLst xmlns:a="http://schemas.openxmlformats.org/drawingml/2006/main">
            <a:ext uri="{FF2B5EF4-FFF2-40B4-BE49-F238E27FC236}">
              <a16:creationId xmlns:a16="http://schemas.microsoft.com/office/drawing/2014/main" xmlns="" id="{C1C865CB-28AF-E839-3D44-42B9C69FD5D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029054" y="1363106"/>
          <a:ext cx="828572" cy="607121"/>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0.29451</cdr:x>
      <cdr:y>0.15932</cdr:y>
    </cdr:from>
    <cdr:to>
      <cdr:x>0.38723</cdr:x>
      <cdr:y>0.29817</cdr:y>
    </cdr:to>
    <cdr:pic>
      <cdr:nvPicPr>
        <cdr:cNvPr id="8" name="chart">
          <a:extLst xmlns:a="http://schemas.openxmlformats.org/drawingml/2006/main">
            <a:ext uri="{FF2B5EF4-FFF2-40B4-BE49-F238E27FC236}">
              <a16:creationId xmlns:a16="http://schemas.microsoft.com/office/drawing/2014/main" xmlns="" id="{C0FAEA05-78AF-7DF2-EEB4-92BCD3E3454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2390071" y="647476"/>
          <a:ext cx="752450" cy="564287"/>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0.3826</cdr:x>
      <cdr:y>0.04958</cdr:y>
    </cdr:from>
    <cdr:to>
      <cdr:x>0.48429</cdr:x>
      <cdr:y>0.1837</cdr:y>
    </cdr:to>
    <cdr:pic>
      <cdr:nvPicPr>
        <cdr:cNvPr id="11" name="chart">
          <a:extLst xmlns:a="http://schemas.openxmlformats.org/drawingml/2006/main">
            <a:ext uri="{FF2B5EF4-FFF2-40B4-BE49-F238E27FC236}">
              <a16:creationId xmlns:a16="http://schemas.microsoft.com/office/drawing/2014/main" xmlns="" id="{22EF924C-1C34-5F2D-56C0-AFE21D0A3ED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3104936" y="201473"/>
          <a:ext cx="825245" cy="54510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0.27395</cdr:x>
      <cdr:y>0.55138</cdr:y>
    </cdr:from>
    <cdr:to>
      <cdr:x>0.36962</cdr:x>
      <cdr:y>0.68425</cdr:y>
    </cdr:to>
    <cdr:pic>
      <cdr:nvPicPr>
        <cdr:cNvPr id="12" name="chart">
          <a:extLst xmlns:a="http://schemas.openxmlformats.org/drawingml/2006/main">
            <a:ext uri="{FF2B5EF4-FFF2-40B4-BE49-F238E27FC236}">
              <a16:creationId xmlns:a16="http://schemas.microsoft.com/office/drawing/2014/main" xmlns="" id="{801D0E86-2261-73D2-35B6-0E372D47995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2223186" y="2240788"/>
          <a:ext cx="776391" cy="5399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0.58908</cdr:x>
      <cdr:y>0.01918</cdr:y>
    </cdr:from>
    <cdr:to>
      <cdr:x>0.66456</cdr:x>
      <cdr:y>0.066</cdr:y>
    </cdr:to>
    <cdr:cxnSp macro="">
      <cdr:nvCxnSpPr>
        <cdr:cNvPr id="13" name="直線接點 12">
          <a:extLst xmlns:a="http://schemas.openxmlformats.org/drawingml/2006/main">
            <a:ext uri="{FF2B5EF4-FFF2-40B4-BE49-F238E27FC236}">
              <a16:creationId xmlns:a16="http://schemas.microsoft.com/office/drawing/2014/main" xmlns="" id="{23F0EBE1-3946-2CBB-DD73-B411F9488405}"/>
            </a:ext>
          </a:extLst>
        </cdr:cNvPr>
        <cdr:cNvCxnSpPr/>
      </cdr:nvCxnSpPr>
      <cdr:spPr>
        <a:xfrm xmlns:a="http://schemas.openxmlformats.org/drawingml/2006/main" flipH="1">
          <a:off x="4780599" y="77936"/>
          <a:ext cx="612529" cy="19028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0.65934</cdr:x>
      <cdr:y>0</cdr:y>
    </cdr:from>
    <cdr:to>
      <cdr:x>0.92229</cdr:x>
      <cdr:y>0.08473</cdr:y>
    </cdr:to>
    <cdr:sp macro="" textlink="">
      <cdr:nvSpPr>
        <cdr:cNvPr id="14" name="圓角矩形 13"/>
        <cdr:cNvSpPr/>
      </cdr:nvSpPr>
      <cdr:spPr>
        <a:xfrm xmlns:a="http://schemas.openxmlformats.org/drawingml/2006/main">
          <a:off x="5350765" y="-934720"/>
          <a:ext cx="2133857"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家居家服務單位</a:t>
          </a:r>
        </a:p>
      </cdr:txBody>
    </cdr:sp>
  </cdr:relSizeAnchor>
  <cdr:relSizeAnchor xmlns:cdr="http://schemas.openxmlformats.org/drawingml/2006/chartDrawing">
    <cdr:from>
      <cdr:x>0.68133</cdr:x>
      <cdr:y>0.20877</cdr:y>
    </cdr:from>
    <cdr:to>
      <cdr:x>0.75519</cdr:x>
      <cdr:y>0.21518</cdr:y>
    </cdr:to>
    <cdr:cxnSp macro="">
      <cdr:nvCxnSpPr>
        <cdr:cNvPr id="15" name="直線接點 14">
          <a:extLst xmlns:a="http://schemas.openxmlformats.org/drawingml/2006/main">
            <a:ext uri="{FF2B5EF4-FFF2-40B4-BE49-F238E27FC236}">
              <a16:creationId xmlns:a16="http://schemas.microsoft.com/office/drawing/2014/main" xmlns="" id="{CE2753FC-B2F7-E9FB-B260-F366F61B8535}"/>
            </a:ext>
          </a:extLst>
        </cdr:cNvPr>
        <cdr:cNvCxnSpPr/>
      </cdr:nvCxnSpPr>
      <cdr:spPr>
        <a:xfrm xmlns:a="http://schemas.openxmlformats.org/drawingml/2006/main" flipH="1">
          <a:off x="5529188" y="848448"/>
          <a:ext cx="599396" cy="2605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0.73706</cdr:x>
      <cdr:y>0.17282</cdr:y>
    </cdr:from>
    <cdr:to>
      <cdr:x>1</cdr:x>
      <cdr:y>0.25755</cdr:y>
    </cdr:to>
    <cdr:sp macro="" textlink="">
      <cdr:nvSpPr>
        <cdr:cNvPr id="16" name="圓角矩形 15"/>
        <cdr:cNvSpPr/>
      </cdr:nvSpPr>
      <cdr:spPr>
        <a:xfrm xmlns:a="http://schemas.openxmlformats.org/drawingml/2006/main">
          <a:off x="5981463" y="702326"/>
          <a:ext cx="2133837"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600" dirty="0">
              <a:solidFill>
                <a:schemeClr val="tx1"/>
              </a:solidFill>
              <a:latin typeface="+mj-ea"/>
              <a:ea typeface="+mj-ea"/>
            </a:rPr>
            <a:t>1</a:t>
          </a:r>
          <a:r>
            <a:rPr lang="zh-TW" altLang="en-US" sz="1400" dirty="0">
              <a:solidFill>
                <a:schemeClr val="tx1"/>
              </a:solidFill>
              <a:latin typeface="+mj-ea"/>
              <a:ea typeface="+mj-ea"/>
            </a:rPr>
            <a:t>間日間照顧中心</a:t>
          </a:r>
        </a:p>
      </cdr:txBody>
    </cdr:sp>
  </cdr:relSizeAnchor>
  <cdr:relSizeAnchor xmlns:cdr="http://schemas.openxmlformats.org/drawingml/2006/chartDrawing">
    <cdr:from>
      <cdr:x>0.7128</cdr:x>
      <cdr:y>0.39383</cdr:y>
    </cdr:from>
    <cdr:to>
      <cdr:x>0.76314</cdr:x>
      <cdr:y>0.41502</cdr:y>
    </cdr:to>
    <cdr:cxnSp macro="">
      <cdr:nvCxnSpPr>
        <cdr:cNvPr id="17" name="直線接點 16">
          <a:extLst xmlns:a="http://schemas.openxmlformats.org/drawingml/2006/main">
            <a:ext uri="{FF2B5EF4-FFF2-40B4-BE49-F238E27FC236}">
              <a16:creationId xmlns:a16="http://schemas.microsoft.com/office/drawing/2014/main" xmlns="" id="{35DE732E-3476-E546-9473-4CECCB0AB89E}"/>
            </a:ext>
          </a:extLst>
        </cdr:cNvPr>
        <cdr:cNvCxnSpPr/>
      </cdr:nvCxnSpPr>
      <cdr:spPr>
        <a:xfrm xmlns:a="http://schemas.openxmlformats.org/drawingml/2006/main" flipH="1">
          <a:off x="5784580" y="1600505"/>
          <a:ext cx="408524" cy="8611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0.69237</cdr:x>
      <cdr:y>0.66439</cdr:y>
    </cdr:from>
    <cdr:to>
      <cdr:x>0.74554</cdr:x>
      <cdr:y>0.68313</cdr:y>
    </cdr:to>
    <cdr:cxnSp macro="">
      <cdr:nvCxnSpPr>
        <cdr:cNvPr id="18" name="直線接點 17">
          <a:extLst xmlns:a="http://schemas.openxmlformats.org/drawingml/2006/main">
            <a:ext uri="{FF2B5EF4-FFF2-40B4-BE49-F238E27FC236}">
              <a16:creationId xmlns:a16="http://schemas.microsoft.com/office/drawing/2014/main" xmlns="" id="{4B5E64DC-8832-4552-FCE8-FDB71D0D9AFD}"/>
            </a:ext>
          </a:extLst>
        </cdr:cNvPr>
        <cdr:cNvCxnSpPr/>
      </cdr:nvCxnSpPr>
      <cdr:spPr>
        <a:xfrm xmlns:a="http://schemas.openxmlformats.org/drawingml/2006/main" flipH="1" flipV="1">
          <a:off x="5618799" y="2700065"/>
          <a:ext cx="431481" cy="7615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0.76172</cdr:x>
      <cdr:y>0.33426</cdr:y>
    </cdr:from>
    <cdr:to>
      <cdr:x>0.93915</cdr:x>
      <cdr:y>0.48773</cdr:y>
    </cdr:to>
    <cdr:sp macro="" textlink="">
      <cdr:nvSpPr>
        <cdr:cNvPr id="19" name="圓角矩形 18"/>
        <cdr:cNvSpPr/>
      </cdr:nvSpPr>
      <cdr:spPr>
        <a:xfrm xmlns:a="http://schemas.openxmlformats.org/drawingml/2006/main">
          <a:off x="6181586" y="1358430"/>
          <a:ext cx="1439938" cy="623705"/>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rPr>
            <a:t>1</a:t>
          </a:r>
          <a:r>
            <a:rPr lang="zh-TW" altLang="en-US" sz="1400" dirty="0">
              <a:solidFill>
                <a:schemeClr val="tx1"/>
              </a:solidFill>
            </a:rPr>
            <a:t>家日照喘息</a:t>
          </a:r>
          <a:endParaRPr lang="en-US" altLang="zh-TW" sz="1400" dirty="0">
            <a:solidFill>
              <a:schemeClr val="tx1"/>
            </a:solidFill>
          </a:endParaRPr>
        </a:p>
        <a:p xmlns:a="http://schemas.openxmlformats.org/drawingml/2006/main">
          <a:pPr algn="ctr"/>
          <a:r>
            <a:rPr lang="en-US" altLang="zh-TW" sz="1400" dirty="0">
              <a:solidFill>
                <a:schemeClr val="tx1"/>
              </a:solidFill>
            </a:rPr>
            <a:t>3</a:t>
          </a:r>
          <a:r>
            <a:rPr lang="zh-TW" altLang="en-US" sz="1400" dirty="0">
              <a:solidFill>
                <a:schemeClr val="tx1"/>
              </a:solidFill>
            </a:rPr>
            <a:t>間機構喘息</a:t>
          </a:r>
          <a:endParaRPr lang="en-US" altLang="zh-TW" sz="1400" dirty="0">
            <a:solidFill>
              <a:schemeClr val="tx1"/>
            </a:solidFill>
          </a:endParaRPr>
        </a:p>
      </cdr:txBody>
    </cdr:sp>
  </cdr:relSizeAnchor>
  <cdr:relSizeAnchor xmlns:cdr="http://schemas.openxmlformats.org/drawingml/2006/chartDrawing">
    <cdr:from>
      <cdr:x>0.68259</cdr:x>
      <cdr:y>0.88715</cdr:y>
    </cdr:from>
    <cdr:to>
      <cdr:x>0.89258</cdr:x>
      <cdr:y>0.97188</cdr:y>
    </cdr:to>
    <cdr:sp macro="" textlink="">
      <cdr:nvSpPr>
        <cdr:cNvPr id="21" name="圓角矩形 20"/>
        <cdr:cNvSpPr/>
      </cdr:nvSpPr>
      <cdr:spPr>
        <a:xfrm xmlns:a="http://schemas.openxmlformats.org/drawingml/2006/main">
          <a:off x="5539408" y="3605378"/>
          <a:ext cx="1704132" cy="34434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3</a:t>
          </a:r>
          <a:r>
            <a:rPr lang="zh-TW" altLang="en-US" dirty="0">
              <a:solidFill>
                <a:schemeClr val="tx1"/>
              </a:solidFill>
              <a:latin typeface="+mj-ea"/>
              <a:ea typeface="+mj-ea"/>
            </a:rPr>
            <a:t>家交通接送</a:t>
          </a:r>
          <a:endParaRPr lang="en-US" altLang="zh-TW" dirty="0">
            <a:solidFill>
              <a:schemeClr val="tx1"/>
            </a:solidFill>
            <a:latin typeface="+mj-ea"/>
            <a:ea typeface="+mj-ea"/>
          </a:endParaRPr>
        </a:p>
      </cdr:txBody>
    </cdr:sp>
  </cdr:relSizeAnchor>
  <cdr:relSizeAnchor xmlns:cdr="http://schemas.openxmlformats.org/drawingml/2006/chartDrawing">
    <cdr:from>
      <cdr:x>0.29401</cdr:x>
      <cdr:y>0.00696</cdr:y>
    </cdr:from>
    <cdr:to>
      <cdr:x>0.38701</cdr:x>
      <cdr:y>0.05617</cdr:y>
    </cdr:to>
    <cdr:cxnSp macro="">
      <cdr:nvCxnSpPr>
        <cdr:cNvPr id="22" name="直線接點 21">
          <a:extLst xmlns:a="http://schemas.openxmlformats.org/drawingml/2006/main">
            <a:ext uri="{FF2B5EF4-FFF2-40B4-BE49-F238E27FC236}">
              <a16:creationId xmlns:a16="http://schemas.microsoft.com/office/drawing/2014/main" xmlns="" id="{68C95181-F8A3-F0E1-320D-21826C98AF00}"/>
            </a:ext>
          </a:extLst>
        </cdr:cNvPr>
        <cdr:cNvCxnSpPr/>
      </cdr:nvCxnSpPr>
      <cdr:spPr>
        <a:xfrm xmlns:a="http://schemas.openxmlformats.org/drawingml/2006/main">
          <a:off x="2385951" y="28269"/>
          <a:ext cx="754769" cy="19999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0.00563</cdr:x>
      <cdr:y>0</cdr:y>
    </cdr:from>
    <cdr:to>
      <cdr:x>0.29682</cdr:x>
      <cdr:y>0.09842</cdr:y>
    </cdr:to>
    <cdr:sp macro="" textlink="">
      <cdr:nvSpPr>
        <cdr:cNvPr id="23" name="圓角矩形 22"/>
        <cdr:cNvSpPr/>
      </cdr:nvSpPr>
      <cdr:spPr>
        <a:xfrm xmlns:a="http://schemas.openxmlformats.org/drawingml/2006/main">
          <a:off x="45720" y="0"/>
          <a:ext cx="2363063" cy="39997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3</a:t>
          </a:r>
          <a:r>
            <a:rPr lang="zh-TW" altLang="en-US" dirty="0">
              <a:solidFill>
                <a:schemeClr val="tx1"/>
              </a:solidFill>
              <a:latin typeface="+mj-ea"/>
              <a:ea typeface="+mj-ea"/>
            </a:rPr>
            <a:t>間居家失能個案家庭醫師</a:t>
          </a:r>
        </a:p>
      </cdr:txBody>
    </cdr:sp>
  </cdr:relSizeAnchor>
  <cdr:relSizeAnchor xmlns:cdr="http://schemas.openxmlformats.org/drawingml/2006/chartDrawing">
    <cdr:from>
      <cdr:x>0.27887</cdr:x>
      <cdr:y>0.16776</cdr:y>
    </cdr:from>
    <cdr:to>
      <cdr:x>0.29991</cdr:x>
      <cdr:y>0.16938</cdr:y>
    </cdr:to>
    <cdr:cxnSp macro="">
      <cdr:nvCxnSpPr>
        <cdr:cNvPr id="24" name="直線接點 23">
          <a:extLst xmlns:a="http://schemas.openxmlformats.org/drawingml/2006/main">
            <a:ext uri="{FF2B5EF4-FFF2-40B4-BE49-F238E27FC236}">
              <a16:creationId xmlns:a16="http://schemas.microsoft.com/office/drawing/2014/main" xmlns="" id="{8053E86A-F285-A7BC-077E-5F9DF08F3704}"/>
            </a:ext>
          </a:extLst>
        </cdr:cNvPr>
        <cdr:cNvCxnSpPr/>
      </cdr:nvCxnSpPr>
      <cdr:spPr>
        <a:xfrm xmlns:a="http://schemas.openxmlformats.org/drawingml/2006/main" flipV="1">
          <a:off x="2263114" y="681774"/>
          <a:ext cx="170714" cy="658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0.07026</cdr:x>
      <cdr:y>0.1222</cdr:y>
    </cdr:from>
    <cdr:to>
      <cdr:x>0.28183</cdr:x>
      <cdr:y>0.22064</cdr:y>
    </cdr:to>
    <cdr:sp macro="" textlink="">
      <cdr:nvSpPr>
        <cdr:cNvPr id="26" name="圓角矩形 25"/>
        <cdr:cNvSpPr/>
      </cdr:nvSpPr>
      <cdr:spPr>
        <a:xfrm xmlns:a="http://schemas.openxmlformats.org/drawingml/2006/main">
          <a:off x="570151" y="496641"/>
          <a:ext cx="1716954" cy="40002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5</a:t>
          </a:r>
          <a:r>
            <a:rPr lang="zh-TW" altLang="en-US" dirty="0">
              <a:solidFill>
                <a:schemeClr val="tx1"/>
              </a:solidFill>
              <a:latin typeface="+mj-ea"/>
              <a:ea typeface="+mj-ea"/>
            </a:rPr>
            <a:t>個巷弄長照站</a:t>
          </a:r>
        </a:p>
      </cdr:txBody>
    </cdr:sp>
  </cdr:relSizeAnchor>
  <cdr:relSizeAnchor xmlns:cdr="http://schemas.openxmlformats.org/drawingml/2006/chartDrawing">
    <cdr:from>
      <cdr:x>0.00751</cdr:x>
      <cdr:y>0.34</cdr:y>
    </cdr:from>
    <cdr:to>
      <cdr:x>0.22066</cdr:x>
      <cdr:y>0.43197</cdr:y>
    </cdr:to>
    <cdr:sp macro="" textlink="">
      <cdr:nvSpPr>
        <cdr:cNvPr id="28" name="圓角矩形 27"/>
        <cdr:cNvSpPr/>
      </cdr:nvSpPr>
      <cdr:spPr>
        <a:xfrm xmlns:a="http://schemas.openxmlformats.org/drawingml/2006/main">
          <a:off x="60963" y="1381780"/>
          <a:ext cx="1729776" cy="37372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cdr:txBody>
    </cdr:sp>
  </cdr:relSizeAnchor>
  <cdr:relSizeAnchor xmlns:cdr="http://schemas.openxmlformats.org/drawingml/2006/chartDrawing">
    <cdr:from>
      <cdr:x>0.27199</cdr:x>
      <cdr:y>0.80526</cdr:y>
    </cdr:from>
    <cdr:to>
      <cdr:x>0.32244</cdr:x>
      <cdr:y>0.8175</cdr:y>
    </cdr:to>
    <cdr:cxnSp macro="">
      <cdr:nvCxnSpPr>
        <cdr:cNvPr id="29" name="直線接點 28">
          <a:extLst xmlns:a="http://schemas.openxmlformats.org/drawingml/2006/main">
            <a:ext uri="{FF2B5EF4-FFF2-40B4-BE49-F238E27FC236}">
              <a16:creationId xmlns:a16="http://schemas.microsoft.com/office/drawing/2014/main" xmlns="" id="{77273A06-290E-6C33-3CE2-1B664C70D001}"/>
            </a:ext>
          </a:extLst>
        </cdr:cNvPr>
        <cdr:cNvCxnSpPr/>
      </cdr:nvCxnSpPr>
      <cdr:spPr>
        <a:xfrm xmlns:a="http://schemas.openxmlformats.org/drawingml/2006/main" flipV="1">
          <a:off x="2207280" y="3272574"/>
          <a:ext cx="409428" cy="4974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0.01064</cdr:x>
      <cdr:y>0.56833</cdr:y>
    </cdr:from>
    <cdr:to>
      <cdr:x>0.23471</cdr:x>
      <cdr:y>0.67942</cdr:y>
    </cdr:to>
    <cdr:sp macro="" textlink="">
      <cdr:nvSpPr>
        <cdr:cNvPr id="30" name="圓角矩形 29"/>
        <cdr:cNvSpPr/>
      </cdr:nvSpPr>
      <cdr:spPr>
        <a:xfrm xmlns:a="http://schemas.openxmlformats.org/drawingml/2006/main">
          <a:off x="86352" y="2309713"/>
          <a:ext cx="1818395" cy="45143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cdr:txBody>
    </cdr:sp>
  </cdr:relSizeAnchor>
  <cdr:relSizeAnchor xmlns:cdr="http://schemas.openxmlformats.org/drawingml/2006/chartDrawing">
    <cdr:from>
      <cdr:x>0.28451</cdr:x>
      <cdr:y>0.92313</cdr:y>
    </cdr:from>
    <cdr:to>
      <cdr:x>0.45821</cdr:x>
      <cdr:y>0.9625</cdr:y>
    </cdr:to>
    <cdr:cxnSp macro="">
      <cdr:nvCxnSpPr>
        <cdr:cNvPr id="31" name="直線接點 30">
          <a:extLst xmlns:a="http://schemas.openxmlformats.org/drawingml/2006/main">
            <a:ext uri="{FF2B5EF4-FFF2-40B4-BE49-F238E27FC236}">
              <a16:creationId xmlns:a16="http://schemas.microsoft.com/office/drawing/2014/main" xmlns="" id="{38908B32-88F9-130F-F62C-B6864E476BB2}"/>
            </a:ext>
          </a:extLst>
        </cdr:cNvPr>
        <cdr:cNvCxnSpPr/>
      </cdr:nvCxnSpPr>
      <cdr:spPr>
        <a:xfrm xmlns:a="http://schemas.openxmlformats.org/drawingml/2006/main" flipV="1">
          <a:off x="2308898" y="3751600"/>
          <a:ext cx="1409628" cy="160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0.06559</cdr:x>
      <cdr:y>0.76714</cdr:y>
    </cdr:from>
    <cdr:to>
      <cdr:x>0.27351</cdr:x>
      <cdr:y>0.85188</cdr:y>
    </cdr:to>
    <cdr:sp macro="" textlink="">
      <cdr:nvSpPr>
        <cdr:cNvPr id="34" name="圓角矩形 33"/>
        <cdr:cNvSpPr/>
      </cdr:nvSpPr>
      <cdr:spPr>
        <a:xfrm xmlns:a="http://schemas.openxmlformats.org/drawingml/2006/main">
          <a:off x="532273" y="3117677"/>
          <a:ext cx="1687334"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家營養餐飲</a:t>
          </a:r>
        </a:p>
      </cdr:txBody>
    </cdr:sp>
  </cdr:relSizeAnchor>
  <cdr:relSizeAnchor xmlns:cdr="http://schemas.openxmlformats.org/drawingml/2006/chartDrawing">
    <cdr:from>
      <cdr:x>0.5963</cdr:x>
      <cdr:y>0.85877</cdr:y>
    </cdr:from>
    <cdr:to>
      <cdr:x>0.68259</cdr:x>
      <cdr:y>0.92952</cdr:y>
    </cdr:to>
    <cdr:cxnSp macro="">
      <cdr:nvCxnSpPr>
        <cdr:cNvPr id="36" name="直線接點 35">
          <a:extLst xmlns:a="http://schemas.openxmlformats.org/drawingml/2006/main">
            <a:ext uri="{FF2B5EF4-FFF2-40B4-BE49-F238E27FC236}">
              <a16:creationId xmlns:a16="http://schemas.microsoft.com/office/drawing/2014/main" xmlns="" id="{932B6244-1A13-0865-BD26-8EEF8A7A934A}"/>
            </a:ext>
          </a:extLst>
        </cdr:cNvPr>
        <cdr:cNvCxnSpPr>
          <a:stCxn xmlns:a="http://schemas.openxmlformats.org/drawingml/2006/main" id="21" idx="1"/>
        </cdr:cNvCxnSpPr>
      </cdr:nvCxnSpPr>
      <cdr:spPr>
        <a:xfrm xmlns:a="http://schemas.openxmlformats.org/drawingml/2006/main" flipH="1" flipV="1">
          <a:off x="4839174" y="3490022"/>
          <a:ext cx="700234" cy="28752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0.07172</cdr:x>
      <cdr:y>0.88782</cdr:y>
    </cdr:from>
    <cdr:to>
      <cdr:x>0.29047</cdr:x>
      <cdr:y>1</cdr:y>
    </cdr:to>
    <cdr:sp macro="" textlink="">
      <cdr:nvSpPr>
        <cdr:cNvPr id="37" name="圓角矩形 36"/>
        <cdr:cNvSpPr/>
      </cdr:nvSpPr>
      <cdr:spPr>
        <a:xfrm xmlns:a="http://schemas.openxmlformats.org/drawingml/2006/main">
          <a:off x="582010" y="3608100"/>
          <a:ext cx="1775222" cy="45590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家專業服務單位</a:t>
          </a:r>
        </a:p>
      </cdr:txBody>
    </cdr:sp>
  </cdr:relSizeAnchor>
  <cdr:relSizeAnchor xmlns:cdr="http://schemas.openxmlformats.org/drawingml/2006/chartDrawing">
    <cdr:from>
      <cdr:x>0.42064</cdr:x>
      <cdr:y>0.74067</cdr:y>
    </cdr:from>
    <cdr:to>
      <cdr:x>0.53687</cdr:x>
      <cdr:y>0.90405</cdr:y>
    </cdr:to>
    <cdr:pic>
      <cdr:nvPicPr>
        <cdr:cNvPr id="32" name="Picture 2">
          <a:extLst xmlns:a="http://schemas.openxmlformats.org/drawingml/2006/main">
            <a:ext uri="{FF2B5EF4-FFF2-40B4-BE49-F238E27FC236}">
              <a16:creationId xmlns:a16="http://schemas.microsoft.com/office/drawing/2014/main" xmlns="" id="{6B4EE6C7-E903-AA67-514B-6F970EE92911}"/>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413588" y="3010081"/>
          <a:ext cx="943245" cy="663964"/>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0.23205</cdr:x>
      <cdr:y>0.63988</cdr:y>
    </cdr:from>
    <cdr:to>
      <cdr:x>0.27885</cdr:x>
      <cdr:y>0.64131</cdr:y>
    </cdr:to>
    <cdr:cxnSp macro="">
      <cdr:nvCxnSpPr>
        <cdr:cNvPr id="33" name="直線接點 32">
          <a:extLst xmlns:a="http://schemas.openxmlformats.org/drawingml/2006/main">
            <a:ext uri="{FF2B5EF4-FFF2-40B4-BE49-F238E27FC236}">
              <a16:creationId xmlns:a16="http://schemas.microsoft.com/office/drawing/2014/main" xmlns="" id="{1ED56E2B-5827-C4B2-F66F-4E93C72708BE}"/>
            </a:ext>
          </a:extLst>
        </cdr:cNvPr>
        <cdr:cNvCxnSpPr/>
      </cdr:nvCxnSpPr>
      <cdr:spPr>
        <a:xfrm xmlns:a="http://schemas.openxmlformats.org/drawingml/2006/main">
          <a:off x="1883131" y="2600472"/>
          <a:ext cx="379796"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0.22003</cdr:x>
      <cdr:y>0.39125</cdr:y>
    </cdr:from>
    <cdr:to>
      <cdr:x>0.25003</cdr:x>
      <cdr:y>0.41011</cdr:y>
    </cdr:to>
    <cdr:cxnSp macro="">
      <cdr:nvCxnSpPr>
        <cdr:cNvPr id="40" name="直線接點 39">
          <a:extLst xmlns:a="http://schemas.openxmlformats.org/drawingml/2006/main">
            <a:ext uri="{FF2B5EF4-FFF2-40B4-BE49-F238E27FC236}">
              <a16:creationId xmlns:a16="http://schemas.microsoft.com/office/drawing/2014/main" xmlns="" id="{42911111-D3D7-222A-4C0F-61BF9C6036F1}"/>
            </a:ext>
          </a:extLst>
        </cdr:cNvPr>
        <cdr:cNvCxnSpPr>
          <a:endCxn xmlns:a="http://schemas.openxmlformats.org/drawingml/2006/main" id="7" idx="1"/>
        </cdr:cNvCxnSpPr>
      </cdr:nvCxnSpPr>
      <cdr:spPr>
        <a:xfrm xmlns:a="http://schemas.openxmlformats.org/drawingml/2006/main">
          <a:off x="1785609" y="1590040"/>
          <a:ext cx="243445" cy="7662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0.58581</cdr:x>
      <cdr:y>0.5296</cdr:y>
    </cdr:from>
    <cdr:to>
      <cdr:x>0.69445</cdr:x>
      <cdr:y>0.67389</cdr:y>
    </cdr:to>
    <cdr:pic>
      <cdr:nvPicPr>
        <cdr:cNvPr id="41" name="chart">
          <a:extLst xmlns:a="http://schemas.openxmlformats.org/drawingml/2006/main">
            <a:ext uri="{FF2B5EF4-FFF2-40B4-BE49-F238E27FC236}">
              <a16:creationId xmlns:a16="http://schemas.microsoft.com/office/drawing/2014/main" xmlns="" id="{6F3B10FF-7045-989E-0839-2FAC8CE483A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0"/>
        <a:stretch xmlns:a="http://schemas.openxmlformats.org/drawingml/2006/main">
          <a:fillRect/>
        </a:stretch>
      </cdr:blipFill>
      <cdr:spPr>
        <a:xfrm xmlns:a="http://schemas.openxmlformats.org/drawingml/2006/main">
          <a:off x="4754008" y="2152312"/>
          <a:ext cx="881702" cy="58637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0.74746</cdr:x>
      <cdr:y>0.65027</cdr:y>
    </cdr:from>
    <cdr:to>
      <cdr:x>0.96394</cdr:x>
      <cdr:y>0.76146</cdr:y>
    </cdr:to>
    <cdr:sp macro="" textlink="">
      <cdr:nvSpPr>
        <cdr:cNvPr id="42" name="圓角矩形 41"/>
        <cdr:cNvSpPr/>
      </cdr:nvSpPr>
      <cdr:spPr>
        <a:xfrm xmlns:a="http://schemas.openxmlformats.org/drawingml/2006/main">
          <a:off x="6065862" y="2642697"/>
          <a:ext cx="1756830" cy="45187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家居家護理單位</a:t>
          </a:r>
          <a:endParaRPr lang="en-US" altLang="zh-TW" dirty="0">
            <a:solidFill>
              <a:schemeClr val="tx1"/>
            </a:solidFill>
            <a:latin typeface="+mj-ea"/>
            <a:ea typeface="+mj-ea"/>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0.47633</cdr:x>
      <cdr:y>0.04623</cdr:y>
    </cdr:from>
    <cdr:to>
      <cdr:x>0.57665</cdr:x>
      <cdr:y>0.18553</cdr:y>
    </cdr:to>
    <cdr:pic>
      <cdr:nvPicPr>
        <cdr:cNvPr id="2" name="chart">
          <a:extLst xmlns:a="http://schemas.openxmlformats.org/drawingml/2006/main">
            <a:ext uri="{FF2B5EF4-FFF2-40B4-BE49-F238E27FC236}">
              <a16:creationId xmlns:a16="http://schemas.microsoft.com/office/drawing/2014/main" xmlns="" id="{1BCAD464-B28C-843F-ED40-4D95036EB52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865584" y="187899"/>
          <a:ext cx="814127" cy="566115"/>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0.60651</cdr:x>
      <cdr:y>0.30563</cdr:y>
    </cdr:from>
    <cdr:to>
      <cdr:x>0.70821</cdr:x>
      <cdr:y>0.45795</cdr:y>
    </cdr:to>
    <cdr:pic>
      <cdr:nvPicPr>
        <cdr:cNvPr id="4" name="Picture 4">
          <a:extLst xmlns:a="http://schemas.openxmlformats.org/drawingml/2006/main">
            <a:ext uri="{FF2B5EF4-FFF2-40B4-BE49-F238E27FC236}">
              <a16:creationId xmlns:a16="http://schemas.microsoft.com/office/drawing/2014/main" xmlns="" id="{26840BAB-81F7-32DB-3187-9C676999389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922044" y="1242060"/>
          <a:ext cx="825326" cy="619069"/>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0.47687</cdr:x>
      <cdr:y>0.75939</cdr:y>
    </cdr:from>
    <cdr:to>
      <cdr:x>0.58486</cdr:x>
      <cdr:y>0.90438</cdr:y>
    </cdr:to>
    <cdr:pic>
      <cdr:nvPicPr>
        <cdr:cNvPr id="5" name="chart">
          <a:extLst xmlns:a="http://schemas.openxmlformats.org/drawingml/2006/main">
            <a:ext uri="{FF2B5EF4-FFF2-40B4-BE49-F238E27FC236}">
              <a16:creationId xmlns:a16="http://schemas.microsoft.com/office/drawing/2014/main" xmlns="" id="{0A10DF34-3119-6DE4-6EA4-7EDF759BAEE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3869942" y="3086181"/>
          <a:ext cx="876372" cy="58919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0.29395</cdr:x>
      <cdr:y>0.66505</cdr:y>
    </cdr:from>
    <cdr:to>
      <cdr:x>0.4113</cdr:x>
      <cdr:y>0.82542</cdr:y>
    </cdr:to>
    <cdr:pic>
      <cdr:nvPicPr>
        <cdr:cNvPr id="6" name="chart">
          <a:extLst xmlns:a="http://schemas.openxmlformats.org/drawingml/2006/main">
            <a:ext uri="{FF2B5EF4-FFF2-40B4-BE49-F238E27FC236}">
              <a16:creationId xmlns:a16="http://schemas.microsoft.com/office/drawing/2014/main" xmlns="" id="{C73744E4-9298-5716-A031-9811167B287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2385481" y="2702743"/>
          <a:ext cx="952330" cy="6517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0.25754</cdr:x>
      <cdr:y>0.30991</cdr:y>
    </cdr:from>
    <cdr:to>
      <cdr:x>0.35964</cdr:x>
      <cdr:y>0.4593</cdr:y>
    </cdr:to>
    <cdr:pic>
      <cdr:nvPicPr>
        <cdr:cNvPr id="7" name="chart">
          <a:extLst xmlns:a="http://schemas.openxmlformats.org/drawingml/2006/main">
            <a:ext uri="{FF2B5EF4-FFF2-40B4-BE49-F238E27FC236}">
              <a16:creationId xmlns:a16="http://schemas.microsoft.com/office/drawing/2014/main" xmlns="" id="{986CDB13-69B2-C1FA-F01A-4C3C778DD1E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089975" y="1259474"/>
          <a:ext cx="828572" cy="607121"/>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0.31047</cdr:x>
      <cdr:y>0.14813</cdr:y>
    </cdr:from>
    <cdr:to>
      <cdr:x>0.40319</cdr:x>
      <cdr:y>0.28698</cdr:y>
    </cdr:to>
    <cdr:pic>
      <cdr:nvPicPr>
        <cdr:cNvPr id="8" name="chart">
          <a:extLst xmlns:a="http://schemas.openxmlformats.org/drawingml/2006/main">
            <a:ext uri="{FF2B5EF4-FFF2-40B4-BE49-F238E27FC236}">
              <a16:creationId xmlns:a16="http://schemas.microsoft.com/office/drawing/2014/main" xmlns="" id="{1228D3DF-416B-7B4C-A266-4FF7CA93084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2519577" y="601985"/>
          <a:ext cx="752451" cy="564287"/>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0.3826</cdr:x>
      <cdr:y>0.04958</cdr:y>
    </cdr:from>
    <cdr:to>
      <cdr:x>0.48429</cdr:x>
      <cdr:y>0.1837</cdr:y>
    </cdr:to>
    <cdr:pic>
      <cdr:nvPicPr>
        <cdr:cNvPr id="11" name="chart">
          <a:extLst xmlns:a="http://schemas.openxmlformats.org/drawingml/2006/main">
            <a:ext uri="{FF2B5EF4-FFF2-40B4-BE49-F238E27FC236}">
              <a16:creationId xmlns:a16="http://schemas.microsoft.com/office/drawing/2014/main" xmlns="" id="{9956FAD7-57AC-F417-C2A5-229878EA678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3104936" y="201473"/>
          <a:ext cx="825245" cy="54510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0.25705</cdr:x>
      <cdr:y>0.512</cdr:y>
    </cdr:from>
    <cdr:to>
      <cdr:x>0.35272</cdr:x>
      <cdr:y>0.64488</cdr:y>
    </cdr:to>
    <cdr:pic>
      <cdr:nvPicPr>
        <cdr:cNvPr id="12" name="chart">
          <a:extLst xmlns:a="http://schemas.openxmlformats.org/drawingml/2006/main">
            <a:ext uri="{FF2B5EF4-FFF2-40B4-BE49-F238E27FC236}">
              <a16:creationId xmlns:a16="http://schemas.microsoft.com/office/drawing/2014/main" xmlns="" id="{6BB59667-01BD-1C93-7CE8-F6FCE583B9F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2086026" y="2080788"/>
          <a:ext cx="776391" cy="5399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0.55305</cdr:x>
      <cdr:y>0.02863</cdr:y>
    </cdr:from>
    <cdr:to>
      <cdr:x>0.6391</cdr:x>
      <cdr:y>0.04688</cdr:y>
    </cdr:to>
    <cdr:cxnSp macro="">
      <cdr:nvCxnSpPr>
        <cdr:cNvPr id="13" name="直線接點 12">
          <a:extLst xmlns:a="http://schemas.openxmlformats.org/drawingml/2006/main">
            <a:ext uri="{FF2B5EF4-FFF2-40B4-BE49-F238E27FC236}">
              <a16:creationId xmlns:a16="http://schemas.microsoft.com/office/drawing/2014/main" xmlns="" id="{AF5CDE52-34EA-E1AD-3D89-7EA24C76E163}"/>
            </a:ext>
          </a:extLst>
        </cdr:cNvPr>
        <cdr:cNvCxnSpPr/>
      </cdr:nvCxnSpPr>
      <cdr:spPr>
        <a:xfrm xmlns:a="http://schemas.openxmlformats.org/drawingml/2006/main" flipH="1">
          <a:off x="4488165" y="116352"/>
          <a:ext cx="698322" cy="7416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0.62477</cdr:x>
      <cdr:y>0</cdr:y>
    </cdr:from>
    <cdr:to>
      <cdr:x>0.88772</cdr:x>
      <cdr:y>0.08473</cdr:y>
    </cdr:to>
    <cdr:sp macro="" textlink="">
      <cdr:nvSpPr>
        <cdr:cNvPr id="14" name="圓角矩形 13"/>
        <cdr:cNvSpPr/>
      </cdr:nvSpPr>
      <cdr:spPr>
        <a:xfrm xmlns:a="http://schemas.openxmlformats.org/drawingml/2006/main">
          <a:off x="5070159" y="-895566"/>
          <a:ext cx="2133918"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2</a:t>
          </a:r>
          <a:r>
            <a:rPr lang="zh-TW" altLang="en-US" dirty="0">
              <a:solidFill>
                <a:schemeClr val="tx1"/>
              </a:solidFill>
              <a:latin typeface="+mj-ea"/>
              <a:ea typeface="+mj-ea"/>
            </a:rPr>
            <a:t>家居家服務單位</a:t>
          </a:r>
        </a:p>
      </cdr:txBody>
    </cdr:sp>
  </cdr:relSizeAnchor>
  <cdr:relSizeAnchor xmlns:cdr="http://schemas.openxmlformats.org/drawingml/2006/chartDrawing">
    <cdr:from>
      <cdr:x>0.66049</cdr:x>
      <cdr:y>0.16116</cdr:y>
    </cdr:from>
    <cdr:to>
      <cdr:x>0.73435</cdr:x>
      <cdr:y>0.16758</cdr:y>
    </cdr:to>
    <cdr:cxnSp macro="">
      <cdr:nvCxnSpPr>
        <cdr:cNvPr id="15" name="直線接點 14">
          <a:extLst xmlns:a="http://schemas.openxmlformats.org/drawingml/2006/main">
            <a:ext uri="{FF2B5EF4-FFF2-40B4-BE49-F238E27FC236}">
              <a16:creationId xmlns:a16="http://schemas.microsoft.com/office/drawing/2014/main" xmlns="" id="{39204E2C-261B-11BD-678A-B026A7A04B83}"/>
            </a:ext>
          </a:extLst>
        </cdr:cNvPr>
        <cdr:cNvCxnSpPr/>
      </cdr:nvCxnSpPr>
      <cdr:spPr>
        <a:xfrm xmlns:a="http://schemas.openxmlformats.org/drawingml/2006/main" flipH="1">
          <a:off x="5360050" y="654936"/>
          <a:ext cx="599397" cy="26091"/>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0.72561</cdr:x>
      <cdr:y>0.11879</cdr:y>
    </cdr:from>
    <cdr:to>
      <cdr:x>0.98855</cdr:x>
      <cdr:y>0.20352</cdr:y>
    </cdr:to>
    <cdr:sp macro="" textlink="">
      <cdr:nvSpPr>
        <cdr:cNvPr id="16" name="圓角矩形 15"/>
        <cdr:cNvSpPr/>
      </cdr:nvSpPr>
      <cdr:spPr>
        <a:xfrm xmlns:a="http://schemas.openxmlformats.org/drawingml/2006/main">
          <a:off x="5888538" y="482765"/>
          <a:ext cx="2133837" cy="34434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間日間照顧中心</a:t>
          </a:r>
        </a:p>
      </cdr:txBody>
    </cdr:sp>
  </cdr:relSizeAnchor>
  <cdr:relSizeAnchor xmlns:cdr="http://schemas.openxmlformats.org/drawingml/2006/chartDrawing">
    <cdr:from>
      <cdr:x>0.70717</cdr:x>
      <cdr:y>0.33383</cdr:y>
    </cdr:from>
    <cdr:to>
      <cdr:x>0.75751</cdr:x>
      <cdr:y>0.35502</cdr:y>
    </cdr:to>
    <cdr:cxnSp macro="">
      <cdr:nvCxnSpPr>
        <cdr:cNvPr id="17" name="直線接點 16">
          <a:extLst xmlns:a="http://schemas.openxmlformats.org/drawingml/2006/main">
            <a:ext uri="{FF2B5EF4-FFF2-40B4-BE49-F238E27FC236}">
              <a16:creationId xmlns:a16="http://schemas.microsoft.com/office/drawing/2014/main" xmlns="" id="{E84ED700-B366-E576-82B8-164C0EE35423}"/>
            </a:ext>
          </a:extLst>
        </cdr:cNvPr>
        <cdr:cNvCxnSpPr/>
      </cdr:nvCxnSpPr>
      <cdr:spPr>
        <a:xfrm xmlns:a="http://schemas.openxmlformats.org/drawingml/2006/main" flipH="1">
          <a:off x="5738866" y="1356685"/>
          <a:ext cx="408524" cy="8611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0.70739</cdr:x>
      <cdr:y>0.57252</cdr:y>
    </cdr:from>
    <cdr:to>
      <cdr:x>0.76568</cdr:x>
      <cdr:y>0.58026</cdr:y>
    </cdr:to>
    <cdr:cxnSp macro="">
      <cdr:nvCxnSpPr>
        <cdr:cNvPr id="18" name="直線接點 17">
          <a:extLst xmlns:a="http://schemas.openxmlformats.org/drawingml/2006/main">
            <a:ext uri="{FF2B5EF4-FFF2-40B4-BE49-F238E27FC236}">
              <a16:creationId xmlns:a16="http://schemas.microsoft.com/office/drawing/2014/main" xmlns="" id="{322A95A4-3F51-ED08-B46A-8B9C8D2FF60E}"/>
            </a:ext>
          </a:extLst>
        </cdr:cNvPr>
        <cdr:cNvCxnSpPr/>
      </cdr:nvCxnSpPr>
      <cdr:spPr>
        <a:xfrm xmlns:a="http://schemas.openxmlformats.org/drawingml/2006/main" flipH="1" flipV="1">
          <a:off x="5740711" y="2326702"/>
          <a:ext cx="472976" cy="314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0.75646</cdr:x>
      <cdr:y>0.26713</cdr:y>
    </cdr:from>
    <cdr:to>
      <cdr:x>0.96042</cdr:x>
      <cdr:y>0.43673</cdr:y>
    </cdr:to>
    <cdr:sp macro="" textlink="">
      <cdr:nvSpPr>
        <cdr:cNvPr id="19" name="圓角矩形 18"/>
        <cdr:cNvSpPr/>
      </cdr:nvSpPr>
      <cdr:spPr>
        <a:xfrm xmlns:a="http://schemas.openxmlformats.org/drawingml/2006/main">
          <a:off x="6138882" y="1085634"/>
          <a:ext cx="1655194" cy="689237"/>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rPr>
            <a:t>2</a:t>
          </a:r>
          <a:r>
            <a:rPr lang="zh-TW" altLang="en-US" sz="1400" dirty="0">
              <a:solidFill>
                <a:schemeClr val="tx1"/>
              </a:solidFill>
            </a:rPr>
            <a:t>家居家喘息</a:t>
          </a:r>
          <a:endParaRPr lang="en-US" altLang="zh-TW" sz="1400" dirty="0">
            <a:solidFill>
              <a:schemeClr val="tx1"/>
            </a:solidFill>
          </a:endParaRPr>
        </a:p>
        <a:p xmlns:a="http://schemas.openxmlformats.org/drawingml/2006/main">
          <a:pPr algn="ctr"/>
          <a:r>
            <a:rPr lang="en-US" altLang="zh-TW" sz="1400" dirty="0">
              <a:solidFill>
                <a:schemeClr val="tx1"/>
              </a:solidFill>
            </a:rPr>
            <a:t>1</a:t>
          </a:r>
          <a:r>
            <a:rPr lang="zh-TW" altLang="en-US" sz="1400" dirty="0">
              <a:solidFill>
                <a:schemeClr val="tx1"/>
              </a:solidFill>
            </a:rPr>
            <a:t>家日照喘息</a:t>
          </a:r>
          <a:endParaRPr lang="en-US" altLang="zh-TW" sz="1400" dirty="0">
            <a:solidFill>
              <a:schemeClr val="tx1"/>
            </a:solidFill>
          </a:endParaRPr>
        </a:p>
        <a:p xmlns:a="http://schemas.openxmlformats.org/drawingml/2006/main">
          <a:pPr algn="ctr"/>
          <a:r>
            <a:rPr lang="en-US" altLang="zh-TW" sz="1400" dirty="0">
              <a:solidFill>
                <a:schemeClr val="tx1"/>
              </a:solidFill>
            </a:rPr>
            <a:t>3</a:t>
          </a:r>
          <a:r>
            <a:rPr lang="zh-TW" altLang="en-US" sz="1400" dirty="0">
              <a:solidFill>
                <a:schemeClr val="tx1"/>
              </a:solidFill>
            </a:rPr>
            <a:t>間機構喘息</a:t>
          </a:r>
          <a:endParaRPr lang="en-US" altLang="zh-TW" sz="1400" dirty="0">
            <a:solidFill>
              <a:schemeClr val="tx1"/>
            </a:solidFill>
          </a:endParaRPr>
        </a:p>
      </cdr:txBody>
    </cdr:sp>
  </cdr:relSizeAnchor>
  <cdr:relSizeAnchor xmlns:cdr="http://schemas.openxmlformats.org/drawingml/2006/chartDrawing">
    <cdr:from>
      <cdr:x>0.62813</cdr:x>
      <cdr:y>0.90028</cdr:y>
    </cdr:from>
    <cdr:to>
      <cdr:x>0.83812</cdr:x>
      <cdr:y>0.985</cdr:y>
    </cdr:to>
    <cdr:sp macro="" textlink="">
      <cdr:nvSpPr>
        <cdr:cNvPr id="21" name="圓角矩形 20"/>
        <cdr:cNvSpPr/>
      </cdr:nvSpPr>
      <cdr:spPr>
        <a:xfrm xmlns:a="http://schemas.openxmlformats.org/drawingml/2006/main">
          <a:off x="5097463" y="3658718"/>
          <a:ext cx="1704131" cy="34434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3</a:t>
          </a:r>
          <a:r>
            <a:rPr lang="zh-TW" altLang="en-US" dirty="0">
              <a:solidFill>
                <a:schemeClr val="tx1"/>
              </a:solidFill>
              <a:latin typeface="+mj-ea"/>
              <a:ea typeface="+mj-ea"/>
            </a:rPr>
            <a:t>家交通接送</a:t>
          </a:r>
          <a:endParaRPr lang="en-US" altLang="zh-TW" dirty="0">
            <a:solidFill>
              <a:schemeClr val="tx1"/>
            </a:solidFill>
            <a:latin typeface="+mj-ea"/>
            <a:ea typeface="+mj-ea"/>
          </a:endParaRPr>
        </a:p>
      </cdr:txBody>
    </cdr:sp>
  </cdr:relSizeAnchor>
  <cdr:relSizeAnchor xmlns:cdr="http://schemas.openxmlformats.org/drawingml/2006/chartDrawing">
    <cdr:from>
      <cdr:x>0.29401</cdr:x>
      <cdr:y>0.00696</cdr:y>
    </cdr:from>
    <cdr:to>
      <cdr:x>0.39178</cdr:x>
      <cdr:y>0.03763</cdr:y>
    </cdr:to>
    <cdr:cxnSp macro="">
      <cdr:nvCxnSpPr>
        <cdr:cNvPr id="22" name="直線接點 21">
          <a:extLst xmlns:a="http://schemas.openxmlformats.org/drawingml/2006/main">
            <a:ext uri="{FF2B5EF4-FFF2-40B4-BE49-F238E27FC236}">
              <a16:creationId xmlns:a16="http://schemas.microsoft.com/office/drawing/2014/main" xmlns="" id="{AA754F1D-0520-4BEA-24BA-D3F8A22787EA}"/>
            </a:ext>
          </a:extLst>
        </cdr:cNvPr>
        <cdr:cNvCxnSpPr/>
      </cdr:nvCxnSpPr>
      <cdr:spPr>
        <a:xfrm xmlns:a="http://schemas.openxmlformats.org/drawingml/2006/main">
          <a:off x="2385979" y="28285"/>
          <a:ext cx="793424" cy="124661"/>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cdr:y>
    </cdr:from>
    <cdr:to>
      <cdr:x>0.29682</cdr:x>
      <cdr:y>0.09842</cdr:y>
    </cdr:to>
    <cdr:sp macro="" textlink="">
      <cdr:nvSpPr>
        <cdr:cNvPr id="23" name="圓角矩形 22"/>
        <cdr:cNvSpPr/>
      </cdr:nvSpPr>
      <cdr:spPr>
        <a:xfrm xmlns:a="http://schemas.openxmlformats.org/drawingml/2006/main">
          <a:off x="0" y="0"/>
          <a:ext cx="2408784" cy="39997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3</a:t>
          </a:r>
          <a:r>
            <a:rPr lang="zh-TW" altLang="en-US" dirty="0">
              <a:solidFill>
                <a:schemeClr val="tx1"/>
              </a:solidFill>
              <a:latin typeface="+mj-ea"/>
              <a:ea typeface="+mj-ea"/>
            </a:rPr>
            <a:t>間居家失能個案家庭醫師</a:t>
          </a:r>
        </a:p>
      </cdr:txBody>
    </cdr:sp>
  </cdr:relSizeAnchor>
  <cdr:relSizeAnchor xmlns:cdr="http://schemas.openxmlformats.org/drawingml/2006/chartDrawing">
    <cdr:from>
      <cdr:x>0.25558</cdr:x>
      <cdr:y>0.17388</cdr:y>
    </cdr:from>
    <cdr:to>
      <cdr:x>0.30238</cdr:x>
      <cdr:y>0.17531</cdr:y>
    </cdr:to>
    <cdr:cxnSp macro="">
      <cdr:nvCxnSpPr>
        <cdr:cNvPr id="24" name="直線接點 23">
          <a:extLst xmlns:a="http://schemas.openxmlformats.org/drawingml/2006/main">
            <a:ext uri="{FF2B5EF4-FFF2-40B4-BE49-F238E27FC236}">
              <a16:creationId xmlns:a16="http://schemas.microsoft.com/office/drawing/2014/main" xmlns="" id="{3A646023-32FB-C097-0254-E9E0F21549A7}"/>
            </a:ext>
          </a:extLst>
        </cdr:cNvPr>
        <cdr:cNvCxnSpPr/>
      </cdr:nvCxnSpPr>
      <cdr:spPr>
        <a:xfrm xmlns:a="http://schemas.openxmlformats.org/drawingml/2006/main">
          <a:off x="2074138" y="706648"/>
          <a:ext cx="379796"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0.04507</cdr:x>
      <cdr:y>0.12863</cdr:y>
    </cdr:from>
    <cdr:to>
      <cdr:x>0.25664</cdr:x>
      <cdr:y>0.22707</cdr:y>
    </cdr:to>
    <cdr:sp macro="" textlink="">
      <cdr:nvSpPr>
        <cdr:cNvPr id="26" name="圓角矩形 25"/>
        <cdr:cNvSpPr/>
      </cdr:nvSpPr>
      <cdr:spPr>
        <a:xfrm xmlns:a="http://schemas.openxmlformats.org/drawingml/2006/main">
          <a:off x="365760" y="522736"/>
          <a:ext cx="1716954" cy="40006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7</a:t>
          </a:r>
          <a:r>
            <a:rPr lang="zh-TW" altLang="en-US" dirty="0">
              <a:solidFill>
                <a:schemeClr val="tx1"/>
              </a:solidFill>
              <a:latin typeface="+mj-ea"/>
              <a:ea typeface="+mj-ea"/>
            </a:rPr>
            <a:t>個巷弄長照站</a:t>
          </a:r>
        </a:p>
      </cdr:txBody>
    </cdr:sp>
  </cdr:relSizeAnchor>
  <cdr:relSizeAnchor xmlns:cdr="http://schemas.openxmlformats.org/drawingml/2006/chartDrawing">
    <cdr:from>
      <cdr:x>0.00845</cdr:x>
      <cdr:y>0.34188</cdr:y>
    </cdr:from>
    <cdr:to>
      <cdr:x>0.2216</cdr:x>
      <cdr:y>0.43384</cdr:y>
    </cdr:to>
    <cdr:sp macro="" textlink="">
      <cdr:nvSpPr>
        <cdr:cNvPr id="28" name="圓角矩形 27"/>
        <cdr:cNvSpPr/>
      </cdr:nvSpPr>
      <cdr:spPr>
        <a:xfrm xmlns:a="http://schemas.openxmlformats.org/drawingml/2006/main">
          <a:off x="68566" y="1389380"/>
          <a:ext cx="1729776" cy="37376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cdr:txBody>
    </cdr:sp>
  </cdr:relSizeAnchor>
  <cdr:relSizeAnchor xmlns:cdr="http://schemas.openxmlformats.org/drawingml/2006/chartDrawing">
    <cdr:from>
      <cdr:x>0.27199</cdr:x>
      <cdr:y>0.79963</cdr:y>
    </cdr:from>
    <cdr:to>
      <cdr:x>0.34085</cdr:x>
      <cdr:y>0.8175</cdr:y>
    </cdr:to>
    <cdr:cxnSp macro="">
      <cdr:nvCxnSpPr>
        <cdr:cNvPr id="29" name="直線接點 28">
          <a:extLst xmlns:a="http://schemas.openxmlformats.org/drawingml/2006/main">
            <a:ext uri="{FF2B5EF4-FFF2-40B4-BE49-F238E27FC236}">
              <a16:creationId xmlns:a16="http://schemas.microsoft.com/office/drawing/2014/main" xmlns="" id="{9DA9E032-E146-CBAF-5513-AE2E56D7C501}"/>
            </a:ext>
          </a:extLst>
        </cdr:cNvPr>
        <cdr:cNvCxnSpPr/>
      </cdr:nvCxnSpPr>
      <cdr:spPr>
        <a:xfrm xmlns:a="http://schemas.openxmlformats.org/drawingml/2006/main" flipV="1">
          <a:off x="2207283" y="3249714"/>
          <a:ext cx="558777" cy="7260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0.01064</cdr:x>
      <cdr:y>0.56833</cdr:y>
    </cdr:from>
    <cdr:to>
      <cdr:x>0.23471</cdr:x>
      <cdr:y>0.67942</cdr:y>
    </cdr:to>
    <cdr:sp macro="" textlink="">
      <cdr:nvSpPr>
        <cdr:cNvPr id="30" name="圓角矩形 29"/>
        <cdr:cNvSpPr/>
      </cdr:nvSpPr>
      <cdr:spPr>
        <a:xfrm xmlns:a="http://schemas.openxmlformats.org/drawingml/2006/main">
          <a:off x="86352" y="2309713"/>
          <a:ext cx="1818395" cy="45143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cdr:txBody>
    </cdr:sp>
  </cdr:relSizeAnchor>
  <cdr:relSizeAnchor xmlns:cdr="http://schemas.openxmlformats.org/drawingml/2006/chartDrawing">
    <cdr:from>
      <cdr:x>0.28451</cdr:x>
      <cdr:y>0.92313</cdr:y>
    </cdr:from>
    <cdr:to>
      <cdr:x>0.45821</cdr:x>
      <cdr:y>0.9625</cdr:y>
    </cdr:to>
    <cdr:cxnSp macro="">
      <cdr:nvCxnSpPr>
        <cdr:cNvPr id="31" name="直線接點 30">
          <a:extLst xmlns:a="http://schemas.openxmlformats.org/drawingml/2006/main">
            <a:ext uri="{FF2B5EF4-FFF2-40B4-BE49-F238E27FC236}">
              <a16:creationId xmlns:a16="http://schemas.microsoft.com/office/drawing/2014/main" xmlns="" id="{37EB3F39-1EBC-5144-3DA6-664043E1ADD2}"/>
            </a:ext>
          </a:extLst>
        </cdr:cNvPr>
        <cdr:cNvCxnSpPr/>
      </cdr:nvCxnSpPr>
      <cdr:spPr>
        <a:xfrm xmlns:a="http://schemas.openxmlformats.org/drawingml/2006/main" flipV="1">
          <a:off x="2308898" y="3751600"/>
          <a:ext cx="1409628" cy="160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0.06559</cdr:x>
      <cdr:y>0.76714</cdr:y>
    </cdr:from>
    <cdr:to>
      <cdr:x>0.27351</cdr:x>
      <cdr:y>0.85188</cdr:y>
    </cdr:to>
    <cdr:sp macro="" textlink="">
      <cdr:nvSpPr>
        <cdr:cNvPr id="34" name="圓角矩形 33"/>
        <cdr:cNvSpPr/>
      </cdr:nvSpPr>
      <cdr:spPr>
        <a:xfrm xmlns:a="http://schemas.openxmlformats.org/drawingml/2006/main">
          <a:off x="532273" y="3117677"/>
          <a:ext cx="1687334"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家營養餐飲</a:t>
          </a:r>
        </a:p>
      </cdr:txBody>
    </cdr:sp>
  </cdr:relSizeAnchor>
  <cdr:relSizeAnchor xmlns:cdr="http://schemas.openxmlformats.org/drawingml/2006/chartDrawing">
    <cdr:from>
      <cdr:x>0.54644</cdr:x>
      <cdr:y>0.89064</cdr:y>
    </cdr:from>
    <cdr:to>
      <cdr:x>0.63273</cdr:x>
      <cdr:y>0.96139</cdr:y>
    </cdr:to>
    <cdr:cxnSp macro="">
      <cdr:nvCxnSpPr>
        <cdr:cNvPr id="36" name="直線接點 35">
          <a:extLst xmlns:a="http://schemas.openxmlformats.org/drawingml/2006/main">
            <a:ext uri="{FF2B5EF4-FFF2-40B4-BE49-F238E27FC236}">
              <a16:creationId xmlns:a16="http://schemas.microsoft.com/office/drawing/2014/main" xmlns="" id="{0AA18A5C-6649-B428-4827-79E569904975}"/>
            </a:ext>
          </a:extLst>
        </cdr:cNvPr>
        <cdr:cNvCxnSpPr/>
      </cdr:nvCxnSpPr>
      <cdr:spPr>
        <a:xfrm xmlns:a="http://schemas.openxmlformats.org/drawingml/2006/main" flipH="1" flipV="1">
          <a:off x="4434497" y="3619581"/>
          <a:ext cx="700270" cy="28752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0.07172</cdr:x>
      <cdr:y>0.88782</cdr:y>
    </cdr:from>
    <cdr:to>
      <cdr:x>0.29047</cdr:x>
      <cdr:y>1</cdr:y>
    </cdr:to>
    <cdr:sp macro="" textlink="">
      <cdr:nvSpPr>
        <cdr:cNvPr id="37" name="圓角矩形 36"/>
        <cdr:cNvSpPr/>
      </cdr:nvSpPr>
      <cdr:spPr>
        <a:xfrm xmlns:a="http://schemas.openxmlformats.org/drawingml/2006/main">
          <a:off x="582010" y="3608100"/>
          <a:ext cx="1775222" cy="45590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2</a:t>
          </a:r>
          <a:r>
            <a:rPr lang="zh-TW" altLang="en-US" sz="1400" dirty="0">
              <a:solidFill>
                <a:schemeClr val="tx1"/>
              </a:solidFill>
              <a:latin typeface="+mj-ea"/>
              <a:ea typeface="+mj-ea"/>
            </a:rPr>
            <a:t>家專業服務單位</a:t>
          </a:r>
        </a:p>
      </cdr:txBody>
    </cdr:sp>
  </cdr:relSizeAnchor>
  <cdr:relSizeAnchor xmlns:cdr="http://schemas.openxmlformats.org/drawingml/2006/chartDrawing">
    <cdr:from>
      <cdr:x>0.38377</cdr:x>
      <cdr:y>0.75005</cdr:y>
    </cdr:from>
    <cdr:to>
      <cdr:x>0.5</cdr:x>
      <cdr:y>0.91342</cdr:y>
    </cdr:to>
    <cdr:pic>
      <cdr:nvPicPr>
        <cdr:cNvPr id="32" name="Picture 2">
          <a:extLst xmlns:a="http://schemas.openxmlformats.org/drawingml/2006/main">
            <a:ext uri="{FF2B5EF4-FFF2-40B4-BE49-F238E27FC236}">
              <a16:creationId xmlns:a16="http://schemas.microsoft.com/office/drawing/2014/main" xmlns="" id="{FABA4D19-7923-E544-29B7-1D420D2D569E}"/>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114409" y="3048183"/>
          <a:ext cx="943241" cy="663976"/>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0.22754</cdr:x>
      <cdr:y>0.63688</cdr:y>
    </cdr:from>
    <cdr:to>
      <cdr:x>0.27434</cdr:x>
      <cdr:y>0.63831</cdr:y>
    </cdr:to>
    <cdr:cxnSp macro="">
      <cdr:nvCxnSpPr>
        <cdr:cNvPr id="33" name="直線接點 32">
          <a:extLst xmlns:a="http://schemas.openxmlformats.org/drawingml/2006/main">
            <a:ext uri="{FF2B5EF4-FFF2-40B4-BE49-F238E27FC236}">
              <a16:creationId xmlns:a16="http://schemas.microsoft.com/office/drawing/2014/main" xmlns="" id="{617A56C5-9829-B86B-60ED-29282C1C03C7}"/>
            </a:ext>
          </a:extLst>
        </cdr:cNvPr>
        <cdr:cNvCxnSpPr/>
      </cdr:nvCxnSpPr>
      <cdr:spPr>
        <a:xfrm xmlns:a="http://schemas.openxmlformats.org/drawingml/2006/main">
          <a:off x="1846543" y="2588260"/>
          <a:ext cx="379796"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0.22003</cdr:x>
      <cdr:y>0.39013</cdr:y>
    </cdr:from>
    <cdr:to>
      <cdr:x>0.25131</cdr:x>
      <cdr:y>0.39125</cdr:y>
    </cdr:to>
    <cdr:cxnSp macro="">
      <cdr:nvCxnSpPr>
        <cdr:cNvPr id="40" name="直線接點 39">
          <a:extLst xmlns:a="http://schemas.openxmlformats.org/drawingml/2006/main">
            <a:ext uri="{FF2B5EF4-FFF2-40B4-BE49-F238E27FC236}">
              <a16:creationId xmlns:a16="http://schemas.microsoft.com/office/drawing/2014/main" xmlns="" id="{1749EDF4-5A58-5D5F-A1EA-D492676CC607}"/>
            </a:ext>
          </a:extLst>
        </cdr:cNvPr>
        <cdr:cNvCxnSpPr/>
      </cdr:nvCxnSpPr>
      <cdr:spPr>
        <a:xfrm xmlns:a="http://schemas.openxmlformats.org/drawingml/2006/main" flipV="1">
          <a:off x="1785609" y="1585506"/>
          <a:ext cx="253842" cy="453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0.60271</cdr:x>
      <cdr:y>0.48272</cdr:y>
    </cdr:from>
    <cdr:to>
      <cdr:x>0.71135</cdr:x>
      <cdr:y>0.62702</cdr:y>
    </cdr:to>
    <cdr:pic>
      <cdr:nvPicPr>
        <cdr:cNvPr id="41" name="chart">
          <a:extLst xmlns:a="http://schemas.openxmlformats.org/drawingml/2006/main">
            <a:ext uri="{FF2B5EF4-FFF2-40B4-BE49-F238E27FC236}">
              <a16:creationId xmlns:a16="http://schemas.microsoft.com/office/drawing/2014/main" xmlns="" id="{F4A18EF8-5409-E092-1682-5CEAD0B325F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0"/>
        <a:stretch xmlns:a="http://schemas.openxmlformats.org/drawingml/2006/main">
          <a:fillRect/>
        </a:stretch>
      </cdr:blipFill>
      <cdr:spPr>
        <a:xfrm xmlns:a="http://schemas.openxmlformats.org/drawingml/2006/main">
          <a:off x="4891184" y="1961794"/>
          <a:ext cx="881646" cy="586395"/>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0.7653</cdr:x>
      <cdr:y>0.53964</cdr:y>
    </cdr:from>
    <cdr:to>
      <cdr:x>0.9807</cdr:x>
      <cdr:y>0.65083</cdr:y>
    </cdr:to>
    <cdr:sp macro="" textlink="">
      <cdr:nvSpPr>
        <cdr:cNvPr id="42" name="圓角矩形 41"/>
        <cdr:cNvSpPr/>
      </cdr:nvSpPr>
      <cdr:spPr>
        <a:xfrm xmlns:a="http://schemas.openxmlformats.org/drawingml/2006/main">
          <a:off x="6210639" y="2193097"/>
          <a:ext cx="1748028" cy="45187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家居家護理單位</a:t>
          </a:r>
          <a:endParaRPr lang="en-US" altLang="zh-TW" dirty="0">
            <a:solidFill>
              <a:schemeClr val="tx1"/>
            </a:solidFill>
            <a:latin typeface="+mj-ea"/>
            <a:ea typeface="+mj-ea"/>
          </a:endParaRPr>
        </a:p>
      </cdr:txBody>
    </cdr:sp>
  </cdr:relSizeAnchor>
  <cdr:relSizeAnchor xmlns:cdr="http://schemas.openxmlformats.org/drawingml/2006/chartDrawing">
    <cdr:from>
      <cdr:x>0.55907</cdr:x>
      <cdr:y>0.65701</cdr:y>
    </cdr:from>
    <cdr:to>
      <cdr:x>0.66379</cdr:x>
      <cdr:y>0.80248</cdr:y>
    </cdr:to>
    <cdr:pic>
      <cdr:nvPicPr>
        <cdr:cNvPr id="38" name="chart">
          <a:extLst xmlns:a="http://schemas.openxmlformats.org/drawingml/2006/main">
            <a:ext uri="{FF2B5EF4-FFF2-40B4-BE49-F238E27FC236}">
              <a16:creationId xmlns:a16="http://schemas.microsoft.com/office/drawing/2014/main" xmlns="" id="{75EE0C13-824F-0B45-EC4C-17A83B8C340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1"/>
        <a:stretch xmlns:a="http://schemas.openxmlformats.org/drawingml/2006/main">
          <a:fillRect/>
        </a:stretch>
      </cdr:blipFill>
      <cdr:spPr>
        <a:xfrm xmlns:a="http://schemas.openxmlformats.org/drawingml/2006/main">
          <a:off x="4537002" y="2670087"/>
          <a:ext cx="849883" cy="591190"/>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0.6933</cdr:x>
      <cdr:y>0.75474</cdr:y>
    </cdr:from>
    <cdr:to>
      <cdr:x>0.90329</cdr:x>
      <cdr:y>0.83947</cdr:y>
    </cdr:to>
    <cdr:sp macro="" textlink="">
      <cdr:nvSpPr>
        <cdr:cNvPr id="39" name="圓角矩形 38"/>
        <cdr:cNvSpPr/>
      </cdr:nvSpPr>
      <cdr:spPr>
        <a:xfrm xmlns:a="http://schemas.openxmlformats.org/drawingml/2006/main">
          <a:off x="5626328" y="3067263"/>
          <a:ext cx="1704112"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家家庭托顧</a:t>
          </a:r>
          <a:endParaRPr lang="en-US" altLang="zh-TW" dirty="0">
            <a:solidFill>
              <a:schemeClr val="tx1"/>
            </a:solidFill>
            <a:latin typeface="+mj-ea"/>
            <a:ea typeface="+mj-ea"/>
          </a:endParaRPr>
        </a:p>
      </cdr:txBody>
    </cdr:sp>
  </cdr:relSizeAnchor>
  <cdr:relSizeAnchor xmlns:cdr="http://schemas.openxmlformats.org/drawingml/2006/chartDrawing">
    <cdr:from>
      <cdr:x>0.64419</cdr:x>
      <cdr:y>0.78939</cdr:y>
    </cdr:from>
    <cdr:to>
      <cdr:x>0.6933</cdr:x>
      <cdr:y>0.79711</cdr:y>
    </cdr:to>
    <cdr:cxnSp macro="">
      <cdr:nvCxnSpPr>
        <cdr:cNvPr id="43" name="直線接點 42">
          <a:extLst xmlns:a="http://schemas.openxmlformats.org/drawingml/2006/main">
            <a:ext uri="{FF2B5EF4-FFF2-40B4-BE49-F238E27FC236}">
              <a16:creationId xmlns:a16="http://schemas.microsoft.com/office/drawing/2014/main" xmlns="" id="{627349D8-1D24-2A7D-C0C2-13405D59162A}"/>
            </a:ext>
          </a:extLst>
        </cdr:cNvPr>
        <cdr:cNvCxnSpPr>
          <a:stCxn xmlns:a="http://schemas.openxmlformats.org/drawingml/2006/main" id="39" idx="1"/>
        </cdr:cNvCxnSpPr>
      </cdr:nvCxnSpPr>
      <cdr:spPr>
        <a:xfrm xmlns:a="http://schemas.openxmlformats.org/drawingml/2006/main" flipH="1" flipV="1">
          <a:off x="5227795" y="3208082"/>
          <a:ext cx="398542" cy="3135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0.3826</cdr:x>
      <cdr:y>0.31552</cdr:y>
    </cdr:from>
    <cdr:to>
      <cdr:x>0.58633</cdr:x>
      <cdr:y>0.56231</cdr:y>
    </cdr:to>
    <cdr:pic>
      <cdr:nvPicPr>
        <cdr:cNvPr id="44" name="Picture 3">
          <a:extLst xmlns:a="http://schemas.openxmlformats.org/drawingml/2006/main">
            <a:ext uri="{FF2B5EF4-FFF2-40B4-BE49-F238E27FC236}">
              <a16:creationId xmlns:a16="http://schemas.microsoft.com/office/drawing/2014/main" xmlns="" id="{873F3C54-2D74-31B3-D5C4-D6D78D152666}"/>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104880" y="1282283"/>
          <a:ext cx="1653387" cy="100294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0.36214</cdr:x>
      <cdr:y>0.57619</cdr:y>
    </cdr:from>
    <cdr:to>
      <cdr:x>0.60632</cdr:x>
      <cdr:y>0.69736</cdr:y>
    </cdr:to>
    <cdr:sp macro="" textlink="">
      <cdr:nvSpPr>
        <cdr:cNvPr id="45" name="文字方塊 5"/>
        <cdr:cNvSpPr txBox="1"/>
      </cdr:nvSpPr>
      <cdr:spPr>
        <a:xfrm xmlns:a="http://schemas.openxmlformats.org/drawingml/2006/main">
          <a:off x="2938837" y="2341636"/>
          <a:ext cx="1981594" cy="492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r>
            <a:rPr lang="en-US" altLang="zh-TW" sz="1300" dirty="0">
              <a:solidFill>
                <a:schemeClr val="tx1"/>
              </a:solidFill>
              <a:latin typeface="標楷體" panose="03000509000000000000" pitchFamily="65" charset="-120"/>
              <a:ea typeface="標楷體" panose="03000509000000000000" pitchFamily="65" charset="-120"/>
            </a:rPr>
            <a:t>1</a:t>
          </a:r>
          <a:r>
            <a:rPr lang="zh-TW" altLang="en-US" sz="1300" dirty="0">
              <a:solidFill>
                <a:schemeClr val="tx1"/>
              </a:solidFill>
              <a:latin typeface="標楷體" panose="03000509000000000000" pitchFamily="65" charset="-120"/>
              <a:ea typeface="標楷體" panose="03000509000000000000" pitchFamily="65" charset="-120"/>
            </a:rPr>
            <a:t>家社區整合型</a:t>
          </a:r>
          <a:endParaRPr lang="en-US" altLang="zh-TW" sz="1300" dirty="0">
            <a:solidFill>
              <a:schemeClr val="tx1"/>
            </a:solidFill>
            <a:latin typeface="標楷體" panose="03000509000000000000" pitchFamily="65" charset="-120"/>
            <a:ea typeface="標楷體" panose="03000509000000000000" pitchFamily="65" charset="-120"/>
          </a:endParaRPr>
        </a:p>
        <a:p xmlns:a="http://schemas.openxmlformats.org/drawingml/2006/main">
          <a:pPr algn="ctr"/>
          <a:r>
            <a:rPr lang="zh-TW" altLang="en-US" sz="1300" dirty="0">
              <a:solidFill>
                <a:schemeClr val="tx1"/>
              </a:solidFill>
              <a:latin typeface="標楷體" panose="03000509000000000000" pitchFamily="65" charset="-120"/>
              <a:ea typeface="標楷體" panose="03000509000000000000" pitchFamily="65" charset="-120"/>
            </a:rPr>
            <a:t>服務中心</a:t>
          </a:r>
        </a:p>
      </cdr:txBody>
    </cdr:sp>
  </cdr:relSizeAnchor>
</c:userShapes>
</file>

<file path=ppt/drawings/drawing7.xml><?xml version="1.0" encoding="utf-8"?>
<c:userShapes xmlns:c="http://schemas.openxmlformats.org/drawingml/2006/chart">
  <cdr:relSizeAnchor xmlns:cdr="http://schemas.openxmlformats.org/drawingml/2006/chartDrawing">
    <cdr:from>
      <cdr:x>0.47633</cdr:x>
      <cdr:y>0.04623</cdr:y>
    </cdr:from>
    <cdr:to>
      <cdr:x>0.57665</cdr:x>
      <cdr:y>0.18553</cdr:y>
    </cdr:to>
    <cdr:pic>
      <cdr:nvPicPr>
        <cdr:cNvPr id="2" name="chart">
          <a:extLst xmlns:a="http://schemas.openxmlformats.org/drawingml/2006/main">
            <a:ext uri="{FF2B5EF4-FFF2-40B4-BE49-F238E27FC236}">
              <a16:creationId xmlns:a16="http://schemas.microsoft.com/office/drawing/2014/main" xmlns="" id="{2BD12EF4-06E2-99DA-F820-7BC2AD8817F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865584" y="187899"/>
          <a:ext cx="814127" cy="566115"/>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0.60651</cdr:x>
      <cdr:y>0.30563</cdr:y>
    </cdr:from>
    <cdr:to>
      <cdr:x>0.70821</cdr:x>
      <cdr:y>0.45795</cdr:y>
    </cdr:to>
    <cdr:pic>
      <cdr:nvPicPr>
        <cdr:cNvPr id="4" name="Picture 4">
          <a:extLst xmlns:a="http://schemas.openxmlformats.org/drawingml/2006/main">
            <a:ext uri="{FF2B5EF4-FFF2-40B4-BE49-F238E27FC236}">
              <a16:creationId xmlns:a16="http://schemas.microsoft.com/office/drawing/2014/main" xmlns="" id="{F1401FCB-76BB-EA28-9B06-89DCF9CEF72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922044" y="1242060"/>
          <a:ext cx="825326" cy="619069"/>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0.47687</cdr:x>
      <cdr:y>0.75939</cdr:y>
    </cdr:from>
    <cdr:to>
      <cdr:x>0.58486</cdr:x>
      <cdr:y>0.90438</cdr:y>
    </cdr:to>
    <cdr:pic>
      <cdr:nvPicPr>
        <cdr:cNvPr id="5" name="chart">
          <a:extLst xmlns:a="http://schemas.openxmlformats.org/drawingml/2006/main">
            <a:ext uri="{FF2B5EF4-FFF2-40B4-BE49-F238E27FC236}">
              <a16:creationId xmlns:a16="http://schemas.microsoft.com/office/drawing/2014/main" xmlns="" id="{A768CA78-D067-5473-E0E1-633E2CB1906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3869942" y="3086181"/>
          <a:ext cx="876372" cy="58919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0.29395</cdr:x>
      <cdr:y>0.66505</cdr:y>
    </cdr:from>
    <cdr:to>
      <cdr:x>0.4113</cdr:x>
      <cdr:y>0.82542</cdr:y>
    </cdr:to>
    <cdr:pic>
      <cdr:nvPicPr>
        <cdr:cNvPr id="6" name="chart">
          <a:extLst xmlns:a="http://schemas.openxmlformats.org/drawingml/2006/main">
            <a:ext uri="{FF2B5EF4-FFF2-40B4-BE49-F238E27FC236}">
              <a16:creationId xmlns:a16="http://schemas.microsoft.com/office/drawing/2014/main" xmlns="" id="{A6AFC078-DDAC-D2DB-AA98-5A0615735C7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2385481" y="2702743"/>
          <a:ext cx="952330" cy="6517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0.25754</cdr:x>
      <cdr:y>0.30991</cdr:y>
    </cdr:from>
    <cdr:to>
      <cdr:x>0.35964</cdr:x>
      <cdr:y>0.4593</cdr:y>
    </cdr:to>
    <cdr:pic>
      <cdr:nvPicPr>
        <cdr:cNvPr id="7" name="chart">
          <a:extLst xmlns:a="http://schemas.openxmlformats.org/drawingml/2006/main">
            <a:ext uri="{FF2B5EF4-FFF2-40B4-BE49-F238E27FC236}">
              <a16:creationId xmlns:a16="http://schemas.microsoft.com/office/drawing/2014/main" xmlns="" id="{42BCAC21-7550-7986-4CE7-1D8B5B8257E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089975" y="1259474"/>
          <a:ext cx="828572" cy="607121"/>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0.31047</cdr:x>
      <cdr:y>0.14813</cdr:y>
    </cdr:from>
    <cdr:to>
      <cdr:x>0.40319</cdr:x>
      <cdr:y>0.28698</cdr:y>
    </cdr:to>
    <cdr:pic>
      <cdr:nvPicPr>
        <cdr:cNvPr id="8" name="chart">
          <a:extLst xmlns:a="http://schemas.openxmlformats.org/drawingml/2006/main">
            <a:ext uri="{FF2B5EF4-FFF2-40B4-BE49-F238E27FC236}">
              <a16:creationId xmlns:a16="http://schemas.microsoft.com/office/drawing/2014/main" xmlns="" id="{A3D10940-7801-A670-236C-DE1096C059F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2519577" y="601985"/>
          <a:ext cx="752451" cy="564287"/>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0.3826</cdr:x>
      <cdr:y>0.04958</cdr:y>
    </cdr:from>
    <cdr:to>
      <cdr:x>0.48429</cdr:x>
      <cdr:y>0.1837</cdr:y>
    </cdr:to>
    <cdr:pic>
      <cdr:nvPicPr>
        <cdr:cNvPr id="11" name="chart">
          <a:extLst xmlns:a="http://schemas.openxmlformats.org/drawingml/2006/main">
            <a:ext uri="{FF2B5EF4-FFF2-40B4-BE49-F238E27FC236}">
              <a16:creationId xmlns:a16="http://schemas.microsoft.com/office/drawing/2014/main" xmlns="" id="{0F95BCBD-A2D9-1520-B00C-A4C52A567E0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3104936" y="201473"/>
          <a:ext cx="825245" cy="54510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0.25705</cdr:x>
      <cdr:y>0.512</cdr:y>
    </cdr:from>
    <cdr:to>
      <cdr:x>0.35272</cdr:x>
      <cdr:y>0.64488</cdr:y>
    </cdr:to>
    <cdr:pic>
      <cdr:nvPicPr>
        <cdr:cNvPr id="12" name="chart">
          <a:extLst xmlns:a="http://schemas.openxmlformats.org/drawingml/2006/main">
            <a:ext uri="{FF2B5EF4-FFF2-40B4-BE49-F238E27FC236}">
              <a16:creationId xmlns:a16="http://schemas.microsoft.com/office/drawing/2014/main" xmlns="" id="{AA84806B-B06E-DDD3-10CB-235237F8CEB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2086026" y="2080788"/>
          <a:ext cx="776391" cy="5399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0.58558</cdr:x>
      <cdr:y>0.03463</cdr:y>
    </cdr:from>
    <cdr:to>
      <cdr:x>0.6385</cdr:x>
      <cdr:y>0.04513</cdr:y>
    </cdr:to>
    <cdr:cxnSp macro="">
      <cdr:nvCxnSpPr>
        <cdr:cNvPr id="13" name="直線接點 12">
          <a:extLst xmlns:a="http://schemas.openxmlformats.org/drawingml/2006/main">
            <a:ext uri="{FF2B5EF4-FFF2-40B4-BE49-F238E27FC236}">
              <a16:creationId xmlns:a16="http://schemas.microsoft.com/office/drawing/2014/main" xmlns="" id="{6D2E3CCC-2A83-01EC-4EC3-83875410057D}"/>
            </a:ext>
          </a:extLst>
        </cdr:cNvPr>
        <cdr:cNvCxnSpPr/>
      </cdr:nvCxnSpPr>
      <cdr:spPr>
        <a:xfrm xmlns:a="http://schemas.openxmlformats.org/drawingml/2006/main" flipH="1">
          <a:off x="4752171" y="140736"/>
          <a:ext cx="429449" cy="4269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0.62477</cdr:x>
      <cdr:y>0</cdr:y>
    </cdr:from>
    <cdr:to>
      <cdr:x>0.88772</cdr:x>
      <cdr:y>0.08473</cdr:y>
    </cdr:to>
    <cdr:sp macro="" textlink="">
      <cdr:nvSpPr>
        <cdr:cNvPr id="14" name="圓角矩形 13"/>
        <cdr:cNvSpPr/>
      </cdr:nvSpPr>
      <cdr:spPr>
        <a:xfrm xmlns:a="http://schemas.openxmlformats.org/drawingml/2006/main">
          <a:off x="5070159" y="-895566"/>
          <a:ext cx="2133918"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家居家服務單位</a:t>
          </a:r>
        </a:p>
      </cdr:txBody>
    </cdr:sp>
  </cdr:relSizeAnchor>
  <cdr:relSizeAnchor xmlns:cdr="http://schemas.openxmlformats.org/drawingml/2006/chartDrawing">
    <cdr:from>
      <cdr:x>0.67122</cdr:x>
      <cdr:y>0.17689</cdr:y>
    </cdr:from>
    <cdr:to>
      <cdr:x>0.72984</cdr:x>
      <cdr:y>0.18463</cdr:y>
    </cdr:to>
    <cdr:cxnSp macro="">
      <cdr:nvCxnSpPr>
        <cdr:cNvPr id="15" name="直線接點 14">
          <a:extLst xmlns:a="http://schemas.openxmlformats.org/drawingml/2006/main">
            <a:ext uri="{FF2B5EF4-FFF2-40B4-BE49-F238E27FC236}">
              <a16:creationId xmlns:a16="http://schemas.microsoft.com/office/drawing/2014/main" xmlns="" id="{E1275F0A-43B4-DA3A-0254-857069A721C3}"/>
            </a:ext>
          </a:extLst>
        </cdr:cNvPr>
        <cdr:cNvCxnSpPr/>
      </cdr:nvCxnSpPr>
      <cdr:spPr>
        <a:xfrm xmlns:a="http://schemas.openxmlformats.org/drawingml/2006/main" flipH="1">
          <a:off x="5447115" y="718881"/>
          <a:ext cx="475757" cy="3147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0.73237</cdr:x>
      <cdr:y>0.13634</cdr:y>
    </cdr:from>
    <cdr:to>
      <cdr:x>0.99531</cdr:x>
      <cdr:y>0.22107</cdr:y>
    </cdr:to>
    <cdr:sp macro="" textlink="">
      <cdr:nvSpPr>
        <cdr:cNvPr id="16" name="圓角矩形 15"/>
        <cdr:cNvSpPr/>
      </cdr:nvSpPr>
      <cdr:spPr>
        <a:xfrm xmlns:a="http://schemas.openxmlformats.org/drawingml/2006/main">
          <a:off x="5943363" y="554069"/>
          <a:ext cx="2133837"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間日間照顧中心</a:t>
          </a:r>
        </a:p>
      </cdr:txBody>
    </cdr:sp>
  </cdr:relSizeAnchor>
  <cdr:relSizeAnchor xmlns:cdr="http://schemas.openxmlformats.org/drawingml/2006/chartDrawing">
    <cdr:from>
      <cdr:x>0.70717</cdr:x>
      <cdr:y>0.33383</cdr:y>
    </cdr:from>
    <cdr:to>
      <cdr:x>0.75751</cdr:x>
      <cdr:y>0.35502</cdr:y>
    </cdr:to>
    <cdr:cxnSp macro="">
      <cdr:nvCxnSpPr>
        <cdr:cNvPr id="17" name="直線接點 16">
          <a:extLst xmlns:a="http://schemas.openxmlformats.org/drawingml/2006/main">
            <a:ext uri="{FF2B5EF4-FFF2-40B4-BE49-F238E27FC236}">
              <a16:creationId xmlns:a16="http://schemas.microsoft.com/office/drawing/2014/main" xmlns="" id="{013A2606-6082-DF63-ED6B-1DD9273EF68C}"/>
            </a:ext>
          </a:extLst>
        </cdr:cNvPr>
        <cdr:cNvCxnSpPr/>
      </cdr:nvCxnSpPr>
      <cdr:spPr>
        <a:xfrm xmlns:a="http://schemas.openxmlformats.org/drawingml/2006/main" flipH="1">
          <a:off x="5738866" y="1356685"/>
          <a:ext cx="408524" cy="8611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0.70739</cdr:x>
      <cdr:y>0.57252</cdr:y>
    </cdr:from>
    <cdr:to>
      <cdr:x>0.76568</cdr:x>
      <cdr:y>0.58026</cdr:y>
    </cdr:to>
    <cdr:cxnSp macro="">
      <cdr:nvCxnSpPr>
        <cdr:cNvPr id="18" name="直線接點 17">
          <a:extLst xmlns:a="http://schemas.openxmlformats.org/drawingml/2006/main">
            <a:ext uri="{FF2B5EF4-FFF2-40B4-BE49-F238E27FC236}">
              <a16:creationId xmlns:a16="http://schemas.microsoft.com/office/drawing/2014/main" xmlns="" id="{69575BED-E424-29C9-2FD9-E96AA6CDD4DF}"/>
            </a:ext>
          </a:extLst>
        </cdr:cNvPr>
        <cdr:cNvCxnSpPr/>
      </cdr:nvCxnSpPr>
      <cdr:spPr>
        <a:xfrm xmlns:a="http://schemas.openxmlformats.org/drawingml/2006/main" flipH="1" flipV="1">
          <a:off x="5740711" y="2326702"/>
          <a:ext cx="472976" cy="314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0.75646</cdr:x>
      <cdr:y>0.26113</cdr:y>
    </cdr:from>
    <cdr:to>
      <cdr:x>0.93863</cdr:x>
      <cdr:y>0.42773</cdr:y>
    </cdr:to>
    <cdr:sp macro="" textlink="">
      <cdr:nvSpPr>
        <cdr:cNvPr id="19" name="圓角矩形 18"/>
        <cdr:cNvSpPr/>
      </cdr:nvSpPr>
      <cdr:spPr>
        <a:xfrm xmlns:a="http://schemas.openxmlformats.org/drawingml/2006/main">
          <a:off x="6138882" y="1061250"/>
          <a:ext cx="1478410" cy="677045"/>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rPr>
            <a:t>1</a:t>
          </a:r>
          <a:r>
            <a:rPr lang="zh-TW" altLang="en-US" sz="1400" dirty="0">
              <a:solidFill>
                <a:schemeClr val="tx1"/>
              </a:solidFill>
            </a:rPr>
            <a:t>家居家喘息</a:t>
          </a:r>
          <a:endParaRPr lang="en-US" altLang="zh-TW" sz="1400" dirty="0">
            <a:solidFill>
              <a:schemeClr val="tx1"/>
            </a:solidFill>
          </a:endParaRPr>
        </a:p>
        <a:p xmlns:a="http://schemas.openxmlformats.org/drawingml/2006/main">
          <a:pPr algn="ctr"/>
          <a:r>
            <a:rPr lang="en-US" altLang="zh-TW" sz="1400" dirty="0">
              <a:solidFill>
                <a:schemeClr val="tx1"/>
              </a:solidFill>
            </a:rPr>
            <a:t>2</a:t>
          </a:r>
          <a:r>
            <a:rPr lang="zh-TW" altLang="en-US" sz="1400" dirty="0">
              <a:solidFill>
                <a:schemeClr val="tx1"/>
              </a:solidFill>
            </a:rPr>
            <a:t>間機構喘息</a:t>
          </a:r>
          <a:endParaRPr lang="en-US" altLang="zh-TW" sz="1400" dirty="0">
            <a:solidFill>
              <a:schemeClr val="tx1"/>
            </a:solidFill>
          </a:endParaRPr>
        </a:p>
      </cdr:txBody>
    </cdr:sp>
  </cdr:relSizeAnchor>
  <cdr:relSizeAnchor xmlns:cdr="http://schemas.openxmlformats.org/drawingml/2006/chartDrawing">
    <cdr:from>
      <cdr:x>0.62813</cdr:x>
      <cdr:y>0.90028</cdr:y>
    </cdr:from>
    <cdr:to>
      <cdr:x>0.83812</cdr:x>
      <cdr:y>0.985</cdr:y>
    </cdr:to>
    <cdr:sp macro="" textlink="">
      <cdr:nvSpPr>
        <cdr:cNvPr id="21" name="圓角矩形 20"/>
        <cdr:cNvSpPr/>
      </cdr:nvSpPr>
      <cdr:spPr>
        <a:xfrm xmlns:a="http://schemas.openxmlformats.org/drawingml/2006/main">
          <a:off x="5097463" y="3658718"/>
          <a:ext cx="1704131" cy="34434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4</a:t>
          </a:r>
          <a:r>
            <a:rPr lang="zh-TW" altLang="en-US" dirty="0">
              <a:solidFill>
                <a:schemeClr val="tx1"/>
              </a:solidFill>
              <a:latin typeface="+mj-ea"/>
              <a:ea typeface="+mj-ea"/>
            </a:rPr>
            <a:t>家交通接送</a:t>
          </a:r>
          <a:endParaRPr lang="en-US" altLang="zh-TW" dirty="0">
            <a:solidFill>
              <a:schemeClr val="tx1"/>
            </a:solidFill>
            <a:latin typeface="+mj-ea"/>
            <a:ea typeface="+mj-ea"/>
          </a:endParaRPr>
        </a:p>
      </cdr:txBody>
    </cdr:sp>
  </cdr:relSizeAnchor>
  <cdr:relSizeAnchor xmlns:cdr="http://schemas.openxmlformats.org/drawingml/2006/chartDrawing">
    <cdr:from>
      <cdr:x>0.29401</cdr:x>
      <cdr:y>0.00696</cdr:y>
    </cdr:from>
    <cdr:to>
      <cdr:x>0.38701</cdr:x>
      <cdr:y>0.05617</cdr:y>
    </cdr:to>
    <cdr:cxnSp macro="">
      <cdr:nvCxnSpPr>
        <cdr:cNvPr id="22" name="直線接點 21">
          <a:extLst xmlns:a="http://schemas.openxmlformats.org/drawingml/2006/main">
            <a:ext uri="{FF2B5EF4-FFF2-40B4-BE49-F238E27FC236}">
              <a16:creationId xmlns:a16="http://schemas.microsoft.com/office/drawing/2014/main" xmlns="" id="{4387BEC6-347E-1E34-3B37-67A67D6AFB9D}"/>
            </a:ext>
          </a:extLst>
        </cdr:cNvPr>
        <cdr:cNvCxnSpPr/>
      </cdr:nvCxnSpPr>
      <cdr:spPr>
        <a:xfrm xmlns:a="http://schemas.openxmlformats.org/drawingml/2006/main">
          <a:off x="2385951" y="28269"/>
          <a:ext cx="754769" cy="19999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0.01638</cdr:x>
      <cdr:y>0</cdr:y>
    </cdr:from>
    <cdr:to>
      <cdr:x>0.29682</cdr:x>
      <cdr:y>0.09842</cdr:y>
    </cdr:to>
    <cdr:sp macro="" textlink="">
      <cdr:nvSpPr>
        <cdr:cNvPr id="23" name="圓角矩形 22"/>
        <cdr:cNvSpPr/>
      </cdr:nvSpPr>
      <cdr:spPr>
        <a:xfrm xmlns:a="http://schemas.openxmlformats.org/drawingml/2006/main">
          <a:off x="132928" y="0"/>
          <a:ext cx="2275856" cy="39997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2</a:t>
          </a:r>
          <a:r>
            <a:rPr lang="zh-TW" altLang="en-US" dirty="0">
              <a:solidFill>
                <a:schemeClr val="tx1"/>
              </a:solidFill>
              <a:latin typeface="+mj-ea"/>
              <a:ea typeface="+mj-ea"/>
            </a:rPr>
            <a:t>間居家失能個案家庭醫師</a:t>
          </a:r>
        </a:p>
      </cdr:txBody>
    </cdr:sp>
  </cdr:relSizeAnchor>
  <cdr:relSizeAnchor xmlns:cdr="http://schemas.openxmlformats.org/drawingml/2006/chartDrawing">
    <cdr:from>
      <cdr:x>0.27887</cdr:x>
      <cdr:y>0.16938</cdr:y>
    </cdr:from>
    <cdr:to>
      <cdr:x>0.32567</cdr:x>
      <cdr:y>0.17081</cdr:y>
    </cdr:to>
    <cdr:cxnSp macro="">
      <cdr:nvCxnSpPr>
        <cdr:cNvPr id="24" name="直線接點 23">
          <a:extLst xmlns:a="http://schemas.openxmlformats.org/drawingml/2006/main">
            <a:ext uri="{FF2B5EF4-FFF2-40B4-BE49-F238E27FC236}">
              <a16:creationId xmlns:a16="http://schemas.microsoft.com/office/drawing/2014/main" xmlns="" id="{8DCF7691-D2A5-4D2F-DB51-D5BBFE5F5C94}"/>
            </a:ext>
          </a:extLst>
        </cdr:cNvPr>
        <cdr:cNvCxnSpPr/>
      </cdr:nvCxnSpPr>
      <cdr:spPr>
        <a:xfrm xmlns:a="http://schemas.openxmlformats.org/drawingml/2006/main">
          <a:off x="2263109" y="688340"/>
          <a:ext cx="379796"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0.06761</cdr:x>
      <cdr:y>0.12263</cdr:y>
    </cdr:from>
    <cdr:to>
      <cdr:x>0.27918</cdr:x>
      <cdr:y>0.22107</cdr:y>
    </cdr:to>
    <cdr:sp macro="" textlink="">
      <cdr:nvSpPr>
        <cdr:cNvPr id="26" name="圓角矩形 25"/>
        <cdr:cNvSpPr/>
      </cdr:nvSpPr>
      <cdr:spPr>
        <a:xfrm xmlns:a="http://schemas.openxmlformats.org/drawingml/2006/main">
          <a:off x="548640" y="498352"/>
          <a:ext cx="1716954" cy="40006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5</a:t>
          </a:r>
          <a:r>
            <a:rPr lang="zh-TW" altLang="en-US" dirty="0">
              <a:solidFill>
                <a:schemeClr val="tx1"/>
              </a:solidFill>
              <a:latin typeface="+mj-ea"/>
              <a:ea typeface="+mj-ea"/>
            </a:rPr>
            <a:t>個巷弄長照站</a:t>
          </a:r>
        </a:p>
      </cdr:txBody>
    </cdr:sp>
  </cdr:relSizeAnchor>
  <cdr:relSizeAnchor xmlns:cdr="http://schemas.openxmlformats.org/drawingml/2006/chartDrawing">
    <cdr:from>
      <cdr:x>0.00845</cdr:x>
      <cdr:y>0.34188</cdr:y>
    </cdr:from>
    <cdr:to>
      <cdr:x>0.2216</cdr:x>
      <cdr:y>0.43384</cdr:y>
    </cdr:to>
    <cdr:sp macro="" textlink="">
      <cdr:nvSpPr>
        <cdr:cNvPr id="28" name="圓角矩形 27"/>
        <cdr:cNvSpPr/>
      </cdr:nvSpPr>
      <cdr:spPr>
        <a:xfrm xmlns:a="http://schemas.openxmlformats.org/drawingml/2006/main">
          <a:off x="68566" y="1389380"/>
          <a:ext cx="1729776" cy="37376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cdr:txBody>
    </cdr:sp>
  </cdr:relSizeAnchor>
  <cdr:relSizeAnchor xmlns:cdr="http://schemas.openxmlformats.org/drawingml/2006/chartDrawing">
    <cdr:from>
      <cdr:x>0.27199</cdr:x>
      <cdr:y>0.79963</cdr:y>
    </cdr:from>
    <cdr:to>
      <cdr:x>0.34085</cdr:x>
      <cdr:y>0.8175</cdr:y>
    </cdr:to>
    <cdr:cxnSp macro="">
      <cdr:nvCxnSpPr>
        <cdr:cNvPr id="29" name="直線接點 28">
          <a:extLst xmlns:a="http://schemas.openxmlformats.org/drawingml/2006/main">
            <a:ext uri="{FF2B5EF4-FFF2-40B4-BE49-F238E27FC236}">
              <a16:creationId xmlns:a16="http://schemas.microsoft.com/office/drawing/2014/main" xmlns="" id="{1ECE0716-761E-4D31-448C-094D96D642DE}"/>
            </a:ext>
          </a:extLst>
        </cdr:cNvPr>
        <cdr:cNvCxnSpPr/>
      </cdr:nvCxnSpPr>
      <cdr:spPr>
        <a:xfrm xmlns:a="http://schemas.openxmlformats.org/drawingml/2006/main" flipV="1">
          <a:off x="2207283" y="3249714"/>
          <a:ext cx="558777" cy="7260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0.01064</cdr:x>
      <cdr:y>0.56833</cdr:y>
    </cdr:from>
    <cdr:to>
      <cdr:x>0.23471</cdr:x>
      <cdr:y>0.67942</cdr:y>
    </cdr:to>
    <cdr:sp macro="" textlink="">
      <cdr:nvSpPr>
        <cdr:cNvPr id="30" name="圓角矩形 29"/>
        <cdr:cNvSpPr/>
      </cdr:nvSpPr>
      <cdr:spPr>
        <a:xfrm xmlns:a="http://schemas.openxmlformats.org/drawingml/2006/main">
          <a:off x="86352" y="2309713"/>
          <a:ext cx="1818395" cy="45143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cdr:txBody>
    </cdr:sp>
  </cdr:relSizeAnchor>
  <cdr:relSizeAnchor xmlns:cdr="http://schemas.openxmlformats.org/drawingml/2006/chartDrawing">
    <cdr:from>
      <cdr:x>0.28451</cdr:x>
      <cdr:y>0.92313</cdr:y>
    </cdr:from>
    <cdr:to>
      <cdr:x>0.45821</cdr:x>
      <cdr:y>0.9625</cdr:y>
    </cdr:to>
    <cdr:cxnSp macro="">
      <cdr:nvCxnSpPr>
        <cdr:cNvPr id="31" name="直線接點 30">
          <a:extLst xmlns:a="http://schemas.openxmlformats.org/drawingml/2006/main">
            <a:ext uri="{FF2B5EF4-FFF2-40B4-BE49-F238E27FC236}">
              <a16:creationId xmlns:a16="http://schemas.microsoft.com/office/drawing/2014/main" xmlns="" id="{61B19309-B031-0B04-4D23-2228E3D2C5B1}"/>
            </a:ext>
          </a:extLst>
        </cdr:cNvPr>
        <cdr:cNvCxnSpPr/>
      </cdr:nvCxnSpPr>
      <cdr:spPr>
        <a:xfrm xmlns:a="http://schemas.openxmlformats.org/drawingml/2006/main" flipV="1">
          <a:off x="2308898" y="3751600"/>
          <a:ext cx="1409628" cy="160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0.06559</cdr:x>
      <cdr:y>0.76714</cdr:y>
    </cdr:from>
    <cdr:to>
      <cdr:x>0.27351</cdr:x>
      <cdr:y>0.85188</cdr:y>
    </cdr:to>
    <cdr:sp macro="" textlink="">
      <cdr:nvSpPr>
        <cdr:cNvPr id="34" name="圓角矩形 33"/>
        <cdr:cNvSpPr/>
      </cdr:nvSpPr>
      <cdr:spPr>
        <a:xfrm xmlns:a="http://schemas.openxmlformats.org/drawingml/2006/main">
          <a:off x="532273" y="3117677"/>
          <a:ext cx="1687334"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家營養餐飲</a:t>
          </a:r>
        </a:p>
      </cdr:txBody>
    </cdr:sp>
  </cdr:relSizeAnchor>
  <cdr:relSizeAnchor xmlns:cdr="http://schemas.openxmlformats.org/drawingml/2006/chartDrawing">
    <cdr:from>
      <cdr:x>0.54644</cdr:x>
      <cdr:y>0.89064</cdr:y>
    </cdr:from>
    <cdr:to>
      <cdr:x>0.63273</cdr:x>
      <cdr:y>0.96139</cdr:y>
    </cdr:to>
    <cdr:cxnSp macro="">
      <cdr:nvCxnSpPr>
        <cdr:cNvPr id="36" name="直線接點 35">
          <a:extLst xmlns:a="http://schemas.openxmlformats.org/drawingml/2006/main">
            <a:ext uri="{FF2B5EF4-FFF2-40B4-BE49-F238E27FC236}">
              <a16:creationId xmlns:a16="http://schemas.microsoft.com/office/drawing/2014/main" xmlns="" id="{53970241-741A-AD1E-1BA2-4F8909FC1E2F}"/>
            </a:ext>
          </a:extLst>
        </cdr:cNvPr>
        <cdr:cNvCxnSpPr/>
      </cdr:nvCxnSpPr>
      <cdr:spPr>
        <a:xfrm xmlns:a="http://schemas.openxmlformats.org/drawingml/2006/main" flipH="1" flipV="1">
          <a:off x="4434497" y="3619581"/>
          <a:ext cx="700270" cy="28752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0.0736</cdr:x>
      <cdr:y>0.88782</cdr:y>
    </cdr:from>
    <cdr:to>
      <cdr:x>0.29235</cdr:x>
      <cdr:y>1</cdr:y>
    </cdr:to>
    <cdr:sp macro="" textlink="">
      <cdr:nvSpPr>
        <cdr:cNvPr id="37" name="圓角矩形 36"/>
        <cdr:cNvSpPr/>
      </cdr:nvSpPr>
      <cdr:spPr>
        <a:xfrm xmlns:a="http://schemas.openxmlformats.org/drawingml/2006/main">
          <a:off x="597269" y="3608100"/>
          <a:ext cx="1775222" cy="45590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家專業服務單位</a:t>
          </a:r>
        </a:p>
      </cdr:txBody>
    </cdr:sp>
  </cdr:relSizeAnchor>
  <cdr:relSizeAnchor xmlns:cdr="http://schemas.openxmlformats.org/drawingml/2006/chartDrawing">
    <cdr:from>
      <cdr:x>0.38377</cdr:x>
      <cdr:y>0.75005</cdr:y>
    </cdr:from>
    <cdr:to>
      <cdr:x>0.5</cdr:x>
      <cdr:y>0.91342</cdr:y>
    </cdr:to>
    <cdr:pic>
      <cdr:nvPicPr>
        <cdr:cNvPr id="32" name="Picture 2">
          <a:extLst xmlns:a="http://schemas.openxmlformats.org/drawingml/2006/main">
            <a:ext uri="{FF2B5EF4-FFF2-40B4-BE49-F238E27FC236}">
              <a16:creationId xmlns:a16="http://schemas.microsoft.com/office/drawing/2014/main" xmlns="" id="{F6935D0E-6369-F85D-2E89-953DD4933181}"/>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114409" y="3048183"/>
          <a:ext cx="943241" cy="663976"/>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0.22754</cdr:x>
      <cdr:y>0.63688</cdr:y>
    </cdr:from>
    <cdr:to>
      <cdr:x>0.27434</cdr:x>
      <cdr:y>0.63831</cdr:y>
    </cdr:to>
    <cdr:cxnSp macro="">
      <cdr:nvCxnSpPr>
        <cdr:cNvPr id="33" name="直線接點 32">
          <a:extLst xmlns:a="http://schemas.openxmlformats.org/drawingml/2006/main">
            <a:ext uri="{FF2B5EF4-FFF2-40B4-BE49-F238E27FC236}">
              <a16:creationId xmlns:a16="http://schemas.microsoft.com/office/drawing/2014/main" xmlns="" id="{E739675D-C14C-044B-5283-AA5D1D538451}"/>
            </a:ext>
          </a:extLst>
        </cdr:cNvPr>
        <cdr:cNvCxnSpPr/>
      </cdr:nvCxnSpPr>
      <cdr:spPr>
        <a:xfrm xmlns:a="http://schemas.openxmlformats.org/drawingml/2006/main">
          <a:off x="1846543" y="2588260"/>
          <a:ext cx="379796"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0.22003</cdr:x>
      <cdr:y>0.39125</cdr:y>
    </cdr:from>
    <cdr:to>
      <cdr:x>0.26683</cdr:x>
      <cdr:y>0.39268</cdr:y>
    </cdr:to>
    <cdr:cxnSp macro="">
      <cdr:nvCxnSpPr>
        <cdr:cNvPr id="40" name="直線接點 39">
          <a:extLst xmlns:a="http://schemas.openxmlformats.org/drawingml/2006/main">
            <a:ext uri="{FF2B5EF4-FFF2-40B4-BE49-F238E27FC236}">
              <a16:creationId xmlns:a16="http://schemas.microsoft.com/office/drawing/2014/main" xmlns="" id="{E834FC3C-CB35-26FE-CB07-771F7832D554}"/>
            </a:ext>
          </a:extLst>
        </cdr:cNvPr>
        <cdr:cNvCxnSpPr/>
      </cdr:nvCxnSpPr>
      <cdr:spPr>
        <a:xfrm xmlns:a="http://schemas.openxmlformats.org/drawingml/2006/main">
          <a:off x="1785583" y="1590040"/>
          <a:ext cx="379796" cy="581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0.60271</cdr:x>
      <cdr:y>0.48272</cdr:y>
    </cdr:from>
    <cdr:to>
      <cdr:x>0.71135</cdr:x>
      <cdr:y>0.62702</cdr:y>
    </cdr:to>
    <cdr:pic>
      <cdr:nvPicPr>
        <cdr:cNvPr id="41" name="chart">
          <a:extLst xmlns:a="http://schemas.openxmlformats.org/drawingml/2006/main">
            <a:ext uri="{FF2B5EF4-FFF2-40B4-BE49-F238E27FC236}">
              <a16:creationId xmlns:a16="http://schemas.microsoft.com/office/drawing/2014/main" xmlns="" id="{EC8781AC-8AE7-BE78-6B71-3899980FEF3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0"/>
        <a:stretch xmlns:a="http://schemas.openxmlformats.org/drawingml/2006/main">
          <a:fillRect/>
        </a:stretch>
      </cdr:blipFill>
      <cdr:spPr>
        <a:xfrm xmlns:a="http://schemas.openxmlformats.org/drawingml/2006/main">
          <a:off x="4891184" y="1961794"/>
          <a:ext cx="881646" cy="586395"/>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0.7653</cdr:x>
      <cdr:y>0.53964</cdr:y>
    </cdr:from>
    <cdr:to>
      <cdr:x>0.97469</cdr:x>
      <cdr:y>0.65083</cdr:y>
    </cdr:to>
    <cdr:sp macro="" textlink="">
      <cdr:nvSpPr>
        <cdr:cNvPr id="42" name="圓角矩形 41"/>
        <cdr:cNvSpPr/>
      </cdr:nvSpPr>
      <cdr:spPr>
        <a:xfrm xmlns:a="http://schemas.openxmlformats.org/drawingml/2006/main">
          <a:off x="6210639" y="2193097"/>
          <a:ext cx="1699260" cy="45187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家居家護理單位</a:t>
          </a:r>
          <a:endParaRPr lang="en-US" altLang="zh-TW" dirty="0">
            <a:solidFill>
              <a:schemeClr val="tx1"/>
            </a:solidFill>
            <a:latin typeface="+mj-ea"/>
            <a:ea typeface="+mj-ea"/>
          </a:endParaRPr>
        </a:p>
      </cdr:txBody>
    </cdr:sp>
  </cdr:relSizeAnchor>
  <cdr:relSizeAnchor xmlns:cdr="http://schemas.openxmlformats.org/drawingml/2006/chartDrawing">
    <cdr:from>
      <cdr:x>0.55907</cdr:x>
      <cdr:y>0.65701</cdr:y>
    </cdr:from>
    <cdr:to>
      <cdr:x>0.66379</cdr:x>
      <cdr:y>0.80248</cdr:y>
    </cdr:to>
    <cdr:pic>
      <cdr:nvPicPr>
        <cdr:cNvPr id="38" name="chart">
          <a:extLst xmlns:a="http://schemas.openxmlformats.org/drawingml/2006/main">
            <a:ext uri="{FF2B5EF4-FFF2-40B4-BE49-F238E27FC236}">
              <a16:creationId xmlns:a16="http://schemas.microsoft.com/office/drawing/2014/main" xmlns="" id="{BEF99862-8037-34E7-0E25-7AE4532629B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1"/>
        <a:stretch xmlns:a="http://schemas.openxmlformats.org/drawingml/2006/main">
          <a:fillRect/>
        </a:stretch>
      </cdr:blipFill>
      <cdr:spPr>
        <a:xfrm xmlns:a="http://schemas.openxmlformats.org/drawingml/2006/main">
          <a:off x="4537002" y="2670087"/>
          <a:ext cx="849883" cy="591190"/>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0.6933</cdr:x>
      <cdr:y>0.75474</cdr:y>
    </cdr:from>
    <cdr:to>
      <cdr:x>0.90329</cdr:x>
      <cdr:y>0.83947</cdr:y>
    </cdr:to>
    <cdr:sp macro="" textlink="">
      <cdr:nvSpPr>
        <cdr:cNvPr id="39" name="圓角矩形 38"/>
        <cdr:cNvSpPr/>
      </cdr:nvSpPr>
      <cdr:spPr>
        <a:xfrm xmlns:a="http://schemas.openxmlformats.org/drawingml/2006/main">
          <a:off x="5626328" y="3067263"/>
          <a:ext cx="1704112"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家家庭托顧</a:t>
          </a:r>
          <a:endParaRPr lang="en-US" altLang="zh-TW" dirty="0">
            <a:solidFill>
              <a:schemeClr val="tx1"/>
            </a:solidFill>
            <a:latin typeface="+mj-ea"/>
            <a:ea typeface="+mj-ea"/>
          </a:endParaRPr>
        </a:p>
      </cdr:txBody>
    </cdr:sp>
  </cdr:relSizeAnchor>
  <cdr:relSizeAnchor xmlns:cdr="http://schemas.openxmlformats.org/drawingml/2006/chartDrawing">
    <cdr:from>
      <cdr:x>0.64419</cdr:x>
      <cdr:y>0.78939</cdr:y>
    </cdr:from>
    <cdr:to>
      <cdr:x>0.70247</cdr:x>
      <cdr:y>0.79713</cdr:y>
    </cdr:to>
    <cdr:cxnSp macro="">
      <cdr:nvCxnSpPr>
        <cdr:cNvPr id="43" name="直線接點 42">
          <a:extLst xmlns:a="http://schemas.openxmlformats.org/drawingml/2006/main">
            <a:ext uri="{FF2B5EF4-FFF2-40B4-BE49-F238E27FC236}">
              <a16:creationId xmlns:a16="http://schemas.microsoft.com/office/drawing/2014/main" xmlns="" id="{01AF0398-CC1D-196A-A968-9EDEAA86641D}"/>
            </a:ext>
          </a:extLst>
        </cdr:cNvPr>
        <cdr:cNvCxnSpPr/>
      </cdr:nvCxnSpPr>
      <cdr:spPr>
        <a:xfrm xmlns:a="http://schemas.openxmlformats.org/drawingml/2006/main" flipH="1" flipV="1">
          <a:off x="5227775" y="3208082"/>
          <a:ext cx="472976" cy="314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0.36607</cdr:x>
      <cdr:y>0.30021</cdr:y>
    </cdr:from>
    <cdr:to>
      <cdr:x>0.59607</cdr:x>
      <cdr:y>0.57881</cdr:y>
    </cdr:to>
    <cdr:pic>
      <cdr:nvPicPr>
        <cdr:cNvPr id="44" name="Picture 3">
          <a:extLst xmlns:a="http://schemas.openxmlformats.org/drawingml/2006/main">
            <a:ext uri="{FF2B5EF4-FFF2-40B4-BE49-F238E27FC236}">
              <a16:creationId xmlns:a16="http://schemas.microsoft.com/office/drawing/2014/main" xmlns="" id="{AC7D9A5F-8AD7-B7C8-AF39-88FAF6945F7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970748" y="1220034"/>
          <a:ext cx="1866578" cy="11322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0.36214</cdr:x>
      <cdr:y>0.56869</cdr:y>
    </cdr:from>
    <cdr:to>
      <cdr:x>0.60632</cdr:x>
      <cdr:y>0.68986</cdr:y>
    </cdr:to>
    <cdr:sp macro="" textlink="">
      <cdr:nvSpPr>
        <cdr:cNvPr id="45" name="文字方塊 5"/>
        <cdr:cNvSpPr txBox="1"/>
      </cdr:nvSpPr>
      <cdr:spPr>
        <a:xfrm xmlns:a="http://schemas.openxmlformats.org/drawingml/2006/main">
          <a:off x="2938837" y="2311156"/>
          <a:ext cx="1981594" cy="492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r>
            <a:rPr lang="en-US" altLang="zh-TW" sz="1300" dirty="0">
              <a:solidFill>
                <a:schemeClr val="tx1"/>
              </a:solidFill>
              <a:latin typeface="標楷體" panose="03000509000000000000" pitchFamily="65" charset="-120"/>
              <a:ea typeface="標楷體" panose="03000509000000000000" pitchFamily="65" charset="-120"/>
            </a:rPr>
            <a:t>1</a:t>
          </a:r>
          <a:r>
            <a:rPr lang="zh-TW" altLang="en-US" sz="1300" dirty="0">
              <a:solidFill>
                <a:schemeClr val="tx1"/>
              </a:solidFill>
              <a:latin typeface="標楷體" panose="03000509000000000000" pitchFamily="65" charset="-120"/>
              <a:ea typeface="標楷體" panose="03000509000000000000" pitchFamily="65" charset="-120"/>
            </a:rPr>
            <a:t>家社區整合型</a:t>
          </a:r>
          <a:endParaRPr lang="en-US" altLang="zh-TW" sz="1300" dirty="0">
            <a:solidFill>
              <a:schemeClr val="tx1"/>
            </a:solidFill>
            <a:latin typeface="標楷體" panose="03000509000000000000" pitchFamily="65" charset="-120"/>
            <a:ea typeface="標楷體" panose="03000509000000000000" pitchFamily="65" charset="-120"/>
          </a:endParaRPr>
        </a:p>
        <a:p xmlns:a="http://schemas.openxmlformats.org/drawingml/2006/main">
          <a:pPr algn="ctr"/>
          <a:r>
            <a:rPr lang="zh-TW" altLang="en-US" sz="1300" dirty="0">
              <a:solidFill>
                <a:schemeClr val="tx1"/>
              </a:solidFill>
              <a:latin typeface="標楷體" panose="03000509000000000000" pitchFamily="65" charset="-120"/>
              <a:ea typeface="標楷體" panose="03000509000000000000" pitchFamily="65" charset="-120"/>
            </a:rPr>
            <a:t>服務中心</a:t>
          </a:r>
        </a:p>
      </cdr:txBody>
    </cdr:sp>
  </cdr:relSizeAnchor>
</c:userShapes>
</file>

<file path=ppt/drawings/drawing8.xml><?xml version="1.0" encoding="utf-8"?>
<c:userShapes xmlns:c="http://schemas.openxmlformats.org/drawingml/2006/chart">
  <cdr:relSizeAnchor xmlns:cdr="http://schemas.openxmlformats.org/drawingml/2006/chartDrawing">
    <cdr:from>
      <cdr:x>0.49671</cdr:x>
      <cdr:y>0.09643</cdr:y>
    </cdr:from>
    <cdr:to>
      <cdr:x>0.5675</cdr:x>
      <cdr:y>0.20717</cdr:y>
    </cdr:to>
    <cdr:pic>
      <cdr:nvPicPr>
        <cdr:cNvPr id="2" name="chart">
          <a:extLst xmlns:a="http://schemas.openxmlformats.org/drawingml/2006/main">
            <a:ext uri="{FF2B5EF4-FFF2-40B4-BE49-F238E27FC236}">
              <a16:creationId xmlns:a16="http://schemas.microsoft.com/office/drawing/2014/main" xmlns="" id="{511410F9-1C14-A03B-5842-AE36C74C399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541943" y="391884"/>
          <a:ext cx="647277" cy="450063"/>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0.57119</cdr:x>
      <cdr:y>0.19156</cdr:y>
    </cdr:from>
    <cdr:to>
      <cdr:x>0.62981</cdr:x>
      <cdr:y>0.27649</cdr:y>
    </cdr:to>
    <cdr:pic>
      <cdr:nvPicPr>
        <cdr:cNvPr id="3" name="chart">
          <a:extLst xmlns:a="http://schemas.openxmlformats.org/drawingml/2006/main">
            <a:ext uri="{FF2B5EF4-FFF2-40B4-BE49-F238E27FC236}">
              <a16:creationId xmlns:a16="http://schemas.microsoft.com/office/drawing/2014/main" xmlns="" id="{CEFA3B7D-345C-172C-B21F-B27A257DA67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5222959" y="778510"/>
          <a:ext cx="536037" cy="345142"/>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0.60833</cdr:x>
      <cdr:y>0.30477</cdr:y>
    </cdr:from>
    <cdr:to>
      <cdr:x>0.68167</cdr:x>
      <cdr:y>0.41401</cdr:y>
    </cdr:to>
    <cdr:pic>
      <cdr:nvPicPr>
        <cdr:cNvPr id="4" name="chart">
          <a:extLst xmlns:a="http://schemas.openxmlformats.org/drawingml/2006/main">
            <a:ext uri="{FF2B5EF4-FFF2-40B4-BE49-F238E27FC236}">
              <a16:creationId xmlns:a16="http://schemas.microsoft.com/office/drawing/2014/main" xmlns="" id="{0C19A099-DBCE-F7A2-10D6-E66B3522FDC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5562601" y="1238590"/>
          <a:ext cx="670560" cy="443957"/>
        </a:xfrm>
        <a:prstGeom xmlns:a="http://schemas.openxmlformats.org/drawingml/2006/main" prst="rect">
          <a:avLst/>
        </a:prstGeom>
      </cdr:spPr>
    </cdr:pic>
  </cdr:relSizeAnchor>
  <cdr:relSizeAnchor xmlns:cdr="http://schemas.openxmlformats.org/drawingml/2006/chartDrawing">
    <cdr:from>
      <cdr:x>0.62333</cdr:x>
      <cdr:y>0.43575</cdr:y>
    </cdr:from>
    <cdr:to>
      <cdr:x>0.70417</cdr:x>
      <cdr:y>0.56176</cdr:y>
    </cdr:to>
    <cdr:pic>
      <cdr:nvPicPr>
        <cdr:cNvPr id="5" name="chart">
          <a:extLst xmlns:a="http://schemas.openxmlformats.org/drawingml/2006/main">
            <a:ext uri="{FF2B5EF4-FFF2-40B4-BE49-F238E27FC236}">
              <a16:creationId xmlns:a16="http://schemas.microsoft.com/office/drawing/2014/main" xmlns="" id="{00DE7697-D029-90AF-9BA5-1513E770188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5699760" y="1770886"/>
          <a:ext cx="739140" cy="512118"/>
        </a:xfrm>
        <a:prstGeom xmlns:a="http://schemas.openxmlformats.org/drawingml/2006/main" prst="rect">
          <a:avLst/>
        </a:prstGeom>
      </cdr:spPr>
    </cdr:pic>
  </cdr:relSizeAnchor>
  <cdr:relSizeAnchor xmlns:cdr="http://schemas.openxmlformats.org/drawingml/2006/chartDrawing">
    <cdr:from>
      <cdr:x>0.6</cdr:x>
      <cdr:y>0.57611</cdr:y>
    </cdr:from>
    <cdr:to>
      <cdr:x>0.69</cdr:x>
      <cdr:y>0.71851</cdr:y>
    </cdr:to>
    <cdr:pic>
      <cdr:nvPicPr>
        <cdr:cNvPr id="6" name="chart">
          <a:extLst xmlns:a="http://schemas.openxmlformats.org/drawingml/2006/main">
            <a:ext uri="{FF2B5EF4-FFF2-40B4-BE49-F238E27FC236}">
              <a16:creationId xmlns:a16="http://schemas.microsoft.com/office/drawing/2014/main" xmlns="" id="{63F4F3B9-DF0F-BD25-1580-6E5BB469DD0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5486400" y="2341314"/>
          <a:ext cx="822960" cy="578727"/>
        </a:xfrm>
        <a:prstGeom xmlns:a="http://schemas.openxmlformats.org/drawingml/2006/main" prst="rect">
          <a:avLst/>
        </a:prstGeom>
      </cdr:spPr>
    </cdr:pic>
  </cdr:relSizeAnchor>
  <cdr:relSizeAnchor xmlns:cdr="http://schemas.openxmlformats.org/drawingml/2006/chartDrawing">
    <cdr:from>
      <cdr:x>0.57583</cdr:x>
      <cdr:y>0.72835</cdr:y>
    </cdr:from>
    <cdr:to>
      <cdr:x>0.64417</cdr:x>
      <cdr:y>0.83551</cdr:y>
    </cdr:to>
    <cdr:pic>
      <cdr:nvPicPr>
        <cdr:cNvPr id="7" name="chart">
          <a:extLst xmlns:a="http://schemas.openxmlformats.org/drawingml/2006/main">
            <a:ext uri="{FF2B5EF4-FFF2-40B4-BE49-F238E27FC236}">
              <a16:creationId xmlns:a16="http://schemas.microsoft.com/office/drawing/2014/main" xmlns="" id="{81DBB6F4-3AC3-AB12-06EC-714649816F7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5265420" y="2960026"/>
          <a:ext cx="624840" cy="435495"/>
        </a:xfrm>
        <a:prstGeom xmlns:a="http://schemas.openxmlformats.org/drawingml/2006/main" prst="rect">
          <a:avLst/>
        </a:prstGeom>
      </cdr:spPr>
    </cdr:pic>
  </cdr:relSizeAnchor>
  <cdr:relSizeAnchor xmlns:cdr="http://schemas.openxmlformats.org/drawingml/2006/chartDrawing">
    <cdr:from>
      <cdr:x>0.5079</cdr:x>
      <cdr:y>0.80094</cdr:y>
    </cdr:from>
    <cdr:to>
      <cdr:x>0.57547</cdr:x>
      <cdr:y>0.89688</cdr:y>
    </cdr:to>
    <cdr:pic>
      <cdr:nvPicPr>
        <cdr:cNvPr id="8" name="chart">
          <a:extLst xmlns:a="http://schemas.openxmlformats.org/drawingml/2006/main">
            <a:ext uri="{FF2B5EF4-FFF2-40B4-BE49-F238E27FC236}">
              <a16:creationId xmlns:a16="http://schemas.microsoft.com/office/drawing/2014/main" xmlns="" id="{573E83F6-7571-B52C-9879-3174BB7DE08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4644247" y="3255010"/>
          <a:ext cx="617861" cy="389890"/>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0.42707</cdr:x>
      <cdr:y>0.82388</cdr:y>
    </cdr:from>
    <cdr:to>
      <cdr:x>0.48676</cdr:x>
      <cdr:y>0.90769</cdr:y>
    </cdr:to>
    <cdr:pic>
      <cdr:nvPicPr>
        <cdr:cNvPr id="9" name="chart">
          <a:extLst xmlns:a="http://schemas.openxmlformats.org/drawingml/2006/main">
            <a:ext uri="{FF2B5EF4-FFF2-40B4-BE49-F238E27FC236}">
              <a16:creationId xmlns:a16="http://schemas.microsoft.com/office/drawing/2014/main" xmlns="" id="{95111BF0-FDF8-9F42-42E7-48E4E64D0C9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3905134" y="3348245"/>
          <a:ext cx="545792" cy="340613"/>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0.3643</cdr:x>
      <cdr:y>0.71893</cdr:y>
    </cdr:from>
    <cdr:to>
      <cdr:x>0.44167</cdr:x>
      <cdr:y>0.83075</cdr:y>
    </cdr:to>
    <cdr:pic>
      <cdr:nvPicPr>
        <cdr:cNvPr id="10" name="chart">
          <a:extLst xmlns:a="http://schemas.openxmlformats.org/drawingml/2006/main">
            <a:ext uri="{FF2B5EF4-FFF2-40B4-BE49-F238E27FC236}">
              <a16:creationId xmlns:a16="http://schemas.microsoft.com/office/drawing/2014/main" xmlns="" id="{FBB8B921-6F26-BF8A-CBE2-3A629E8BC9C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9"/>
        <a:stretch xmlns:a="http://schemas.openxmlformats.org/drawingml/2006/main">
          <a:fillRect/>
        </a:stretch>
      </cdr:blipFill>
      <cdr:spPr>
        <a:xfrm xmlns:a="http://schemas.openxmlformats.org/drawingml/2006/main">
          <a:off x="3331175" y="2921748"/>
          <a:ext cx="707425" cy="454436"/>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0.3216</cdr:x>
      <cdr:y>0.57508</cdr:y>
    </cdr:from>
    <cdr:to>
      <cdr:x>0.40954</cdr:x>
      <cdr:y>0.71116</cdr:y>
    </cdr:to>
    <cdr:pic>
      <cdr:nvPicPr>
        <cdr:cNvPr id="11" name="chart">
          <a:extLst xmlns:a="http://schemas.openxmlformats.org/drawingml/2006/main">
            <a:ext uri="{FF2B5EF4-FFF2-40B4-BE49-F238E27FC236}">
              <a16:creationId xmlns:a16="http://schemas.microsoft.com/office/drawing/2014/main" xmlns="" id="{B755F732-1F2F-B481-28D6-148DA4D0412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0"/>
        <a:stretch xmlns:a="http://schemas.openxmlformats.org/drawingml/2006/main">
          <a:fillRect/>
        </a:stretch>
      </cdr:blipFill>
      <cdr:spPr>
        <a:xfrm xmlns:a="http://schemas.openxmlformats.org/drawingml/2006/main">
          <a:off x="2940747" y="2337134"/>
          <a:ext cx="804122" cy="553001"/>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0.30063</cdr:x>
      <cdr:y>0.43325</cdr:y>
    </cdr:from>
    <cdr:to>
      <cdr:x>0.38553</cdr:x>
      <cdr:y>0.56612</cdr:y>
    </cdr:to>
    <cdr:pic>
      <cdr:nvPicPr>
        <cdr:cNvPr id="12" name="chart">
          <a:extLst xmlns:a="http://schemas.openxmlformats.org/drawingml/2006/main">
            <a:ext uri="{FF2B5EF4-FFF2-40B4-BE49-F238E27FC236}">
              <a16:creationId xmlns:a16="http://schemas.microsoft.com/office/drawing/2014/main" xmlns="" id="{3868E226-34DB-4FB0-666C-69AEBB4BD34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1"/>
        <a:stretch xmlns:a="http://schemas.openxmlformats.org/drawingml/2006/main">
          <a:fillRect/>
        </a:stretch>
      </cdr:blipFill>
      <cdr:spPr>
        <a:xfrm xmlns:a="http://schemas.openxmlformats.org/drawingml/2006/main">
          <a:off x="2748941" y="1760733"/>
          <a:ext cx="776376" cy="539992"/>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0.32144</cdr:x>
      <cdr:y>0.27932</cdr:y>
    </cdr:from>
    <cdr:to>
      <cdr:x>0.40129</cdr:x>
      <cdr:y>0.40579</cdr:y>
    </cdr:to>
    <cdr:pic>
      <cdr:nvPicPr>
        <cdr:cNvPr id="13" name="chart">
          <a:extLst xmlns:a="http://schemas.openxmlformats.org/drawingml/2006/main">
            <a:ext uri="{FF2B5EF4-FFF2-40B4-BE49-F238E27FC236}">
              <a16:creationId xmlns:a16="http://schemas.microsoft.com/office/drawing/2014/main" xmlns="" id="{5B6841E9-4643-A3CD-6C60-463E4B520EE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2"/>
        <a:stretch xmlns:a="http://schemas.openxmlformats.org/drawingml/2006/main">
          <a:fillRect/>
        </a:stretch>
      </cdr:blipFill>
      <cdr:spPr>
        <a:xfrm xmlns:a="http://schemas.openxmlformats.org/drawingml/2006/main">
          <a:off x="2939237" y="1135167"/>
          <a:ext cx="730201" cy="513976"/>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0.35082</cdr:x>
      <cdr:y>0.14804</cdr:y>
    </cdr:from>
    <cdr:to>
      <cdr:x>0.44107</cdr:x>
      <cdr:y>0.28217</cdr:y>
    </cdr:to>
    <cdr:pic>
      <cdr:nvPicPr>
        <cdr:cNvPr id="14" name="chart">
          <a:extLst xmlns:a="http://schemas.openxmlformats.org/drawingml/2006/main">
            <a:ext uri="{FF2B5EF4-FFF2-40B4-BE49-F238E27FC236}">
              <a16:creationId xmlns:a16="http://schemas.microsoft.com/office/drawing/2014/main" xmlns="" id="{1F044732-54CB-7E4A-01FA-0E494787695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3"/>
        <a:stretch xmlns:a="http://schemas.openxmlformats.org/drawingml/2006/main">
          <a:fillRect/>
        </a:stretch>
      </cdr:blipFill>
      <cdr:spPr>
        <a:xfrm xmlns:a="http://schemas.openxmlformats.org/drawingml/2006/main">
          <a:off x="3207903" y="601649"/>
          <a:ext cx="825276" cy="54509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0.4362</cdr:x>
      <cdr:y>0.11475</cdr:y>
    </cdr:from>
    <cdr:to>
      <cdr:x>0.49671</cdr:x>
      <cdr:y>0.21701</cdr:y>
    </cdr:to>
    <cdr:pic>
      <cdr:nvPicPr>
        <cdr:cNvPr id="15" name="Picture 2">
          <a:extLst xmlns:a="http://schemas.openxmlformats.org/drawingml/2006/main">
            <a:ext uri="{FF2B5EF4-FFF2-40B4-BE49-F238E27FC236}">
              <a16:creationId xmlns:a16="http://schemas.microsoft.com/office/drawing/2014/main" xmlns="" id="{21381858-B282-3223-A2F6-D855AE2D32C7}"/>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4">
          <a:extLst>
            <a:ext uri="{BEBA8EAE-BF5A-486C-A8C5-ECC9F3942E4B}">
              <a14:imgProps xmlns:a14="http://schemas.microsoft.com/office/drawing/2010/main">
                <a14:imgLayer r:embed="rId15">
                  <a14:imgEffect>
                    <a14:backgroundRemoval t="11321" b="72642" l="14663" r="86804">
                      <a14:foregroundMark x1="47507" y1="27830" x2="48680" y2="28774"/>
                      <a14:foregroundMark x1="47507" y1="33962" x2="47214" y2="48585"/>
                      <a14:foregroundMark x1="37830" y1="35849" x2="49853" y2="33491"/>
                      <a14:foregroundMark x1="56305" y1="33962" x2="60704" y2="35377"/>
                      <a14:foregroundMark x1="46041" y1="28774" x2="50147" y2="30660"/>
                      <a14:foregroundMark x1="35484" y1="37736" x2="37537" y2="43396"/>
                    </a14:backgroundRemoval>
                  </a14:imgEffect>
                </a14:imgLayer>
              </a14:imgProps>
            </a:ext>
            <a:ext uri="{28A0092B-C50C-407E-A947-70E740481C1C}">
              <a14:useLocalDpi xmlns:a14="http://schemas.microsoft.com/office/drawing/2010/main" val="0"/>
            </a:ext>
          </a:extLst>
        </a:blip>
        <a:srcRect xmlns:a="http://schemas.openxmlformats.org/drawingml/2006/main" l="14898" t="10628" r="12034" b="25032"/>
        <a:stretch xmlns:a="http://schemas.openxmlformats.org/drawingml/2006/main"/>
      </cdr:blipFill>
      <cdr:spPr bwMode="auto">
        <a:xfrm xmlns:a="http://schemas.openxmlformats.org/drawingml/2006/main">
          <a:off x="3988651" y="493297"/>
          <a:ext cx="553292" cy="43963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0.40662</cdr:x>
      <cdr:y>0.32129</cdr:y>
    </cdr:from>
    <cdr:to>
      <cdr:x>0.5868</cdr:x>
      <cdr:y>0.56721</cdr:y>
    </cdr:to>
    <cdr:pic>
      <cdr:nvPicPr>
        <cdr:cNvPr id="16" name="Picture 3">
          <a:extLst xmlns:a="http://schemas.openxmlformats.org/drawingml/2006/main">
            <a:ext uri="{FF2B5EF4-FFF2-40B4-BE49-F238E27FC236}">
              <a16:creationId xmlns:a16="http://schemas.microsoft.com/office/drawing/2014/main" xmlns="" id="{5821E7F9-FBCC-5F4F-AF74-7BD52F66B1DF}"/>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6">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18145" y="1305725"/>
          <a:ext cx="1647595" cy="99943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0.39673</cdr:x>
      <cdr:y>0.59909</cdr:y>
    </cdr:from>
    <cdr:to>
      <cdr:x>0.61343</cdr:x>
      <cdr:y>0.71364</cdr:y>
    </cdr:to>
    <cdr:sp macro="" textlink="">
      <cdr:nvSpPr>
        <cdr:cNvPr id="17" name="文字方塊 16"/>
        <cdr:cNvSpPr txBox="1"/>
      </cdr:nvSpPr>
      <cdr:spPr>
        <a:xfrm xmlns:a="http://schemas.openxmlformats.org/drawingml/2006/main">
          <a:off x="3627699" y="2575458"/>
          <a:ext cx="1981505" cy="492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r>
            <a:rPr lang="en-US" altLang="zh-TW" sz="1300" dirty="0">
              <a:latin typeface="標楷體" panose="03000509000000000000" pitchFamily="65" charset="-120"/>
              <a:ea typeface="標楷體" panose="03000509000000000000" pitchFamily="65" charset="-120"/>
            </a:rPr>
            <a:t>5</a:t>
          </a:r>
          <a:r>
            <a:rPr lang="zh-TW" altLang="en-US" sz="1300" dirty="0">
              <a:latin typeface="標楷體" panose="03000509000000000000" pitchFamily="65" charset="-120"/>
              <a:ea typeface="標楷體" panose="03000509000000000000" pitchFamily="65" charset="-120"/>
            </a:rPr>
            <a:t>家社區整合型</a:t>
          </a:r>
          <a:endParaRPr lang="en-US" altLang="zh-TW" sz="1300" dirty="0">
            <a:latin typeface="標楷體" panose="03000509000000000000" pitchFamily="65" charset="-120"/>
            <a:ea typeface="標楷體" panose="03000509000000000000" pitchFamily="65" charset="-120"/>
          </a:endParaRPr>
        </a:p>
        <a:p xmlns:a="http://schemas.openxmlformats.org/drawingml/2006/main">
          <a:pPr algn="ctr"/>
          <a:r>
            <a:rPr lang="zh-TW" altLang="en-US" sz="1300" dirty="0">
              <a:latin typeface="標楷體" panose="03000509000000000000" pitchFamily="65" charset="-120"/>
              <a:ea typeface="標楷體" panose="03000509000000000000" pitchFamily="65" charset="-120"/>
            </a:rPr>
            <a:t>服務中心</a:t>
          </a:r>
        </a:p>
      </cdr:txBody>
    </cdr:sp>
  </cdr:relSizeAnchor>
  <cdr:relSizeAnchor xmlns:cdr="http://schemas.openxmlformats.org/drawingml/2006/chartDrawing">
    <cdr:from>
      <cdr:x>0.62439</cdr:x>
      <cdr:y>0.10156</cdr:y>
    </cdr:from>
    <cdr:to>
      <cdr:x>0.78167</cdr:x>
      <cdr:y>0.14827</cdr:y>
    </cdr:to>
    <cdr:cxnSp macro="">
      <cdr:nvCxnSpPr>
        <cdr:cNvPr id="18" name="直線接點 17">
          <a:extLst xmlns:a="http://schemas.openxmlformats.org/drawingml/2006/main">
            <a:ext uri="{FF2B5EF4-FFF2-40B4-BE49-F238E27FC236}">
              <a16:creationId xmlns:a16="http://schemas.microsoft.com/office/drawing/2014/main" xmlns="" id="{C918F9C4-488F-7911-F40F-8EE6395F4CA0}"/>
            </a:ext>
          </a:extLst>
        </cdr:cNvPr>
        <cdr:cNvCxnSpPr/>
      </cdr:nvCxnSpPr>
      <cdr:spPr>
        <a:xfrm xmlns:a="http://schemas.openxmlformats.org/drawingml/2006/main" flipV="1">
          <a:off x="5709383" y="412750"/>
          <a:ext cx="1438177" cy="18981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0.76702</cdr:x>
      <cdr:y>0.01984</cdr:y>
    </cdr:from>
    <cdr:to>
      <cdr:x>0.97249</cdr:x>
      <cdr:y>0.12893</cdr:y>
    </cdr:to>
    <cdr:sp macro="" textlink="">
      <cdr:nvSpPr>
        <cdr:cNvPr id="19" name="圓角矩形 18"/>
        <cdr:cNvSpPr/>
      </cdr:nvSpPr>
      <cdr:spPr>
        <a:xfrm xmlns:a="http://schemas.openxmlformats.org/drawingml/2006/main">
          <a:off x="7013596" y="80629"/>
          <a:ext cx="1878885" cy="443331"/>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5</a:t>
          </a:r>
          <a:r>
            <a:rPr lang="zh-TW" altLang="en-US" dirty="0">
              <a:solidFill>
                <a:schemeClr val="tx1"/>
              </a:solidFill>
            </a:rPr>
            <a:t>間日間照顧中心</a:t>
          </a:r>
        </a:p>
      </cdr:txBody>
    </cdr:sp>
  </cdr:relSizeAnchor>
  <cdr:relSizeAnchor xmlns:cdr="http://schemas.openxmlformats.org/drawingml/2006/chartDrawing">
    <cdr:from>
      <cdr:x>0.53077</cdr:x>
      <cdr:y>0.00657</cdr:y>
    </cdr:from>
    <cdr:to>
      <cdr:x>0.58173</cdr:x>
      <cdr:y>0.06327</cdr:y>
    </cdr:to>
    <cdr:cxnSp macro="">
      <cdr:nvCxnSpPr>
        <cdr:cNvPr id="20" name="直線接點 19">
          <a:extLst xmlns:a="http://schemas.openxmlformats.org/drawingml/2006/main">
            <a:ext uri="{FF2B5EF4-FFF2-40B4-BE49-F238E27FC236}">
              <a16:creationId xmlns:a16="http://schemas.microsoft.com/office/drawing/2014/main" xmlns="" id="{FF0E5449-9C56-E0C9-EDE9-B08D7A624ECE}"/>
            </a:ext>
          </a:extLst>
        </cdr:cNvPr>
        <cdr:cNvCxnSpPr/>
      </cdr:nvCxnSpPr>
      <cdr:spPr>
        <a:xfrm xmlns:a="http://schemas.openxmlformats.org/drawingml/2006/main" flipV="1">
          <a:off x="4853403" y="26716"/>
          <a:ext cx="465928" cy="23040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0.57517</cdr:x>
      <cdr:y>2.46063E-7</cdr:y>
    </cdr:from>
    <cdr:to>
      <cdr:x>0.7575</cdr:x>
      <cdr:y>0.09969</cdr:y>
    </cdr:to>
    <cdr:sp macro="" textlink="">
      <cdr:nvSpPr>
        <cdr:cNvPr id="22" name="圓角矩形 21"/>
        <cdr:cNvSpPr/>
      </cdr:nvSpPr>
      <cdr:spPr>
        <a:xfrm xmlns:a="http://schemas.openxmlformats.org/drawingml/2006/main">
          <a:off x="5259368" y="1"/>
          <a:ext cx="1667212" cy="40513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rPr>
            <a:t>16</a:t>
          </a:r>
          <a:r>
            <a:rPr lang="zh-TW" altLang="en-US" sz="1400" dirty="0">
              <a:solidFill>
                <a:schemeClr val="tx1"/>
              </a:solidFill>
            </a:rPr>
            <a:t>家居家服務單位</a:t>
          </a:r>
        </a:p>
      </cdr:txBody>
    </cdr:sp>
  </cdr:relSizeAnchor>
  <cdr:relSizeAnchor xmlns:cdr="http://schemas.openxmlformats.org/drawingml/2006/chartDrawing">
    <cdr:from>
      <cdr:x>0.68466</cdr:x>
      <cdr:y>0.22907</cdr:y>
    </cdr:from>
    <cdr:to>
      <cdr:x>0.73562</cdr:x>
      <cdr:y>0.28577</cdr:y>
    </cdr:to>
    <cdr:cxnSp macro="">
      <cdr:nvCxnSpPr>
        <cdr:cNvPr id="24" name="直線接點 23">
          <a:extLst xmlns:a="http://schemas.openxmlformats.org/drawingml/2006/main">
            <a:ext uri="{FF2B5EF4-FFF2-40B4-BE49-F238E27FC236}">
              <a16:creationId xmlns:a16="http://schemas.microsoft.com/office/drawing/2014/main" xmlns="" id="{B0C31158-EA13-8C4E-FF3F-7F4620F8A832}"/>
            </a:ext>
          </a:extLst>
        </cdr:cNvPr>
        <cdr:cNvCxnSpPr/>
      </cdr:nvCxnSpPr>
      <cdr:spPr>
        <a:xfrm xmlns:a="http://schemas.openxmlformats.org/drawingml/2006/main" flipV="1">
          <a:off x="6260563" y="930956"/>
          <a:ext cx="465928" cy="23040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0.7075</cdr:x>
      <cdr:y>0.40126</cdr:y>
    </cdr:from>
    <cdr:to>
      <cdr:x>0.75813</cdr:x>
      <cdr:y>0.43344</cdr:y>
    </cdr:to>
    <cdr:cxnSp macro="">
      <cdr:nvCxnSpPr>
        <cdr:cNvPr id="25" name="直線接點 24">
          <a:extLst xmlns:a="http://schemas.openxmlformats.org/drawingml/2006/main">
            <a:ext uri="{FF2B5EF4-FFF2-40B4-BE49-F238E27FC236}">
              <a16:creationId xmlns:a16="http://schemas.microsoft.com/office/drawing/2014/main" xmlns="" id="{D288B06D-FC5E-9206-39B4-16D9DAAEC258}"/>
            </a:ext>
          </a:extLst>
        </cdr:cNvPr>
        <cdr:cNvCxnSpPr>
          <a:endCxn xmlns:a="http://schemas.openxmlformats.org/drawingml/2006/main" id="27" idx="1"/>
        </cdr:cNvCxnSpPr>
      </cdr:nvCxnSpPr>
      <cdr:spPr>
        <a:xfrm xmlns:a="http://schemas.openxmlformats.org/drawingml/2006/main" flipV="1">
          <a:off x="6469380" y="1630715"/>
          <a:ext cx="462936" cy="13077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0.73424</cdr:x>
      <cdr:y>0.18046</cdr:y>
    </cdr:from>
    <cdr:to>
      <cdr:x>0.93972</cdr:x>
      <cdr:y>0.28955</cdr:y>
    </cdr:to>
    <cdr:sp macro="" textlink="">
      <cdr:nvSpPr>
        <cdr:cNvPr id="26" name="圓角矩形 25"/>
        <cdr:cNvSpPr/>
      </cdr:nvSpPr>
      <cdr:spPr>
        <a:xfrm xmlns:a="http://schemas.openxmlformats.org/drawingml/2006/main">
          <a:off x="6713876" y="733409"/>
          <a:ext cx="1878885" cy="443331"/>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600" dirty="0">
              <a:solidFill>
                <a:schemeClr val="tx1"/>
              </a:solidFill>
            </a:rPr>
            <a:t>4</a:t>
          </a:r>
          <a:r>
            <a:rPr lang="zh-TW" altLang="en-US" sz="1600" dirty="0">
              <a:solidFill>
                <a:schemeClr val="tx1"/>
              </a:solidFill>
            </a:rPr>
            <a:t>家居家護理單位</a:t>
          </a:r>
          <a:endParaRPr lang="en-US" altLang="zh-TW" sz="1600" dirty="0">
            <a:solidFill>
              <a:schemeClr val="tx1"/>
            </a:solidFill>
          </a:endParaRPr>
        </a:p>
      </cdr:txBody>
    </cdr:sp>
  </cdr:relSizeAnchor>
  <cdr:relSizeAnchor xmlns:cdr="http://schemas.openxmlformats.org/drawingml/2006/chartDrawing">
    <cdr:from>
      <cdr:x>0.75813</cdr:x>
      <cdr:y>0.34671</cdr:y>
    </cdr:from>
    <cdr:to>
      <cdr:x>0.9636</cdr:x>
      <cdr:y>0.4558</cdr:y>
    </cdr:to>
    <cdr:sp macro="" textlink="">
      <cdr:nvSpPr>
        <cdr:cNvPr id="27" name="圓角矩形 26"/>
        <cdr:cNvSpPr/>
      </cdr:nvSpPr>
      <cdr:spPr>
        <a:xfrm xmlns:a="http://schemas.openxmlformats.org/drawingml/2006/main">
          <a:off x="6932316" y="1409049"/>
          <a:ext cx="1878885" cy="443331"/>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600" dirty="0">
              <a:solidFill>
                <a:schemeClr val="tx1"/>
              </a:solidFill>
            </a:rPr>
            <a:t>1</a:t>
          </a:r>
          <a:r>
            <a:rPr lang="zh-TW" altLang="en-US" sz="1600" dirty="0">
              <a:solidFill>
                <a:schemeClr val="tx1"/>
              </a:solidFill>
            </a:rPr>
            <a:t>家家庭托顧</a:t>
          </a:r>
          <a:endParaRPr lang="en-US" altLang="zh-TW" sz="1600" dirty="0">
            <a:solidFill>
              <a:schemeClr val="tx1"/>
            </a:solidFill>
          </a:endParaRPr>
        </a:p>
      </cdr:txBody>
    </cdr:sp>
  </cdr:relSizeAnchor>
  <cdr:relSizeAnchor xmlns:cdr="http://schemas.openxmlformats.org/drawingml/2006/chartDrawing">
    <cdr:from>
      <cdr:x>0.69806</cdr:x>
      <cdr:y>0.52531</cdr:y>
    </cdr:from>
    <cdr:to>
      <cdr:x>0.78417</cdr:x>
      <cdr:y>0.63906</cdr:y>
    </cdr:to>
    <cdr:cxnSp macro="">
      <cdr:nvCxnSpPr>
        <cdr:cNvPr id="30" name="直線接點 29">
          <a:extLst xmlns:a="http://schemas.openxmlformats.org/drawingml/2006/main">
            <a:ext uri="{FF2B5EF4-FFF2-40B4-BE49-F238E27FC236}">
              <a16:creationId xmlns:a16="http://schemas.microsoft.com/office/drawing/2014/main" xmlns="" id="{92C0CE26-D251-8D96-3131-D6BC6C3BA891}"/>
            </a:ext>
          </a:extLst>
        </cdr:cNvPr>
        <cdr:cNvCxnSpPr/>
      </cdr:nvCxnSpPr>
      <cdr:spPr>
        <a:xfrm xmlns:a="http://schemas.openxmlformats.org/drawingml/2006/main" flipV="1">
          <a:off x="6383020" y="2134870"/>
          <a:ext cx="787400" cy="462281"/>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0.76702</cdr:x>
      <cdr:y>0.49234</cdr:y>
    </cdr:from>
    <cdr:to>
      <cdr:x>0.97249</cdr:x>
      <cdr:y>0.60143</cdr:y>
    </cdr:to>
    <cdr:sp macro="" textlink="">
      <cdr:nvSpPr>
        <cdr:cNvPr id="32" name="圓角矩形 31"/>
        <cdr:cNvSpPr/>
      </cdr:nvSpPr>
      <cdr:spPr>
        <a:xfrm xmlns:a="http://schemas.openxmlformats.org/drawingml/2006/main">
          <a:off x="7013596" y="2000869"/>
          <a:ext cx="1878885" cy="443331"/>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600" dirty="0">
              <a:solidFill>
                <a:schemeClr val="tx1"/>
              </a:solidFill>
            </a:rPr>
            <a:t>5</a:t>
          </a:r>
          <a:r>
            <a:rPr lang="zh-TW" altLang="en-US" sz="1600" dirty="0">
              <a:solidFill>
                <a:schemeClr val="tx1"/>
              </a:solidFill>
            </a:rPr>
            <a:t>家專業服務單位</a:t>
          </a:r>
        </a:p>
      </cdr:txBody>
    </cdr:sp>
  </cdr:relSizeAnchor>
  <cdr:relSizeAnchor xmlns:cdr="http://schemas.openxmlformats.org/drawingml/2006/chartDrawing">
    <cdr:from>
      <cdr:x>0.62694</cdr:x>
      <cdr:y>0.71917</cdr:y>
    </cdr:from>
    <cdr:to>
      <cdr:x>0.73364</cdr:x>
      <cdr:y>0.84281</cdr:y>
    </cdr:to>
    <cdr:cxnSp macro="">
      <cdr:nvCxnSpPr>
        <cdr:cNvPr id="33" name="直線接點 32">
          <a:extLst xmlns:a="http://schemas.openxmlformats.org/drawingml/2006/main">
            <a:ext uri="{FF2B5EF4-FFF2-40B4-BE49-F238E27FC236}">
              <a16:creationId xmlns:a16="http://schemas.microsoft.com/office/drawing/2014/main" xmlns="" id="{C3A85C38-FA89-5CBB-1185-31918CE7BF5A}"/>
            </a:ext>
          </a:extLst>
        </cdr:cNvPr>
        <cdr:cNvCxnSpPr>
          <a:endCxn xmlns:a="http://schemas.openxmlformats.org/drawingml/2006/main" id="35" idx="1"/>
        </cdr:cNvCxnSpPr>
      </cdr:nvCxnSpPr>
      <cdr:spPr>
        <a:xfrm xmlns:a="http://schemas.openxmlformats.org/drawingml/2006/main" flipV="1">
          <a:off x="5732780" y="2922690"/>
          <a:ext cx="975644" cy="50250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0.73364</cdr:x>
      <cdr:y>0.65021</cdr:y>
    </cdr:from>
    <cdr:to>
      <cdr:x>1</cdr:x>
      <cdr:y>0.78813</cdr:y>
    </cdr:to>
    <cdr:sp macro="" textlink="">
      <cdr:nvSpPr>
        <cdr:cNvPr id="35" name="圓角矩形 34"/>
        <cdr:cNvSpPr/>
      </cdr:nvSpPr>
      <cdr:spPr>
        <a:xfrm xmlns:a="http://schemas.openxmlformats.org/drawingml/2006/main">
          <a:off x="6708424" y="2642440"/>
          <a:ext cx="2435576" cy="56050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r>
            <a:rPr lang="en-US" altLang="zh-TW" dirty="0">
              <a:solidFill>
                <a:schemeClr val="tx1"/>
              </a:solidFill>
            </a:rPr>
            <a:t>17</a:t>
          </a:r>
          <a:r>
            <a:rPr lang="zh-TW" altLang="en-US" dirty="0">
              <a:solidFill>
                <a:schemeClr val="tx1"/>
              </a:solidFill>
            </a:rPr>
            <a:t>間居家喘息、</a:t>
          </a:r>
          <a:r>
            <a:rPr lang="en-US" altLang="zh-TW" dirty="0">
              <a:solidFill>
                <a:schemeClr val="tx1"/>
              </a:solidFill>
            </a:rPr>
            <a:t>5</a:t>
          </a:r>
          <a:r>
            <a:rPr lang="zh-TW" altLang="en-US" dirty="0">
              <a:solidFill>
                <a:schemeClr val="tx1"/>
              </a:solidFill>
            </a:rPr>
            <a:t>間日照喘息</a:t>
          </a:r>
          <a:endParaRPr lang="en-US" altLang="zh-TW" dirty="0">
            <a:solidFill>
              <a:schemeClr val="tx1"/>
            </a:solidFill>
          </a:endParaRPr>
        </a:p>
        <a:p xmlns:a="http://schemas.openxmlformats.org/drawingml/2006/main">
          <a:r>
            <a:rPr lang="en-US" altLang="zh-TW" dirty="0">
              <a:solidFill>
                <a:schemeClr val="tx1"/>
              </a:solidFill>
            </a:rPr>
            <a:t>7</a:t>
          </a:r>
          <a:r>
            <a:rPr lang="zh-TW" altLang="en-US" dirty="0">
              <a:solidFill>
                <a:schemeClr val="tx1"/>
              </a:solidFill>
            </a:rPr>
            <a:t>間機構喘息、</a:t>
          </a:r>
        </a:p>
        <a:p xmlns:a="http://schemas.openxmlformats.org/drawingml/2006/main">
          <a:r>
            <a:rPr lang="en-US" altLang="zh-TW" dirty="0">
              <a:solidFill>
                <a:schemeClr val="tx1"/>
              </a:solidFill>
            </a:rPr>
            <a:t>2</a:t>
          </a:r>
          <a:r>
            <a:rPr lang="zh-TW" altLang="en-US" dirty="0">
              <a:solidFill>
                <a:schemeClr val="tx1"/>
              </a:solidFill>
            </a:rPr>
            <a:t>家小規機夜間喘息</a:t>
          </a:r>
          <a:endParaRPr lang="en-US" altLang="zh-TW" dirty="0">
            <a:solidFill>
              <a:schemeClr val="tx1"/>
            </a:solidFill>
          </a:endParaRPr>
        </a:p>
      </cdr:txBody>
    </cdr:sp>
  </cdr:relSizeAnchor>
  <cdr:relSizeAnchor xmlns:cdr="http://schemas.openxmlformats.org/drawingml/2006/chartDrawing">
    <cdr:from>
      <cdr:x>0.67592</cdr:x>
      <cdr:y>0.89652</cdr:y>
    </cdr:from>
    <cdr:to>
      <cdr:x>0.86228</cdr:x>
      <cdr:y>0.98125</cdr:y>
    </cdr:to>
    <cdr:sp macro="" textlink="">
      <cdr:nvSpPr>
        <cdr:cNvPr id="37" name="圓角矩形 36"/>
        <cdr:cNvSpPr/>
      </cdr:nvSpPr>
      <cdr:spPr>
        <a:xfrm xmlns:a="http://schemas.openxmlformats.org/drawingml/2006/main">
          <a:off x="6180596" y="3643461"/>
          <a:ext cx="1704112" cy="34433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4</a:t>
          </a:r>
          <a:r>
            <a:rPr lang="zh-TW" altLang="en-US" dirty="0">
              <a:solidFill>
                <a:schemeClr val="tx1"/>
              </a:solidFill>
            </a:rPr>
            <a:t>家交通接送</a:t>
          </a:r>
          <a:endParaRPr lang="en-US" altLang="zh-TW" dirty="0">
            <a:solidFill>
              <a:schemeClr val="tx1"/>
            </a:solidFill>
          </a:endParaRPr>
        </a:p>
      </cdr:txBody>
    </cdr:sp>
  </cdr:relSizeAnchor>
  <cdr:relSizeAnchor xmlns:cdr="http://schemas.openxmlformats.org/drawingml/2006/chartDrawing">
    <cdr:from>
      <cdr:x>0.55917</cdr:x>
      <cdr:y>0.92281</cdr:y>
    </cdr:from>
    <cdr:to>
      <cdr:x>0.67592</cdr:x>
      <cdr:y>0.93889</cdr:y>
    </cdr:to>
    <cdr:cxnSp macro="">
      <cdr:nvCxnSpPr>
        <cdr:cNvPr id="38" name="直線接點 37">
          <a:extLst xmlns:a="http://schemas.openxmlformats.org/drawingml/2006/main">
            <a:ext uri="{FF2B5EF4-FFF2-40B4-BE49-F238E27FC236}">
              <a16:creationId xmlns:a16="http://schemas.microsoft.com/office/drawing/2014/main" xmlns="" id="{3B13D751-570C-F2EF-C539-3585092D3B19}"/>
            </a:ext>
          </a:extLst>
        </cdr:cNvPr>
        <cdr:cNvCxnSpPr>
          <a:endCxn xmlns:a="http://schemas.openxmlformats.org/drawingml/2006/main" id="37" idx="1"/>
        </cdr:cNvCxnSpPr>
      </cdr:nvCxnSpPr>
      <cdr:spPr>
        <a:xfrm xmlns:a="http://schemas.openxmlformats.org/drawingml/2006/main">
          <a:off x="5113020" y="3750310"/>
          <a:ext cx="1067576" cy="65321"/>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0.37583</cdr:x>
      <cdr:y>0.92234</cdr:y>
    </cdr:from>
    <cdr:to>
      <cdr:x>0.44856</cdr:x>
      <cdr:y>0.97719</cdr:y>
    </cdr:to>
    <cdr:cxnSp macro="">
      <cdr:nvCxnSpPr>
        <cdr:cNvPr id="41" name="直線接點 40">
          <a:extLst xmlns:a="http://schemas.openxmlformats.org/drawingml/2006/main">
            <a:ext uri="{FF2B5EF4-FFF2-40B4-BE49-F238E27FC236}">
              <a16:creationId xmlns:a16="http://schemas.microsoft.com/office/drawing/2014/main" xmlns="" id="{811C2EDA-3CB7-DD7D-16EC-9DFB101F05DB}"/>
            </a:ext>
          </a:extLst>
        </cdr:cNvPr>
        <cdr:cNvCxnSpPr/>
      </cdr:nvCxnSpPr>
      <cdr:spPr>
        <a:xfrm xmlns:a="http://schemas.openxmlformats.org/drawingml/2006/main" flipV="1">
          <a:off x="3436620" y="3748384"/>
          <a:ext cx="665004" cy="22290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0.13209</cdr:x>
      <cdr:y>0.85833</cdr:y>
    </cdr:from>
    <cdr:to>
      <cdr:x>0.37663</cdr:x>
      <cdr:y>0.99625</cdr:y>
    </cdr:to>
    <cdr:sp macro="" textlink="">
      <cdr:nvSpPr>
        <cdr:cNvPr id="43" name="圓角矩形 42"/>
        <cdr:cNvSpPr/>
      </cdr:nvSpPr>
      <cdr:spPr>
        <a:xfrm xmlns:a="http://schemas.openxmlformats.org/drawingml/2006/main">
          <a:off x="1207871" y="3488260"/>
          <a:ext cx="2236026" cy="560500"/>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家輔具中心、</a:t>
          </a:r>
          <a:endParaRPr lang="en-US" altLang="zh-TW" dirty="0">
            <a:solidFill>
              <a:schemeClr val="tx1"/>
            </a:solidFill>
          </a:endParaRPr>
        </a:p>
        <a:p xmlns:a="http://schemas.openxmlformats.org/drawingml/2006/main">
          <a:pPr algn="ctr"/>
          <a:r>
            <a:rPr lang="en-US" altLang="zh-TW" dirty="0">
              <a:solidFill>
                <a:schemeClr val="tx1"/>
              </a:solidFill>
            </a:rPr>
            <a:t>1</a:t>
          </a:r>
          <a:r>
            <a:rPr lang="zh-TW" altLang="en-US" dirty="0">
              <a:solidFill>
                <a:schemeClr val="tx1"/>
              </a:solidFill>
            </a:rPr>
            <a:t>個輔具服務據點</a:t>
          </a:r>
        </a:p>
      </cdr:txBody>
    </cdr:sp>
  </cdr:relSizeAnchor>
  <cdr:relSizeAnchor xmlns:cdr="http://schemas.openxmlformats.org/drawingml/2006/chartDrawing">
    <cdr:from>
      <cdr:x>0.26833</cdr:x>
      <cdr:y>0.77817</cdr:y>
    </cdr:from>
    <cdr:to>
      <cdr:x>0.35161</cdr:x>
      <cdr:y>0.80857</cdr:y>
    </cdr:to>
    <cdr:cxnSp macro="">
      <cdr:nvCxnSpPr>
        <cdr:cNvPr id="44" name="直線接點 43">
          <a:extLst xmlns:a="http://schemas.openxmlformats.org/drawingml/2006/main">
            <a:ext uri="{FF2B5EF4-FFF2-40B4-BE49-F238E27FC236}">
              <a16:creationId xmlns:a16="http://schemas.microsoft.com/office/drawing/2014/main" xmlns="" id="{497509AA-5775-CF3B-82E4-C98319AD65B2}"/>
            </a:ext>
          </a:extLst>
        </cdr:cNvPr>
        <cdr:cNvCxnSpPr/>
      </cdr:nvCxnSpPr>
      <cdr:spPr>
        <a:xfrm xmlns:a="http://schemas.openxmlformats.org/drawingml/2006/main" flipV="1">
          <a:off x="2453640" y="3345328"/>
          <a:ext cx="761524" cy="13066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0.10217</cdr:x>
      <cdr:y>0.75434</cdr:y>
    </cdr:from>
    <cdr:to>
      <cdr:x>0.28669</cdr:x>
      <cdr:y>0.83443</cdr:y>
    </cdr:to>
    <cdr:sp macro="" textlink="">
      <cdr:nvSpPr>
        <cdr:cNvPr id="47" name="圓角矩形 46"/>
        <cdr:cNvSpPr/>
      </cdr:nvSpPr>
      <cdr:spPr>
        <a:xfrm xmlns:a="http://schemas.openxmlformats.org/drawingml/2006/main">
          <a:off x="934201" y="3242855"/>
          <a:ext cx="1687336" cy="34433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家營養餐飲</a:t>
          </a:r>
        </a:p>
      </cdr:txBody>
    </cdr:sp>
  </cdr:relSizeAnchor>
  <cdr:relSizeAnchor xmlns:cdr="http://schemas.openxmlformats.org/drawingml/2006/chartDrawing">
    <cdr:from>
      <cdr:x>0.25083</cdr:x>
      <cdr:y>0.65705</cdr:y>
    </cdr:from>
    <cdr:to>
      <cdr:x>0.32884</cdr:x>
      <cdr:y>0.67386</cdr:y>
    </cdr:to>
    <cdr:cxnSp macro="">
      <cdr:nvCxnSpPr>
        <cdr:cNvPr id="48" name="直線接點 47">
          <a:extLst xmlns:a="http://schemas.openxmlformats.org/drawingml/2006/main">
            <a:ext uri="{FF2B5EF4-FFF2-40B4-BE49-F238E27FC236}">
              <a16:creationId xmlns:a16="http://schemas.microsoft.com/office/drawing/2014/main" xmlns="" id="{D7351B6F-3B05-5F7A-5A37-F00A380241B0}"/>
            </a:ext>
          </a:extLst>
        </cdr:cNvPr>
        <cdr:cNvCxnSpPr/>
      </cdr:nvCxnSpPr>
      <cdr:spPr>
        <a:xfrm xmlns:a="http://schemas.openxmlformats.org/drawingml/2006/main" flipV="1">
          <a:off x="2293620" y="2824628"/>
          <a:ext cx="713264" cy="7224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0.01391</cdr:x>
      <cdr:y>0.61536</cdr:y>
    </cdr:from>
    <cdr:to>
      <cdr:x>0.26258</cdr:x>
      <cdr:y>0.73079</cdr:y>
    </cdr:to>
    <cdr:sp macro="" textlink="">
      <cdr:nvSpPr>
        <cdr:cNvPr id="50" name="圓角矩形 49"/>
        <cdr:cNvSpPr/>
      </cdr:nvSpPr>
      <cdr:spPr>
        <a:xfrm xmlns:a="http://schemas.openxmlformats.org/drawingml/2006/main">
          <a:off x="127161" y="2645387"/>
          <a:ext cx="2273875" cy="49626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個失智症共照中心</a:t>
          </a:r>
          <a:endParaRPr lang="en-US" altLang="zh-TW" dirty="0">
            <a:solidFill>
              <a:schemeClr val="tx1"/>
            </a:solidFill>
          </a:endParaRPr>
        </a:p>
        <a:p xmlns:a="http://schemas.openxmlformats.org/drawingml/2006/main">
          <a:pPr algn="ctr"/>
          <a:r>
            <a:rPr lang="en-US" altLang="zh-TW" dirty="0">
              <a:solidFill>
                <a:schemeClr val="tx1"/>
              </a:solidFill>
            </a:rPr>
            <a:t>1</a:t>
          </a:r>
          <a:r>
            <a:rPr lang="zh-TW" altLang="en-US" dirty="0">
              <a:solidFill>
                <a:schemeClr val="tx1"/>
              </a:solidFill>
            </a:rPr>
            <a:t>個失智服務據點</a:t>
          </a:r>
        </a:p>
      </cdr:txBody>
    </cdr:sp>
  </cdr:relSizeAnchor>
  <cdr:relSizeAnchor xmlns:cdr="http://schemas.openxmlformats.org/drawingml/2006/chartDrawing">
    <cdr:from>
      <cdr:x>0.23889</cdr:x>
      <cdr:y>0.51289</cdr:y>
    </cdr:from>
    <cdr:to>
      <cdr:x>0.31689</cdr:x>
      <cdr:y>0.52969</cdr:y>
    </cdr:to>
    <cdr:cxnSp macro="">
      <cdr:nvCxnSpPr>
        <cdr:cNvPr id="51" name="直線接點 50">
          <a:extLst xmlns:a="http://schemas.openxmlformats.org/drawingml/2006/main">
            <a:ext uri="{FF2B5EF4-FFF2-40B4-BE49-F238E27FC236}">
              <a16:creationId xmlns:a16="http://schemas.microsoft.com/office/drawing/2014/main" xmlns="" id="{8D98131D-19B3-8DCA-945F-D815DDC36B0D}"/>
            </a:ext>
          </a:extLst>
        </cdr:cNvPr>
        <cdr:cNvCxnSpPr/>
      </cdr:nvCxnSpPr>
      <cdr:spPr>
        <a:xfrm xmlns:a="http://schemas.openxmlformats.org/drawingml/2006/main" flipV="1">
          <a:off x="2184400" y="2204868"/>
          <a:ext cx="713264" cy="7224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0.05446</cdr:x>
      <cdr:y>0.4566</cdr:y>
    </cdr:from>
    <cdr:to>
      <cdr:x>0.25785</cdr:x>
      <cdr:y>0.56161</cdr:y>
    </cdr:to>
    <cdr:sp macro="" textlink="">
      <cdr:nvSpPr>
        <cdr:cNvPr id="52" name="圓角矩形 51"/>
        <cdr:cNvSpPr/>
      </cdr:nvSpPr>
      <cdr:spPr>
        <a:xfrm xmlns:a="http://schemas.openxmlformats.org/drawingml/2006/main">
          <a:off x="497941" y="1962880"/>
          <a:ext cx="1859875" cy="451445"/>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個照顧者服務據點</a:t>
          </a:r>
        </a:p>
      </cdr:txBody>
    </cdr:sp>
  </cdr:relSizeAnchor>
  <cdr:relSizeAnchor xmlns:cdr="http://schemas.openxmlformats.org/drawingml/2006/chartDrawing">
    <cdr:from>
      <cdr:x>0.24528</cdr:x>
      <cdr:y>0.35454</cdr:y>
    </cdr:from>
    <cdr:to>
      <cdr:x>0.32328</cdr:x>
      <cdr:y>0.37134</cdr:y>
    </cdr:to>
    <cdr:cxnSp macro="">
      <cdr:nvCxnSpPr>
        <cdr:cNvPr id="53" name="直線接點 52">
          <a:extLst xmlns:a="http://schemas.openxmlformats.org/drawingml/2006/main">
            <a:ext uri="{FF2B5EF4-FFF2-40B4-BE49-F238E27FC236}">
              <a16:creationId xmlns:a16="http://schemas.microsoft.com/office/drawing/2014/main" xmlns="" id="{B0952D72-A2A8-797D-BB64-3DB5B3707449}"/>
            </a:ext>
          </a:extLst>
        </cdr:cNvPr>
        <cdr:cNvCxnSpPr/>
      </cdr:nvCxnSpPr>
      <cdr:spPr>
        <a:xfrm xmlns:a="http://schemas.openxmlformats.org/drawingml/2006/main" flipV="1">
          <a:off x="2242820" y="1524148"/>
          <a:ext cx="713264" cy="7224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0.06466</cdr:x>
      <cdr:y>0.30918</cdr:y>
    </cdr:from>
    <cdr:to>
      <cdr:x>0.26149</cdr:x>
      <cdr:y>0.40223</cdr:y>
    </cdr:to>
    <cdr:sp macro="" textlink="">
      <cdr:nvSpPr>
        <cdr:cNvPr id="54" name="圓角矩形 53"/>
        <cdr:cNvSpPr/>
      </cdr:nvSpPr>
      <cdr:spPr>
        <a:xfrm xmlns:a="http://schemas.openxmlformats.org/drawingml/2006/main">
          <a:off x="591290" y="1329152"/>
          <a:ext cx="1799744" cy="39999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15</a:t>
          </a:r>
          <a:r>
            <a:rPr lang="zh-TW" altLang="en-US" dirty="0">
              <a:solidFill>
                <a:schemeClr val="tx1"/>
              </a:solidFill>
            </a:rPr>
            <a:t>個巷弄長照站</a:t>
          </a:r>
        </a:p>
      </cdr:txBody>
    </cdr:sp>
  </cdr:relSizeAnchor>
  <cdr:relSizeAnchor xmlns:cdr="http://schemas.openxmlformats.org/drawingml/2006/chartDrawing">
    <cdr:from>
      <cdr:x>0.2775</cdr:x>
      <cdr:y>0.19974</cdr:y>
    </cdr:from>
    <cdr:to>
      <cdr:x>0.3555</cdr:x>
      <cdr:y>0.21654</cdr:y>
    </cdr:to>
    <cdr:cxnSp macro="">
      <cdr:nvCxnSpPr>
        <cdr:cNvPr id="55" name="直線接點 54">
          <a:extLst xmlns:a="http://schemas.openxmlformats.org/drawingml/2006/main">
            <a:ext uri="{FF2B5EF4-FFF2-40B4-BE49-F238E27FC236}">
              <a16:creationId xmlns:a16="http://schemas.microsoft.com/office/drawing/2014/main" xmlns="" id="{BC913179-029A-AF0B-9A0C-F3E5B98D1681}"/>
            </a:ext>
          </a:extLst>
        </cdr:cNvPr>
        <cdr:cNvCxnSpPr/>
      </cdr:nvCxnSpPr>
      <cdr:spPr>
        <a:xfrm xmlns:a="http://schemas.openxmlformats.org/drawingml/2006/main" flipV="1">
          <a:off x="2537460" y="858668"/>
          <a:ext cx="713264" cy="7224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0.3586</cdr:x>
      <cdr:y>0.06503</cdr:y>
    </cdr:from>
    <cdr:to>
      <cdr:x>0.4605</cdr:x>
      <cdr:y>0.08269</cdr:y>
    </cdr:to>
    <cdr:cxnSp macro="">
      <cdr:nvCxnSpPr>
        <cdr:cNvPr id="56" name="直線接點 55">
          <a:extLst xmlns:a="http://schemas.openxmlformats.org/drawingml/2006/main">
            <a:ext uri="{FF2B5EF4-FFF2-40B4-BE49-F238E27FC236}">
              <a16:creationId xmlns:a16="http://schemas.microsoft.com/office/drawing/2014/main" xmlns="" id="{3A79A92E-ECA0-E764-ECA4-F665A92F89ED}"/>
            </a:ext>
          </a:extLst>
        </cdr:cNvPr>
        <cdr:cNvCxnSpPr>
          <a:stCxn xmlns:a="http://schemas.openxmlformats.org/drawingml/2006/main" id="58" idx="3"/>
        </cdr:cNvCxnSpPr>
      </cdr:nvCxnSpPr>
      <cdr:spPr>
        <a:xfrm xmlns:a="http://schemas.openxmlformats.org/drawingml/2006/main" flipV="1">
          <a:off x="3279063" y="279548"/>
          <a:ext cx="931781" cy="7592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0.0275</cdr:x>
      <cdr:y>0.16735</cdr:y>
    </cdr:from>
    <cdr:to>
      <cdr:x>0.27788</cdr:x>
      <cdr:y>0.26039</cdr:y>
    </cdr:to>
    <cdr:sp macro="" textlink="">
      <cdr:nvSpPr>
        <cdr:cNvPr id="57" name="圓角矩形 56"/>
        <cdr:cNvSpPr/>
      </cdr:nvSpPr>
      <cdr:spPr>
        <a:xfrm xmlns:a="http://schemas.openxmlformats.org/drawingml/2006/main">
          <a:off x="251460" y="719418"/>
          <a:ext cx="2289456" cy="39999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4</a:t>
          </a:r>
          <a:r>
            <a:rPr lang="zh-TW" altLang="en-US" dirty="0">
              <a:solidFill>
                <a:schemeClr val="tx1"/>
              </a:solidFill>
            </a:rPr>
            <a:t>間居家失能個案家庭醫師</a:t>
          </a:r>
        </a:p>
      </cdr:txBody>
    </cdr:sp>
  </cdr:relSizeAnchor>
  <cdr:relSizeAnchor xmlns:cdr="http://schemas.openxmlformats.org/drawingml/2006/chartDrawing">
    <cdr:from>
      <cdr:x>0.21105</cdr:x>
      <cdr:y>0.04757</cdr:y>
    </cdr:from>
    <cdr:to>
      <cdr:x>0.3586</cdr:x>
      <cdr:y>0.11781</cdr:y>
    </cdr:to>
    <cdr:sp macro="" textlink="">
      <cdr:nvSpPr>
        <cdr:cNvPr id="58" name="圓角矩形 57"/>
        <cdr:cNvSpPr/>
      </cdr:nvSpPr>
      <cdr:spPr>
        <a:xfrm xmlns:a="http://schemas.openxmlformats.org/drawingml/2006/main">
          <a:off x="1929852" y="204482"/>
          <a:ext cx="1349211" cy="30198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rPr>
            <a:t>1</a:t>
          </a:r>
          <a:r>
            <a:rPr lang="zh-TW" altLang="en-US" dirty="0">
              <a:solidFill>
                <a:schemeClr val="tx1"/>
              </a:solidFill>
            </a:rPr>
            <a:t>個沐浴車</a:t>
          </a:r>
          <a:endParaRPr lang="en-US" altLang="zh-TW" dirty="0">
            <a:solidFill>
              <a:schemeClr val="tx1"/>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0.60651</cdr:x>
      <cdr:y>0.39562</cdr:y>
    </cdr:from>
    <cdr:to>
      <cdr:x>0.70821</cdr:x>
      <cdr:y>0.54795</cdr:y>
    </cdr:to>
    <cdr:pic>
      <cdr:nvPicPr>
        <cdr:cNvPr id="4" name="Picture 4">
          <a:extLst xmlns:a="http://schemas.openxmlformats.org/drawingml/2006/main">
            <a:ext uri="{FF2B5EF4-FFF2-40B4-BE49-F238E27FC236}">
              <a16:creationId xmlns:a16="http://schemas.microsoft.com/office/drawing/2014/main" xmlns="" id="{85ED9750-00F9-5D23-F6C3-1D9A2BEDAA48}"/>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921979" y="1607818"/>
          <a:ext cx="825376" cy="619032"/>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0.57922</cdr:x>
      <cdr:y>0.59814</cdr:y>
    </cdr:from>
    <cdr:to>
      <cdr:x>0.68721</cdr:x>
      <cdr:y>0.74313</cdr:y>
    </cdr:to>
    <cdr:pic>
      <cdr:nvPicPr>
        <cdr:cNvPr id="5" name="chart">
          <a:extLst xmlns:a="http://schemas.openxmlformats.org/drawingml/2006/main">
            <a:ext uri="{FF2B5EF4-FFF2-40B4-BE49-F238E27FC236}">
              <a16:creationId xmlns:a16="http://schemas.microsoft.com/office/drawing/2014/main" xmlns="" id="{91A6558D-CEF8-57B8-DBCB-8002EC7D31B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4700551" y="2430834"/>
          <a:ext cx="876376" cy="589226"/>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0.38033</cdr:x>
      <cdr:y>0.74379</cdr:y>
    </cdr:from>
    <cdr:to>
      <cdr:x>0.49768</cdr:x>
      <cdr:y>0.90417</cdr:y>
    </cdr:to>
    <cdr:pic>
      <cdr:nvPicPr>
        <cdr:cNvPr id="6" name="chart">
          <a:extLst xmlns:a="http://schemas.openxmlformats.org/drawingml/2006/main">
            <a:ext uri="{FF2B5EF4-FFF2-40B4-BE49-F238E27FC236}">
              <a16:creationId xmlns:a16="http://schemas.microsoft.com/office/drawing/2014/main" xmlns="" id="{24B9AFE5-68BB-267A-AD8E-6ACE4C05B3D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3086513" y="3022751"/>
          <a:ext cx="952333" cy="651810"/>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0.26223</cdr:x>
      <cdr:y>0.39241</cdr:y>
    </cdr:from>
    <cdr:to>
      <cdr:x>0.36433</cdr:x>
      <cdr:y>0.5418</cdr:y>
    </cdr:to>
    <cdr:pic>
      <cdr:nvPicPr>
        <cdr:cNvPr id="7" name="chart">
          <a:extLst xmlns:a="http://schemas.openxmlformats.org/drawingml/2006/main">
            <a:ext uri="{FF2B5EF4-FFF2-40B4-BE49-F238E27FC236}">
              <a16:creationId xmlns:a16="http://schemas.microsoft.com/office/drawing/2014/main" xmlns="" id="{4010BD27-A306-E13F-CCA6-E40CB388B06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2128081" y="1594764"/>
          <a:ext cx="828583" cy="60712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0.29827</cdr:x>
      <cdr:y>0.20432</cdr:y>
    </cdr:from>
    <cdr:to>
      <cdr:x>0.39099</cdr:x>
      <cdr:y>0.34317</cdr:y>
    </cdr:to>
    <cdr:pic>
      <cdr:nvPicPr>
        <cdr:cNvPr id="8" name="chart">
          <a:extLst xmlns:a="http://schemas.openxmlformats.org/drawingml/2006/main">
            <a:ext uri="{FF2B5EF4-FFF2-40B4-BE49-F238E27FC236}">
              <a16:creationId xmlns:a16="http://schemas.microsoft.com/office/drawing/2014/main" xmlns="" id="{3A01EE39-23C7-9A7A-772A-F2E7C8C17CB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420579" y="830369"/>
          <a:ext cx="752414" cy="56428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0.37603</cdr:x>
      <cdr:y>0.0702</cdr:y>
    </cdr:from>
    <cdr:to>
      <cdr:x>0.47772</cdr:x>
      <cdr:y>0.20433</cdr:y>
    </cdr:to>
    <cdr:pic>
      <cdr:nvPicPr>
        <cdr:cNvPr id="11" name="chart">
          <a:extLst xmlns:a="http://schemas.openxmlformats.org/drawingml/2006/main">
            <a:ext uri="{FF2B5EF4-FFF2-40B4-BE49-F238E27FC236}">
              <a16:creationId xmlns:a16="http://schemas.microsoft.com/office/drawing/2014/main" xmlns="" id="{B57FE9F1-D234-A871-7F26-67EDBF2F0DF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stretch xmlns:a="http://schemas.openxmlformats.org/drawingml/2006/main">
          <a:fillRect/>
        </a:stretch>
      </cdr:blipFill>
      <cdr:spPr>
        <a:xfrm xmlns:a="http://schemas.openxmlformats.org/drawingml/2006/main">
          <a:off x="3051563" y="285302"/>
          <a:ext cx="825276" cy="54509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0.30118</cdr:x>
      <cdr:y>0.6095</cdr:y>
    </cdr:from>
    <cdr:to>
      <cdr:x>0.39685</cdr:x>
      <cdr:y>0.74237</cdr:y>
    </cdr:to>
    <cdr:pic>
      <cdr:nvPicPr>
        <cdr:cNvPr id="12" name="chart">
          <a:extLst xmlns:a="http://schemas.openxmlformats.org/drawingml/2006/main">
            <a:ext uri="{FF2B5EF4-FFF2-40B4-BE49-F238E27FC236}">
              <a16:creationId xmlns:a16="http://schemas.microsoft.com/office/drawing/2014/main" xmlns="" id="{AC66A812-827F-2520-D420-57BD3D5CE6F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a:stretch xmlns:a="http://schemas.openxmlformats.org/drawingml/2006/main">
          <a:fillRect/>
        </a:stretch>
      </cdr:blipFill>
      <cdr:spPr>
        <a:xfrm xmlns:a="http://schemas.openxmlformats.org/drawingml/2006/main">
          <a:off x="2444141" y="2477013"/>
          <a:ext cx="776376" cy="539992"/>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0.58908</cdr:x>
      <cdr:y>0.01918</cdr:y>
    </cdr:from>
    <cdr:to>
      <cdr:x>0.66456</cdr:x>
      <cdr:y>0.066</cdr:y>
    </cdr:to>
    <cdr:cxnSp macro="">
      <cdr:nvCxnSpPr>
        <cdr:cNvPr id="13" name="直線接點 12">
          <a:extLst xmlns:a="http://schemas.openxmlformats.org/drawingml/2006/main">
            <a:ext uri="{FF2B5EF4-FFF2-40B4-BE49-F238E27FC236}">
              <a16:creationId xmlns:a16="http://schemas.microsoft.com/office/drawing/2014/main" xmlns="" id="{B2283914-8468-FB4C-B3ED-525668733BBE}"/>
            </a:ext>
          </a:extLst>
        </cdr:cNvPr>
        <cdr:cNvCxnSpPr/>
      </cdr:nvCxnSpPr>
      <cdr:spPr>
        <a:xfrm xmlns:a="http://schemas.openxmlformats.org/drawingml/2006/main" flipH="1">
          <a:off x="4780599" y="77936"/>
          <a:ext cx="612529" cy="19028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0.6926</cdr:x>
      <cdr:y>0.24666</cdr:y>
    </cdr:from>
    <cdr:to>
      <cdr:x>0.76646</cdr:x>
      <cdr:y>0.25307</cdr:y>
    </cdr:to>
    <cdr:cxnSp macro="">
      <cdr:nvCxnSpPr>
        <cdr:cNvPr id="15" name="直線接點 14">
          <a:extLst xmlns:a="http://schemas.openxmlformats.org/drawingml/2006/main">
            <a:ext uri="{FF2B5EF4-FFF2-40B4-BE49-F238E27FC236}">
              <a16:creationId xmlns:a16="http://schemas.microsoft.com/office/drawing/2014/main" xmlns="" id="{D245F3B0-8C6F-C360-774A-FB0EDD2A07B4}"/>
            </a:ext>
          </a:extLst>
        </cdr:cNvPr>
        <cdr:cNvCxnSpPr/>
      </cdr:nvCxnSpPr>
      <cdr:spPr>
        <a:xfrm xmlns:a="http://schemas.openxmlformats.org/drawingml/2006/main" flipH="1">
          <a:off x="5620628" y="1002426"/>
          <a:ext cx="599429" cy="2606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0.73706</cdr:x>
      <cdr:y>0.21071</cdr:y>
    </cdr:from>
    <cdr:to>
      <cdr:x>0.93784</cdr:x>
      <cdr:y>0.29544</cdr:y>
    </cdr:to>
    <cdr:sp macro="" textlink="">
      <cdr:nvSpPr>
        <cdr:cNvPr id="16" name="圓角矩形 15"/>
        <cdr:cNvSpPr/>
      </cdr:nvSpPr>
      <cdr:spPr>
        <a:xfrm xmlns:a="http://schemas.openxmlformats.org/drawingml/2006/main">
          <a:off x="5981463" y="856325"/>
          <a:ext cx="1629393" cy="344343"/>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間日間照顧中心</a:t>
          </a:r>
        </a:p>
      </cdr:txBody>
    </cdr:sp>
  </cdr:relSizeAnchor>
  <cdr:relSizeAnchor xmlns:cdr="http://schemas.openxmlformats.org/drawingml/2006/chartDrawing">
    <cdr:from>
      <cdr:x>0.72125</cdr:x>
      <cdr:y>0.47445</cdr:y>
    </cdr:from>
    <cdr:to>
      <cdr:x>0.77159</cdr:x>
      <cdr:y>0.49564</cdr:y>
    </cdr:to>
    <cdr:cxnSp macro="">
      <cdr:nvCxnSpPr>
        <cdr:cNvPr id="17" name="直線接點 16">
          <a:extLst xmlns:a="http://schemas.openxmlformats.org/drawingml/2006/main">
            <a:ext uri="{FF2B5EF4-FFF2-40B4-BE49-F238E27FC236}">
              <a16:creationId xmlns:a16="http://schemas.microsoft.com/office/drawing/2014/main" xmlns="" id="{F9F873C1-C7BD-EB6B-40F3-A0BD1BC9D55A}"/>
            </a:ext>
          </a:extLst>
        </cdr:cNvPr>
        <cdr:cNvCxnSpPr/>
      </cdr:nvCxnSpPr>
      <cdr:spPr>
        <a:xfrm xmlns:a="http://schemas.openxmlformats.org/drawingml/2006/main" flipH="1">
          <a:off x="5853169" y="1928181"/>
          <a:ext cx="408552" cy="8608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0.69237</cdr:x>
      <cdr:y>0.66439</cdr:y>
    </cdr:from>
    <cdr:to>
      <cdr:x>0.74554</cdr:x>
      <cdr:y>0.68313</cdr:y>
    </cdr:to>
    <cdr:cxnSp macro="">
      <cdr:nvCxnSpPr>
        <cdr:cNvPr id="18" name="直線接點 17">
          <a:extLst xmlns:a="http://schemas.openxmlformats.org/drawingml/2006/main">
            <a:ext uri="{FF2B5EF4-FFF2-40B4-BE49-F238E27FC236}">
              <a16:creationId xmlns:a16="http://schemas.microsoft.com/office/drawing/2014/main" xmlns="" id="{EA3D2171-EEE7-C087-85D3-34511DF51A76}"/>
            </a:ext>
          </a:extLst>
        </cdr:cNvPr>
        <cdr:cNvCxnSpPr/>
      </cdr:nvCxnSpPr>
      <cdr:spPr>
        <a:xfrm xmlns:a="http://schemas.openxmlformats.org/drawingml/2006/main" flipH="1" flipV="1">
          <a:off x="5618799" y="2700065"/>
          <a:ext cx="431481" cy="7615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0.76022</cdr:x>
      <cdr:y>0.40975</cdr:y>
    </cdr:from>
    <cdr:to>
      <cdr:x>0.97915</cdr:x>
      <cdr:y>0.59202</cdr:y>
    </cdr:to>
    <cdr:sp macro="" textlink="">
      <cdr:nvSpPr>
        <cdr:cNvPr id="19" name="圓角矩形 18"/>
        <cdr:cNvSpPr/>
      </cdr:nvSpPr>
      <cdr:spPr>
        <a:xfrm xmlns:a="http://schemas.openxmlformats.org/drawingml/2006/main">
          <a:off x="6169394" y="1665224"/>
          <a:ext cx="1776742" cy="740744"/>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家日照喘息</a:t>
          </a:r>
          <a:endParaRPr lang="en-US" altLang="zh-TW" sz="1400" dirty="0">
            <a:solidFill>
              <a:schemeClr val="tx1"/>
            </a:solidFill>
            <a:latin typeface="+mj-ea"/>
            <a:ea typeface="+mj-ea"/>
          </a:endParaRPr>
        </a:p>
        <a:p xmlns:a="http://schemas.openxmlformats.org/drawingml/2006/main">
          <a:pPr algn="ctr"/>
          <a:r>
            <a:rPr lang="en-US" altLang="zh-TW" sz="1400" dirty="0">
              <a:solidFill>
                <a:schemeClr val="tx1"/>
              </a:solidFill>
              <a:latin typeface="+mj-ea"/>
              <a:ea typeface="+mj-ea"/>
            </a:rPr>
            <a:t>2</a:t>
          </a:r>
          <a:r>
            <a:rPr lang="zh-TW" altLang="en-US" sz="1400" dirty="0">
              <a:solidFill>
                <a:schemeClr val="tx1"/>
              </a:solidFill>
              <a:latin typeface="+mj-ea"/>
              <a:ea typeface="+mj-ea"/>
            </a:rPr>
            <a:t>間機構喘息</a:t>
          </a:r>
          <a:endParaRPr lang="en-US" altLang="zh-TW" sz="1400" dirty="0">
            <a:solidFill>
              <a:schemeClr val="tx1"/>
            </a:solidFill>
            <a:latin typeface="+mj-ea"/>
            <a:ea typeface="+mj-ea"/>
          </a:endParaRPr>
        </a:p>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家小規機夜間喘息</a:t>
          </a:r>
          <a:endParaRPr lang="en-US" altLang="zh-TW" sz="1400" dirty="0">
            <a:solidFill>
              <a:schemeClr val="tx1"/>
            </a:solidFill>
            <a:latin typeface="+mj-ea"/>
            <a:ea typeface="+mj-ea"/>
          </a:endParaRPr>
        </a:p>
      </cdr:txBody>
    </cdr:sp>
  </cdr:relSizeAnchor>
  <cdr:relSizeAnchor xmlns:cdr="http://schemas.openxmlformats.org/drawingml/2006/chartDrawing">
    <cdr:from>
      <cdr:x>0.74362</cdr:x>
      <cdr:y>0.65278</cdr:y>
    </cdr:from>
    <cdr:to>
      <cdr:x>0.95361</cdr:x>
      <cdr:y>0.7375</cdr:y>
    </cdr:to>
    <cdr:sp macro="" textlink="">
      <cdr:nvSpPr>
        <cdr:cNvPr id="21" name="圓角矩形 20"/>
        <cdr:cNvSpPr/>
      </cdr:nvSpPr>
      <cdr:spPr>
        <a:xfrm xmlns:a="http://schemas.openxmlformats.org/drawingml/2006/main">
          <a:off x="6034708" y="2652878"/>
          <a:ext cx="1704132" cy="34434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4</a:t>
          </a:r>
          <a:r>
            <a:rPr lang="zh-TW" altLang="en-US" dirty="0">
              <a:solidFill>
                <a:schemeClr val="tx1"/>
              </a:solidFill>
              <a:latin typeface="+mj-ea"/>
              <a:ea typeface="+mj-ea"/>
            </a:rPr>
            <a:t>家交通接送</a:t>
          </a:r>
          <a:endParaRPr lang="en-US" altLang="zh-TW" dirty="0">
            <a:solidFill>
              <a:schemeClr val="tx1"/>
            </a:solidFill>
            <a:latin typeface="+mj-ea"/>
            <a:ea typeface="+mj-ea"/>
          </a:endParaRPr>
        </a:p>
      </cdr:txBody>
    </cdr:sp>
  </cdr:relSizeAnchor>
  <cdr:relSizeAnchor xmlns:cdr="http://schemas.openxmlformats.org/drawingml/2006/chartDrawing">
    <cdr:from>
      <cdr:x>0.29401</cdr:x>
      <cdr:y>0.00696</cdr:y>
    </cdr:from>
    <cdr:to>
      <cdr:x>0.38701</cdr:x>
      <cdr:y>0.05617</cdr:y>
    </cdr:to>
    <cdr:cxnSp macro="">
      <cdr:nvCxnSpPr>
        <cdr:cNvPr id="22" name="直線接點 21">
          <a:extLst xmlns:a="http://schemas.openxmlformats.org/drawingml/2006/main">
            <a:ext uri="{FF2B5EF4-FFF2-40B4-BE49-F238E27FC236}">
              <a16:creationId xmlns:a16="http://schemas.microsoft.com/office/drawing/2014/main" xmlns="" id="{D72FF8AF-8889-D5F0-1CB4-F60FCE9E9877}"/>
            </a:ext>
          </a:extLst>
        </cdr:cNvPr>
        <cdr:cNvCxnSpPr/>
      </cdr:nvCxnSpPr>
      <cdr:spPr>
        <a:xfrm xmlns:a="http://schemas.openxmlformats.org/drawingml/2006/main">
          <a:off x="2385951" y="28269"/>
          <a:ext cx="754769" cy="19999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0.00282</cdr:x>
      <cdr:y>0</cdr:y>
    </cdr:from>
    <cdr:to>
      <cdr:x>0.29682</cdr:x>
      <cdr:y>0.09842</cdr:y>
    </cdr:to>
    <cdr:sp macro="" textlink="">
      <cdr:nvSpPr>
        <cdr:cNvPr id="23" name="圓角矩形 22"/>
        <cdr:cNvSpPr/>
      </cdr:nvSpPr>
      <cdr:spPr>
        <a:xfrm xmlns:a="http://schemas.openxmlformats.org/drawingml/2006/main">
          <a:off x="22860" y="0"/>
          <a:ext cx="2385923" cy="39997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間居家失能個案家庭醫師</a:t>
          </a:r>
        </a:p>
      </cdr:txBody>
    </cdr:sp>
  </cdr:relSizeAnchor>
  <cdr:relSizeAnchor xmlns:cdr="http://schemas.openxmlformats.org/drawingml/2006/chartDrawing">
    <cdr:from>
      <cdr:x>0.23286</cdr:x>
      <cdr:y>0.28</cdr:y>
    </cdr:from>
    <cdr:to>
      <cdr:x>0.27966</cdr:x>
      <cdr:y>0.28143</cdr:y>
    </cdr:to>
    <cdr:cxnSp macro="">
      <cdr:nvCxnSpPr>
        <cdr:cNvPr id="24" name="直線接點 23">
          <a:extLst xmlns:a="http://schemas.openxmlformats.org/drawingml/2006/main">
            <a:ext uri="{FF2B5EF4-FFF2-40B4-BE49-F238E27FC236}">
              <a16:creationId xmlns:a16="http://schemas.microsoft.com/office/drawing/2014/main" xmlns="" id="{E322FE62-625D-174C-B535-A4F712644695}"/>
            </a:ext>
          </a:extLst>
        </cdr:cNvPr>
        <cdr:cNvCxnSpPr/>
      </cdr:nvCxnSpPr>
      <cdr:spPr>
        <a:xfrm xmlns:a="http://schemas.openxmlformats.org/drawingml/2006/main">
          <a:off x="1889760" y="1137920"/>
          <a:ext cx="379740" cy="58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0.02143</cdr:x>
      <cdr:y>0.24033</cdr:y>
    </cdr:from>
    <cdr:to>
      <cdr:x>0.233</cdr:x>
      <cdr:y>0.33876</cdr:y>
    </cdr:to>
    <cdr:sp macro="" textlink="">
      <cdr:nvSpPr>
        <cdr:cNvPr id="26" name="圓角矩形 25"/>
        <cdr:cNvSpPr/>
      </cdr:nvSpPr>
      <cdr:spPr>
        <a:xfrm xmlns:a="http://schemas.openxmlformats.org/drawingml/2006/main">
          <a:off x="173890" y="976714"/>
          <a:ext cx="1716952" cy="39999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個巷弄長照站</a:t>
          </a:r>
        </a:p>
      </cdr:txBody>
    </cdr:sp>
  </cdr:relSizeAnchor>
  <cdr:relSizeAnchor xmlns:cdr="http://schemas.openxmlformats.org/drawingml/2006/chartDrawing">
    <cdr:from>
      <cdr:x>0.21095</cdr:x>
      <cdr:y>0.47625</cdr:y>
    </cdr:from>
    <cdr:to>
      <cdr:x>0.25775</cdr:x>
      <cdr:y>0.47768</cdr:y>
    </cdr:to>
    <cdr:cxnSp macro="">
      <cdr:nvCxnSpPr>
        <cdr:cNvPr id="27" name="直線接點 26">
          <a:extLst xmlns:a="http://schemas.openxmlformats.org/drawingml/2006/main">
            <a:ext uri="{FF2B5EF4-FFF2-40B4-BE49-F238E27FC236}">
              <a16:creationId xmlns:a16="http://schemas.microsoft.com/office/drawing/2014/main" xmlns="" id="{01666FE7-ED3C-0C89-3E49-7733A209AE37}"/>
            </a:ext>
          </a:extLst>
        </cdr:cNvPr>
        <cdr:cNvCxnSpPr/>
      </cdr:nvCxnSpPr>
      <cdr:spPr>
        <a:xfrm xmlns:a="http://schemas.openxmlformats.org/drawingml/2006/main">
          <a:off x="1711960" y="1935480"/>
          <a:ext cx="379740" cy="58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0.00939</cdr:x>
      <cdr:y>0.41313</cdr:y>
    </cdr:from>
    <cdr:to>
      <cdr:x>0.22254</cdr:x>
      <cdr:y>0.50509</cdr:y>
    </cdr:to>
    <cdr:sp macro="" textlink="">
      <cdr:nvSpPr>
        <cdr:cNvPr id="28" name="圓角矩形 27"/>
        <cdr:cNvSpPr/>
      </cdr:nvSpPr>
      <cdr:spPr>
        <a:xfrm xmlns:a="http://schemas.openxmlformats.org/drawingml/2006/main">
          <a:off x="76201" y="1678940"/>
          <a:ext cx="1729740" cy="373752"/>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cdr:txBody>
    </cdr:sp>
  </cdr:relSizeAnchor>
  <cdr:relSizeAnchor xmlns:cdr="http://schemas.openxmlformats.org/drawingml/2006/chartDrawing">
    <cdr:from>
      <cdr:x>0.25415</cdr:x>
      <cdr:y>0.72</cdr:y>
    </cdr:from>
    <cdr:to>
      <cdr:x>0.30094</cdr:x>
      <cdr:y>0.72143</cdr:y>
    </cdr:to>
    <cdr:cxnSp macro="">
      <cdr:nvCxnSpPr>
        <cdr:cNvPr id="29" name="直線接點 28">
          <a:extLst xmlns:a="http://schemas.openxmlformats.org/drawingml/2006/main">
            <a:ext uri="{FF2B5EF4-FFF2-40B4-BE49-F238E27FC236}">
              <a16:creationId xmlns:a16="http://schemas.microsoft.com/office/drawing/2014/main" xmlns="" id="{AB3A98D8-FF50-FCF0-68EE-4F1A87508729}"/>
            </a:ext>
          </a:extLst>
        </cdr:cNvPr>
        <cdr:cNvCxnSpPr/>
      </cdr:nvCxnSpPr>
      <cdr:spPr>
        <a:xfrm xmlns:a="http://schemas.openxmlformats.org/drawingml/2006/main">
          <a:off x="2062480" y="2926080"/>
          <a:ext cx="379740" cy="58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0.02942</cdr:x>
      <cdr:y>0.65271</cdr:y>
    </cdr:from>
    <cdr:to>
      <cdr:x>0.25349</cdr:x>
      <cdr:y>0.76379</cdr:y>
    </cdr:to>
    <cdr:sp macro="" textlink="">
      <cdr:nvSpPr>
        <cdr:cNvPr id="30" name="圓角矩形 29"/>
        <cdr:cNvSpPr/>
      </cdr:nvSpPr>
      <cdr:spPr>
        <a:xfrm xmlns:a="http://schemas.openxmlformats.org/drawingml/2006/main">
          <a:off x="238765" y="2652594"/>
          <a:ext cx="1818394" cy="451445"/>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cdr:txBody>
    </cdr:sp>
  </cdr:relSizeAnchor>
  <cdr:relSizeAnchor xmlns:cdr="http://schemas.openxmlformats.org/drawingml/2006/chartDrawing">
    <cdr:from>
      <cdr:x>0.277</cdr:x>
      <cdr:y>0.89313</cdr:y>
    </cdr:from>
    <cdr:to>
      <cdr:x>0.4507</cdr:x>
      <cdr:y>0.9325</cdr:y>
    </cdr:to>
    <cdr:cxnSp macro="">
      <cdr:nvCxnSpPr>
        <cdr:cNvPr id="31" name="直線接點 30">
          <a:extLst xmlns:a="http://schemas.openxmlformats.org/drawingml/2006/main">
            <a:ext uri="{FF2B5EF4-FFF2-40B4-BE49-F238E27FC236}">
              <a16:creationId xmlns:a16="http://schemas.microsoft.com/office/drawing/2014/main" xmlns="" id="{07527260-687C-64E4-E7D3-408491027405}"/>
            </a:ext>
          </a:extLst>
        </cdr:cNvPr>
        <cdr:cNvCxnSpPr/>
      </cdr:nvCxnSpPr>
      <cdr:spPr>
        <a:xfrm xmlns:a="http://schemas.openxmlformats.org/drawingml/2006/main" flipV="1">
          <a:off x="2247900" y="3629660"/>
          <a:ext cx="1409700" cy="16002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0.11911</cdr:x>
      <cdr:y>0.87777</cdr:y>
    </cdr:from>
    <cdr:to>
      <cdr:x>0.32703</cdr:x>
      <cdr:y>0.9625</cdr:y>
    </cdr:to>
    <cdr:sp macro="" textlink="">
      <cdr:nvSpPr>
        <cdr:cNvPr id="34" name="圓角矩形 33"/>
        <cdr:cNvSpPr/>
      </cdr:nvSpPr>
      <cdr:spPr>
        <a:xfrm xmlns:a="http://schemas.openxmlformats.org/drawingml/2006/main">
          <a:off x="966639" y="3567262"/>
          <a:ext cx="1687336" cy="344338"/>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家營養餐飲</a:t>
          </a:r>
        </a:p>
      </cdr:txBody>
    </cdr:sp>
  </cdr:relSizeAnchor>
  <cdr:relSizeAnchor xmlns:cdr="http://schemas.openxmlformats.org/drawingml/2006/chartDrawing">
    <cdr:from>
      <cdr:x>0.49183</cdr:x>
      <cdr:y>0.73529</cdr:y>
    </cdr:from>
    <cdr:to>
      <cdr:x>0.60143</cdr:x>
      <cdr:y>0.88711</cdr:y>
    </cdr:to>
    <cdr:pic>
      <cdr:nvPicPr>
        <cdr:cNvPr id="35" name="chart">
          <a:extLst xmlns:a="http://schemas.openxmlformats.org/drawingml/2006/main">
            <a:ext uri="{FF2B5EF4-FFF2-40B4-BE49-F238E27FC236}">
              <a16:creationId xmlns:a16="http://schemas.microsoft.com/office/drawing/2014/main" xmlns="" id="{FD649900-3A06-3F65-6255-D52ABA1261B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a:stretch xmlns:a="http://schemas.openxmlformats.org/drawingml/2006/main">
          <a:fillRect/>
        </a:stretch>
      </cdr:blipFill>
      <cdr:spPr>
        <a:xfrm xmlns:a="http://schemas.openxmlformats.org/drawingml/2006/main">
          <a:off x="3991377" y="2988238"/>
          <a:ext cx="889429" cy="616988"/>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0.58005</cdr:x>
      <cdr:y>0.89439</cdr:y>
    </cdr:from>
    <cdr:to>
      <cdr:x>0.63322</cdr:x>
      <cdr:y>0.91313</cdr:y>
    </cdr:to>
    <cdr:cxnSp macro="">
      <cdr:nvCxnSpPr>
        <cdr:cNvPr id="36" name="直線接點 35">
          <a:extLst xmlns:a="http://schemas.openxmlformats.org/drawingml/2006/main">
            <a:ext uri="{FF2B5EF4-FFF2-40B4-BE49-F238E27FC236}">
              <a16:creationId xmlns:a16="http://schemas.microsoft.com/office/drawing/2014/main" xmlns="" id="{C6855BAC-336C-A12D-AD4B-A800EFE16A79}"/>
            </a:ext>
          </a:extLst>
        </cdr:cNvPr>
        <cdr:cNvCxnSpPr/>
      </cdr:nvCxnSpPr>
      <cdr:spPr>
        <a:xfrm xmlns:a="http://schemas.openxmlformats.org/drawingml/2006/main" flipH="1" flipV="1">
          <a:off x="4707258" y="3634785"/>
          <a:ext cx="431481" cy="7615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0.63322</cdr:x>
      <cdr:y>0.88375</cdr:y>
    </cdr:from>
    <cdr:to>
      <cdr:x>0.82741</cdr:x>
      <cdr:y>0.96618</cdr:y>
    </cdr:to>
    <cdr:sp macro="" textlink="">
      <cdr:nvSpPr>
        <cdr:cNvPr id="37" name="圓角矩形 36"/>
        <cdr:cNvSpPr/>
      </cdr:nvSpPr>
      <cdr:spPr>
        <a:xfrm xmlns:a="http://schemas.openxmlformats.org/drawingml/2006/main">
          <a:off x="5138739" y="3591560"/>
          <a:ext cx="1575974" cy="334996"/>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1400" dirty="0">
              <a:solidFill>
                <a:schemeClr val="tx1"/>
              </a:solidFill>
              <a:latin typeface="+mj-ea"/>
              <a:ea typeface="+mj-ea"/>
            </a:rPr>
            <a:t>1</a:t>
          </a:r>
          <a:r>
            <a:rPr lang="zh-TW" altLang="en-US" sz="1400" dirty="0">
              <a:solidFill>
                <a:schemeClr val="tx1"/>
              </a:solidFill>
              <a:latin typeface="+mj-ea"/>
              <a:ea typeface="+mj-ea"/>
            </a:rPr>
            <a:t>家家庭托顧</a:t>
          </a:r>
          <a:endParaRPr lang="en-US" altLang="zh-TW" sz="1400" dirty="0">
            <a:solidFill>
              <a:schemeClr val="tx1"/>
            </a:solidFill>
            <a:latin typeface="+mj-ea"/>
            <a:ea typeface="+mj-ea"/>
          </a:endParaRPr>
        </a:p>
      </cdr:txBody>
    </cdr:sp>
  </cdr:relSizeAnchor>
  <cdr:relSizeAnchor xmlns:cdr="http://schemas.openxmlformats.org/drawingml/2006/chartDrawing">
    <cdr:from>
      <cdr:x>0.50175</cdr:x>
      <cdr:y>0.04899</cdr:y>
    </cdr:from>
    <cdr:to>
      <cdr:x>0.59215</cdr:x>
      <cdr:y>0.18805</cdr:y>
    </cdr:to>
    <cdr:pic>
      <cdr:nvPicPr>
        <cdr:cNvPr id="32" name="chart">
          <a:extLst xmlns:a="http://schemas.openxmlformats.org/drawingml/2006/main">
            <a:ext uri="{FF2B5EF4-FFF2-40B4-BE49-F238E27FC236}">
              <a16:creationId xmlns:a16="http://schemas.microsoft.com/office/drawing/2014/main" xmlns="" id="{6B12D7D3-CAC7-E42B-72B3-37EB09CC55F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9"/>
        <a:stretch xmlns:a="http://schemas.openxmlformats.org/drawingml/2006/main">
          <a:fillRect/>
        </a:stretch>
      </cdr:blipFill>
      <cdr:spPr>
        <a:xfrm xmlns:a="http://schemas.openxmlformats.org/drawingml/2006/main">
          <a:off x="4071821" y="199109"/>
          <a:ext cx="733655" cy="565139"/>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0.65253</cdr:x>
      <cdr:y>0</cdr:y>
    </cdr:from>
    <cdr:to>
      <cdr:x>0.84845</cdr:x>
      <cdr:y>0.10154</cdr:y>
    </cdr:to>
    <cdr:sp macro="" textlink="">
      <cdr:nvSpPr>
        <cdr:cNvPr id="33" name="圓角矩形 32"/>
        <cdr:cNvSpPr/>
      </cdr:nvSpPr>
      <cdr:spPr>
        <a:xfrm xmlns:a="http://schemas.openxmlformats.org/drawingml/2006/main">
          <a:off x="5295477" y="-919480"/>
          <a:ext cx="1589955" cy="412659"/>
        </a:xfrm>
        <a:prstGeom xmlns:a="http://schemas.openxmlformats.org/drawingml/2006/main" prst="roundRect">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altLang="zh-TW" dirty="0">
              <a:solidFill>
                <a:schemeClr val="tx1"/>
              </a:solidFill>
              <a:latin typeface="+mj-ea"/>
              <a:ea typeface="+mj-ea"/>
            </a:rPr>
            <a:t>1</a:t>
          </a:r>
          <a:r>
            <a:rPr lang="zh-TW" altLang="en-US" dirty="0">
              <a:solidFill>
                <a:schemeClr val="tx1"/>
              </a:solidFill>
              <a:latin typeface="+mj-ea"/>
              <a:ea typeface="+mj-ea"/>
            </a:rPr>
            <a:t>家居家護理單位</a:t>
          </a:r>
          <a:endParaRPr lang="en-US" altLang="zh-TW" dirty="0">
            <a:solidFill>
              <a:schemeClr val="tx1"/>
            </a:solidFill>
            <a:latin typeface="+mj-ea"/>
            <a:ea typeface="+mj-ea"/>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3BF896E-D216-4B29-804C-96F2783F1FC9}" type="datetimeFigureOut">
              <a:rPr lang="zh-TW" altLang="en-US" smtClean="0"/>
              <a:t>2023/5/22</a:t>
            </a:fld>
            <a:endParaRPr lang="zh-TW" altLang="en-US"/>
          </a:p>
        </p:txBody>
      </p:sp>
      <p:sp>
        <p:nvSpPr>
          <p:cNvPr id="4" name="頁尾版面配置區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5490C1B-DD9D-4FAF-B69A-BC5BD64BE088}" type="slidenum">
              <a:rPr lang="zh-TW" altLang="en-US" smtClean="0"/>
              <a:t>‹#›</a:t>
            </a:fld>
            <a:endParaRPr lang="zh-TW" altLang="en-US"/>
          </a:p>
        </p:txBody>
      </p:sp>
    </p:spTree>
    <p:extLst>
      <p:ext uri="{BB962C8B-B14F-4D97-AF65-F5344CB8AC3E}">
        <p14:creationId xmlns:p14="http://schemas.microsoft.com/office/powerpoint/2010/main" val="1624586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639637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9"/>
          <p:cNvSpPr>
            <a:spLocks noGrp="1" noChangeArrowheads="1"/>
          </p:cNvSpPr>
          <p:nvPr>
            <p:ph type="sldNum" sz="quarter" idx="5"/>
          </p:nvPr>
        </p:nvSpPr>
        <p:spPr bwMode="auto">
          <a:xfrm>
            <a:off x="3849689" y="9428164"/>
            <a:ext cx="2946400" cy="496887"/>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223F04C0-89EF-4960-917E-65D1AB411E66}" type="slidenum">
              <a:rPr lang="en-US" altLang="zh-CN"/>
              <a:pPr fontAlgn="base">
                <a:spcBef>
                  <a:spcPct val="0"/>
                </a:spcBef>
                <a:spcAft>
                  <a:spcPct val="0"/>
                </a:spcAft>
                <a:defRPr/>
              </a:pPr>
              <a:t>1</a:t>
            </a:fld>
            <a:endParaRPr lang="zh-CN" altLang="zh-TW"/>
          </a:p>
        </p:txBody>
      </p:sp>
      <p:sp>
        <p:nvSpPr>
          <p:cNvPr id="23555" name="Rectangle 1"/>
          <p:cNvSpPr>
            <a:spLocks noGrp="1" noRot="1" noChangeAspect="1" noChangeArrowheads="1"/>
          </p:cNvSpPr>
          <p:nvPr>
            <p:ph type="sldImg"/>
          </p:nvPr>
        </p:nvSpPr>
        <p:spPr bwMode="auto">
          <a:xfrm>
            <a:off x="138113" y="1347788"/>
            <a:ext cx="6467475" cy="3638550"/>
          </a:xfrm>
          <a:solidFill>
            <a:srgbClr val="FFFFFF"/>
          </a:solidFill>
          <a:ln>
            <a:solidFill>
              <a:srgbClr val="000000"/>
            </a:solidFill>
            <a:miter lim="800000"/>
            <a:headEnd/>
            <a:tailEnd/>
          </a:ln>
        </p:spPr>
      </p:sp>
      <p:sp>
        <p:nvSpPr>
          <p:cNvPr id="23556" name="Text Box 2"/>
          <p:cNvSpPr txBox="1">
            <a:spLocks noChangeArrowheads="1"/>
          </p:cNvSpPr>
          <p:nvPr/>
        </p:nvSpPr>
        <p:spPr bwMode="auto">
          <a:xfrm>
            <a:off x="673100" y="5187951"/>
            <a:ext cx="5392738" cy="4241800"/>
          </a:xfrm>
          <a:prstGeom prst="rect">
            <a:avLst/>
          </a:prstGeom>
          <a:noFill/>
          <a:ln w="9525">
            <a:noFill/>
            <a:round/>
            <a:headEnd/>
            <a:tailEnd/>
          </a:ln>
        </p:spPr>
        <p:txBody>
          <a:bodyPr wrap="none" lIns="91449" tIns="45725" rIns="91449" bIns="45725" anchor="ctr"/>
          <a:lstStyle/>
          <a:p>
            <a:pPr eaLnBrk="0" hangingPunct="0">
              <a:buClr>
                <a:srgbClr val="000000"/>
              </a:buClr>
              <a:buSzPct val="100000"/>
              <a:buFont typeface="Times New Roman" pitchFamily="18" charset="0"/>
              <a:buNone/>
            </a:pPr>
            <a:endParaRPr kumimoji="0" lang="zh-TW" altLang="en-US">
              <a:latin typeface="Calibri" pitchFamily="34" charset="0"/>
            </a:endParaRPr>
          </a:p>
        </p:txBody>
      </p:sp>
      <p:sp>
        <p:nvSpPr>
          <p:cNvPr id="23557" name="備忘稿版面配置區 5"/>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r>
              <a:rPr lang="zh-TW" altLang="en-US" dirty="0"/>
              <a:t>山線</a:t>
            </a:r>
            <a:r>
              <a:rPr lang="en-US" altLang="zh-TW" dirty="0"/>
              <a:t>1</a:t>
            </a:r>
            <a:r>
              <a:rPr lang="zh-TW" altLang="en-US" dirty="0"/>
              <a:t>由老五老基金會以莿桐為中心，山線</a:t>
            </a:r>
            <a:r>
              <a:rPr lang="en-US" altLang="zh-TW" dirty="0"/>
              <a:t>2</a:t>
            </a:r>
            <a:r>
              <a:rPr lang="zh-TW" altLang="en-US" dirty="0"/>
              <a:t>由老保以虎尾為中心，海線</a:t>
            </a:r>
            <a:r>
              <a:rPr lang="en-US" altLang="zh-TW" dirty="0"/>
              <a:t>2</a:t>
            </a:r>
            <a:r>
              <a:rPr lang="zh-TW" altLang="en-US" dirty="0"/>
              <a:t>由北媽已北港醫院為中心，另外老保原據點執行全縣服務並強化海線</a:t>
            </a:r>
            <a:r>
              <a:rPr lang="en-US" altLang="zh-TW" dirty="0"/>
              <a:t>1</a:t>
            </a:r>
            <a:r>
              <a:rPr lang="zh-TW" altLang="en-US" dirty="0"/>
              <a:t>並提供原八大項服務，布局四個區域挖掘淺在需求者勾選出家庭照顧者的在地原貌</a:t>
            </a:r>
          </a:p>
        </p:txBody>
      </p:sp>
      <p:sp>
        <p:nvSpPr>
          <p:cNvPr id="4" name="投影片編號版面配置區 3"/>
          <p:cNvSpPr>
            <a:spLocks noGrp="1"/>
          </p:cNvSpPr>
          <p:nvPr>
            <p:ph type="sldNum" sz="quarter" idx="5"/>
          </p:nvPr>
        </p:nvSpPr>
        <p:spPr>
          <a:xfrm>
            <a:off x="3850443" y="9428583"/>
            <a:ext cx="2945659" cy="496332"/>
          </a:xfrm>
          <a:prstGeom prst="rect">
            <a:avLst/>
          </a:prstGeom>
        </p:spPr>
        <p:txBody>
          <a:bodyPr/>
          <a:lstStyle/>
          <a:p>
            <a:fld id="{93C9FC20-7366-4A0C-AA7D-F4AAF6FB2A89}" type="slidenum">
              <a:rPr lang="en-US" smtClean="0"/>
              <a:t>14</a:t>
            </a:fld>
            <a:endParaRPr lang="en-US"/>
          </a:p>
        </p:txBody>
      </p:sp>
    </p:spTree>
    <p:extLst>
      <p:ext uri="{BB962C8B-B14F-4D97-AF65-F5344CB8AC3E}">
        <p14:creationId xmlns:p14="http://schemas.microsoft.com/office/powerpoint/2010/main" val="1373106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800789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49924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68238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800789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68238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68238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68238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800789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6823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75e48a663a_0_113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75e48a663a_0_113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68238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68238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68238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90598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028488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24904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608854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68238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237909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73095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48246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695806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6c4cb017b4_0_5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6c4cb017b4_0_5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6c4cb017b4_0_5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6c4cb017b4_0_5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6c4cb017b4_0_5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6c4cb017b4_0_5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6c4cb017b4_0_4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6c4cb017b4_0_42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074033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頁首版面配置區 5"/>
          <p:cNvSpPr>
            <a:spLocks noGrp="1"/>
          </p:cNvSpPr>
          <p:nvPr>
            <p:ph type="hdr" sz="quarter" idx="12"/>
          </p:nvPr>
        </p:nvSpPr>
        <p:spPr/>
        <p:txBody>
          <a:bodyPr/>
          <a:lstStyle/>
          <a:p>
            <a:endParaRPr lang="zh-TW" altLang="en-US"/>
          </a:p>
        </p:txBody>
      </p:sp>
    </p:spTree>
    <p:extLst>
      <p:ext uri="{BB962C8B-B14F-4D97-AF65-F5344CB8AC3E}">
        <p14:creationId xmlns:p14="http://schemas.microsoft.com/office/powerpoint/2010/main" val="2102032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若酒癮藥癮個案無使用藥物或酒精時，表現正常，則非精神衛生法認定之精神病患</a:t>
            </a:r>
          </a:p>
        </p:txBody>
      </p:sp>
      <p:sp>
        <p:nvSpPr>
          <p:cNvPr id="4" name="投影片編號版面配置區 3"/>
          <p:cNvSpPr>
            <a:spLocks noGrp="1"/>
          </p:cNvSpPr>
          <p:nvPr>
            <p:ph type="sldNum" sz="quarter" idx="10"/>
          </p:nvPr>
        </p:nvSpPr>
        <p:spPr/>
        <p:txBody>
          <a:bodyPr/>
          <a:lstStyle/>
          <a:p>
            <a:fld id="{8C812D95-8570-412E-BD76-789667FAA17F}" type="slidenum">
              <a:rPr lang="zh-TW" altLang="en-US" smtClean="0"/>
              <a:t>67</a:t>
            </a:fld>
            <a:endParaRPr lang="zh-TW" altLang="en-US"/>
          </a:p>
        </p:txBody>
      </p:sp>
    </p:spTree>
    <p:extLst>
      <p:ext uri="{BB962C8B-B14F-4D97-AF65-F5344CB8AC3E}">
        <p14:creationId xmlns:p14="http://schemas.microsoft.com/office/powerpoint/2010/main" val="4094056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b9d4cf2b20_0_132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b9d4cf2b20_0_1323:notes"/>
          <p:cNvSpPr txBox="1">
            <a:spLocks noGrp="1"/>
          </p:cNvSpPr>
          <p:nvPr>
            <p:ph type="body" idx="1"/>
          </p:nvPr>
        </p:nvSpPr>
        <p:spPr>
          <a:xfrm>
            <a:off x="679768" y="4716662"/>
            <a:ext cx="5438140" cy="446841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978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gbaf7980493_0_7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8" name="Google Shape;1778;gbaf7980493_0_724:notes"/>
          <p:cNvSpPr txBox="1">
            <a:spLocks noGrp="1"/>
          </p:cNvSpPr>
          <p:nvPr>
            <p:ph type="body" idx="1"/>
          </p:nvPr>
        </p:nvSpPr>
        <p:spPr>
          <a:xfrm>
            <a:off x="685800" y="4344094"/>
            <a:ext cx="5486400" cy="41154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503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6c4cb017b4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6c4cb017b4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6c4cb017b4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6c4cb017b4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75e48a663a_0_158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75e48a663a_0_158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6c4cb017b4_0_2646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6c4cb017b4_0_2646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6c4cb017b4_0_249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6c4cb017b4_0_2497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6c4cb017b4_0_2490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6c4cb017b4_0_2490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6" name="Rounded Rectangle 15"/>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4015472"/>
            <a:ext cx="8723376" cy="998685"/>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200150"/>
            <a:ext cx="7772400" cy="1335081"/>
          </a:xfrm>
        </p:spPr>
        <p:txBody>
          <a:bodyPr anchor="b">
            <a:normAutofit/>
          </a:bodyPr>
          <a:lstStyle>
            <a:lvl1pPr>
              <a:defRPr sz="4400">
                <a:solidFill>
                  <a:srgbClr val="FFFF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371600" y="2667001"/>
            <a:ext cx="6400800" cy="11049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564CF2E0-CCC4-4E1E-9902-C3C36AB3FDA4}" type="datetimeFigureOut">
              <a:rPr lang="en-US" smtClean="0"/>
              <a:t>5/22/2023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F42FDE4-A7DD-41A7-A0A6-9B649FB43336}" type="slidenum">
              <a:rPr kumimoji="0" lang="en-US" smtClean="0"/>
              <a:t>‹#›</a:t>
            </a:fld>
            <a:endParaRPr kumimoji="0" lang="en-US" sz="1400" dirty="0">
              <a:solidFill>
                <a:srgbClr val="FFFFFF"/>
              </a:solidFill>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564CF2E0-CCC4-4E1E-9902-C3C36AB3FDA4}" type="datetimeFigureOut">
              <a:rPr lang="en-US" smtClean="0"/>
              <a:t>5/22/2023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F42FDE4-A7DD-41A7-A0A6-9B649FB43336}" type="slidenum">
              <a:rPr kumimoji="0" lang="en-US" smtClean="0"/>
              <a:t>‹#›</a:t>
            </a:fld>
            <a:endParaRPr kumimoji="0"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1" name="Rounded Rectangle 20"/>
          <p:cNvSpPr/>
          <p:nvPr/>
        </p:nvSpPr>
        <p:spPr bwMode="hidden">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64CF2E0-CCC4-4E1E-9902-C3C36AB3FDA4}" type="datetimeFigureOut">
              <a:rPr lang="en-US" smtClean="0"/>
              <a:t>5/22/2023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F42FDE4-A7DD-41A7-A0A6-9B649FB43336}" type="slidenum">
              <a:rPr kumimoji="0" lang="en-US" smtClean="0"/>
              <a:t>‹#›</a:t>
            </a:fld>
            <a:endParaRPr kumimoji="0" lang="en-US"/>
          </a:p>
        </p:txBody>
      </p:sp>
      <p:grpSp>
        <p:nvGrpSpPr>
          <p:cNvPr id="15" name="Group 14"/>
          <p:cNvGrpSpPr>
            <a:grpSpLocks noChangeAspect="1"/>
          </p:cNvGrpSpPr>
          <p:nvPr/>
        </p:nvGrpSpPr>
        <p:grpSpPr bwMode="hidden">
          <a:xfrm>
            <a:off x="211665" y="535643"/>
            <a:ext cx="8723376" cy="998685"/>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085850"/>
            <a:ext cx="2057400" cy="3365500"/>
          </a:xfrm>
        </p:spPr>
        <p:txBody>
          <a:bodyPr vert="eaVert" anchor="ctr"/>
          <a:lstStyle>
            <a:lvl1pPr algn="l">
              <a:defRPr>
                <a:solidFill>
                  <a:schemeClr val="tx2"/>
                </a:solidFil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1085850"/>
            <a:ext cx="6019800" cy="3365501"/>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26"/>
            <a:ext cx="8224838" cy="853811"/>
          </a:xfrm>
        </p:spPr>
        <p:txBody>
          <a:bodyPr/>
          <a:lstStyle/>
          <a:p>
            <a:r>
              <a:rPr lang="zh-TW" altLang="en-US"/>
              <a:t>按一下以編輯母片標題樣式</a:t>
            </a:r>
          </a:p>
        </p:txBody>
      </p:sp>
    </p:spTree>
    <p:extLst>
      <p:ext uri="{BB962C8B-B14F-4D97-AF65-F5344CB8AC3E}">
        <p14:creationId xmlns:p14="http://schemas.microsoft.com/office/powerpoint/2010/main" val="380852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9"/>
        <p:cNvGrpSpPr/>
        <p:nvPr/>
      </p:nvGrpSpPr>
      <p:grpSpPr>
        <a:xfrm>
          <a:off x="0" y="0"/>
          <a:ext cx="0" cy="0"/>
          <a:chOff x="0" y="0"/>
          <a:chExt cx="0" cy="0"/>
        </a:xfrm>
      </p:grpSpPr>
      <p:sp>
        <p:nvSpPr>
          <p:cNvPr id="390" name="Google Shape;390;p14"/>
          <p:cNvSpPr txBox="1">
            <a:spLocks noGrp="1"/>
          </p:cNvSpPr>
          <p:nvPr>
            <p:ph type="title" hasCustomPrompt="1"/>
          </p:nvPr>
        </p:nvSpPr>
        <p:spPr>
          <a:xfrm>
            <a:off x="1868075" y="573561"/>
            <a:ext cx="2084100" cy="93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1" name="Google Shape;391;p14"/>
          <p:cNvSpPr txBox="1">
            <a:spLocks noGrp="1"/>
          </p:cNvSpPr>
          <p:nvPr>
            <p:ph type="title" idx="2"/>
          </p:nvPr>
        </p:nvSpPr>
        <p:spPr>
          <a:xfrm rot="-5400000">
            <a:off x="5033475" y="580625"/>
            <a:ext cx="7059600" cy="447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800"/>
              <a:buNone/>
              <a:defRPr sz="1800"/>
            </a:lvl9pPr>
          </a:lstStyle>
          <a:p>
            <a:endParaRPr/>
          </a:p>
        </p:txBody>
      </p:sp>
      <p:sp>
        <p:nvSpPr>
          <p:cNvPr id="403" name="Google Shape;403;p14"/>
          <p:cNvSpPr txBox="1">
            <a:spLocks noGrp="1"/>
          </p:cNvSpPr>
          <p:nvPr>
            <p:ph type="title" idx="3"/>
          </p:nvPr>
        </p:nvSpPr>
        <p:spPr>
          <a:xfrm>
            <a:off x="1895525" y="1125468"/>
            <a:ext cx="2029200" cy="82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04" name="Google Shape;404;p14"/>
          <p:cNvSpPr txBox="1">
            <a:spLocks noGrp="1"/>
          </p:cNvSpPr>
          <p:nvPr>
            <p:ph type="subTitle" idx="1"/>
          </p:nvPr>
        </p:nvSpPr>
        <p:spPr>
          <a:xfrm>
            <a:off x="1895525" y="1843336"/>
            <a:ext cx="2029200" cy="6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5" name="Google Shape;405;p14"/>
          <p:cNvSpPr txBox="1">
            <a:spLocks noGrp="1"/>
          </p:cNvSpPr>
          <p:nvPr>
            <p:ph type="title" idx="4" hasCustomPrompt="1"/>
          </p:nvPr>
        </p:nvSpPr>
        <p:spPr>
          <a:xfrm>
            <a:off x="4387325" y="573561"/>
            <a:ext cx="2084100" cy="93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6" name="Google Shape;406;p14"/>
          <p:cNvSpPr txBox="1">
            <a:spLocks noGrp="1"/>
          </p:cNvSpPr>
          <p:nvPr>
            <p:ph type="title" idx="5"/>
          </p:nvPr>
        </p:nvSpPr>
        <p:spPr>
          <a:xfrm>
            <a:off x="4414775" y="1125468"/>
            <a:ext cx="2029200" cy="82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07" name="Google Shape;407;p14"/>
          <p:cNvSpPr txBox="1">
            <a:spLocks noGrp="1"/>
          </p:cNvSpPr>
          <p:nvPr>
            <p:ph type="subTitle" idx="6"/>
          </p:nvPr>
        </p:nvSpPr>
        <p:spPr>
          <a:xfrm>
            <a:off x="4414775" y="1843336"/>
            <a:ext cx="2029200" cy="6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8" name="Google Shape;408;p14"/>
          <p:cNvSpPr txBox="1">
            <a:spLocks noGrp="1"/>
          </p:cNvSpPr>
          <p:nvPr>
            <p:ph type="title" idx="7" hasCustomPrompt="1"/>
          </p:nvPr>
        </p:nvSpPr>
        <p:spPr>
          <a:xfrm>
            <a:off x="1868075" y="2787617"/>
            <a:ext cx="2084100" cy="93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9" name="Google Shape;409;p14"/>
          <p:cNvSpPr txBox="1">
            <a:spLocks noGrp="1"/>
          </p:cNvSpPr>
          <p:nvPr>
            <p:ph type="title" idx="8"/>
          </p:nvPr>
        </p:nvSpPr>
        <p:spPr>
          <a:xfrm>
            <a:off x="1895525" y="3339523"/>
            <a:ext cx="2029200" cy="82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10" name="Google Shape;410;p14"/>
          <p:cNvSpPr txBox="1">
            <a:spLocks noGrp="1"/>
          </p:cNvSpPr>
          <p:nvPr>
            <p:ph type="subTitle" idx="9"/>
          </p:nvPr>
        </p:nvSpPr>
        <p:spPr>
          <a:xfrm>
            <a:off x="1895525" y="4057392"/>
            <a:ext cx="2029200" cy="6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11" name="Google Shape;411;p14"/>
          <p:cNvSpPr txBox="1">
            <a:spLocks noGrp="1"/>
          </p:cNvSpPr>
          <p:nvPr>
            <p:ph type="title" idx="13" hasCustomPrompt="1"/>
          </p:nvPr>
        </p:nvSpPr>
        <p:spPr>
          <a:xfrm>
            <a:off x="4387325" y="2792904"/>
            <a:ext cx="2084100" cy="93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12" name="Google Shape;412;p14"/>
          <p:cNvSpPr txBox="1">
            <a:spLocks noGrp="1"/>
          </p:cNvSpPr>
          <p:nvPr>
            <p:ph type="title" idx="14"/>
          </p:nvPr>
        </p:nvSpPr>
        <p:spPr>
          <a:xfrm>
            <a:off x="4414775" y="3339523"/>
            <a:ext cx="2029200" cy="82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13" name="Google Shape;413;p14"/>
          <p:cNvSpPr txBox="1">
            <a:spLocks noGrp="1"/>
          </p:cNvSpPr>
          <p:nvPr>
            <p:ph type="subTitle" idx="15"/>
          </p:nvPr>
        </p:nvSpPr>
        <p:spPr>
          <a:xfrm>
            <a:off x="4414775" y="4057392"/>
            <a:ext cx="2029200" cy="6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7"/>
        <p:cNvGrpSpPr/>
        <p:nvPr/>
      </p:nvGrpSpPr>
      <p:grpSpPr>
        <a:xfrm>
          <a:off x="0" y="0"/>
          <a:ext cx="0" cy="0"/>
          <a:chOff x="0" y="0"/>
          <a:chExt cx="0" cy="0"/>
        </a:xfrm>
      </p:grpSpPr>
      <p:sp>
        <p:nvSpPr>
          <p:cNvPr id="113" name="Google Shape;113;p3"/>
          <p:cNvSpPr txBox="1">
            <a:spLocks noGrp="1"/>
          </p:cNvSpPr>
          <p:nvPr>
            <p:ph type="title"/>
          </p:nvPr>
        </p:nvSpPr>
        <p:spPr>
          <a:xfrm>
            <a:off x="3818025" y="1559400"/>
            <a:ext cx="5195100" cy="2024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4" name="Google Shape;114;p3"/>
          <p:cNvSpPr txBox="1">
            <a:spLocks noGrp="1"/>
          </p:cNvSpPr>
          <p:nvPr>
            <p:ph type="title" idx="2" hasCustomPrompt="1"/>
          </p:nvPr>
        </p:nvSpPr>
        <p:spPr>
          <a:xfrm>
            <a:off x="3818025" y="874450"/>
            <a:ext cx="3033600" cy="861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15" name="Google Shape;115;p3"/>
          <p:cNvSpPr txBox="1">
            <a:spLocks noGrp="1"/>
          </p:cNvSpPr>
          <p:nvPr>
            <p:ph type="subTitle" idx="1"/>
          </p:nvPr>
        </p:nvSpPr>
        <p:spPr>
          <a:xfrm>
            <a:off x="3818025" y="3454050"/>
            <a:ext cx="3622500" cy="78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467"/>
        <p:cNvGrpSpPr/>
        <p:nvPr/>
      </p:nvGrpSpPr>
      <p:grpSpPr>
        <a:xfrm>
          <a:off x="0" y="0"/>
          <a:ext cx="0" cy="0"/>
          <a:chOff x="0" y="0"/>
          <a:chExt cx="0" cy="0"/>
        </a:xfrm>
      </p:grpSpPr>
      <p:sp>
        <p:nvSpPr>
          <p:cNvPr id="468" name="Google Shape;468;p15"/>
          <p:cNvSpPr txBox="1">
            <a:spLocks noGrp="1"/>
          </p:cNvSpPr>
          <p:nvPr>
            <p:ph type="title"/>
          </p:nvPr>
        </p:nvSpPr>
        <p:spPr>
          <a:xfrm>
            <a:off x="1147325" y="2420975"/>
            <a:ext cx="2995500" cy="82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69" name="Google Shape;469;p15"/>
          <p:cNvSpPr txBox="1">
            <a:spLocks noGrp="1"/>
          </p:cNvSpPr>
          <p:nvPr>
            <p:ph type="subTitle" idx="1"/>
          </p:nvPr>
        </p:nvSpPr>
        <p:spPr>
          <a:xfrm>
            <a:off x="1147325" y="3291253"/>
            <a:ext cx="2995500" cy="10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0" name="Google Shape;470;p15"/>
          <p:cNvSpPr txBox="1">
            <a:spLocks noGrp="1"/>
          </p:cNvSpPr>
          <p:nvPr>
            <p:ph type="title" idx="2"/>
          </p:nvPr>
        </p:nvSpPr>
        <p:spPr>
          <a:xfrm>
            <a:off x="5001177" y="2426250"/>
            <a:ext cx="2995500" cy="82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71" name="Google Shape;471;p15"/>
          <p:cNvSpPr txBox="1">
            <a:spLocks noGrp="1"/>
          </p:cNvSpPr>
          <p:nvPr>
            <p:ph type="subTitle" idx="3"/>
          </p:nvPr>
        </p:nvSpPr>
        <p:spPr>
          <a:xfrm>
            <a:off x="5001176" y="3299557"/>
            <a:ext cx="2995500" cy="10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rgbClr val="48432A"/>
                </a:solidFill>
                <a:latin typeface="Microsoft JhengHei"/>
                <a:cs typeface="Microsoft JhengHei"/>
              </a:defRPr>
            </a:lvl1pPr>
          </a:lstStyle>
          <a:p>
            <a:endParaRPr/>
          </a:p>
        </p:txBody>
      </p:sp>
      <p:sp>
        <p:nvSpPr>
          <p:cNvPr id="3" name="Holder 3"/>
          <p:cNvSpPr>
            <a:spLocks noGrp="1"/>
          </p:cNvSpPr>
          <p:nvPr>
            <p:ph type="ftr" sz="quarter" idx="5"/>
          </p:nvPr>
        </p:nvSpPr>
        <p:spPr>
          <a:xfrm>
            <a:off x="3108960" y="4783454"/>
            <a:ext cx="2926080" cy="257175"/>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457200" y="4783454"/>
            <a:ext cx="2103120" cy="25717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5/22/2023</a:t>
            </a:fld>
            <a:endParaRPr lang="en-US"/>
          </a:p>
        </p:txBody>
      </p:sp>
      <p:sp>
        <p:nvSpPr>
          <p:cNvPr id="5" name="Holder 5"/>
          <p:cNvSpPr>
            <a:spLocks noGrp="1"/>
          </p:cNvSpPr>
          <p:nvPr>
            <p:ph type="sldNum" sz="quarter" idx="7"/>
          </p:nvPr>
        </p:nvSpPr>
        <p:spPr>
          <a:xfrm>
            <a:off x="6583680" y="4783454"/>
            <a:ext cx="2103120" cy="257175"/>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7012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17"/>
        <p:cNvGrpSpPr/>
        <p:nvPr/>
      </p:nvGrpSpPr>
      <p:grpSpPr>
        <a:xfrm>
          <a:off x="0" y="0"/>
          <a:ext cx="0" cy="0"/>
          <a:chOff x="0" y="0"/>
          <a:chExt cx="0" cy="0"/>
        </a:xfrm>
      </p:grpSpPr>
      <p:sp>
        <p:nvSpPr>
          <p:cNvPr id="372" name="Google Shape;372;p11"/>
          <p:cNvSpPr txBox="1">
            <a:spLocks noGrp="1"/>
          </p:cNvSpPr>
          <p:nvPr>
            <p:ph type="title" hasCustomPrompt="1"/>
          </p:nvPr>
        </p:nvSpPr>
        <p:spPr>
          <a:xfrm>
            <a:off x="1632000" y="1696850"/>
            <a:ext cx="5880000" cy="13008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73" name="Google Shape;373;p11"/>
          <p:cNvSpPr txBox="1">
            <a:spLocks noGrp="1"/>
          </p:cNvSpPr>
          <p:nvPr>
            <p:ph type="body" idx="1"/>
          </p:nvPr>
        </p:nvSpPr>
        <p:spPr>
          <a:xfrm>
            <a:off x="2051850" y="3072575"/>
            <a:ext cx="50403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1" y="663539"/>
            <a:ext cx="1518669" cy="273844"/>
          </a:xfrm>
          <a:prstGeom prst="rect">
            <a:avLst/>
          </a:prstGeom>
        </p:spPr>
        <p:txBody>
          <a:bodyPr anchor="ctr"/>
          <a:lstStyle>
            <a:lvl1pPr algn="ctr">
              <a:defRPr sz="22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473025"/>
            <a:ext cx="5029636" cy="349982"/>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59" y="486879"/>
            <a:ext cx="5029636" cy="359833"/>
          </a:xfrm>
          <a:prstGeom prst="rect">
            <a:avLst/>
          </a:prstGeom>
        </p:spPr>
      </p:pic>
      <p:sp>
        <p:nvSpPr>
          <p:cNvPr id="2" name="タイトル 1"/>
          <p:cNvSpPr>
            <a:spLocks noGrp="1"/>
          </p:cNvSpPr>
          <p:nvPr>
            <p:ph type="title" hasCustomPrompt="1"/>
          </p:nvPr>
        </p:nvSpPr>
        <p:spPr>
          <a:xfrm>
            <a:off x="0" y="159483"/>
            <a:ext cx="9144000" cy="493562"/>
          </a:xfrm>
        </p:spPr>
        <p:txBody>
          <a:bodyPr>
            <a:noAutofit/>
          </a:bodyPr>
          <a:lstStyle>
            <a:lvl1pPr algn="ctr">
              <a:defRPr sz="4900"/>
            </a:lvl1pPr>
          </a:lstStyle>
          <a:p>
            <a:r>
              <a:rPr lang="en-US" altLang="ja-JP" dirty="0"/>
              <a:t>SLIDE TITLE HERE</a:t>
            </a:r>
            <a:endParaRPr lang="en-US" dirty="0"/>
          </a:p>
        </p:txBody>
      </p:sp>
    </p:spTree>
    <p:extLst>
      <p:ext uri="{BB962C8B-B14F-4D97-AF65-F5344CB8AC3E}">
        <p14:creationId xmlns:p14="http://schemas.microsoft.com/office/powerpoint/2010/main" val="2057810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5"/>
        <p:cNvGrpSpPr/>
        <p:nvPr/>
      </p:nvGrpSpPr>
      <p:grpSpPr>
        <a:xfrm>
          <a:off x="0" y="0"/>
          <a:ext cx="0" cy="0"/>
          <a:chOff x="0" y="0"/>
          <a:chExt cx="0" cy="0"/>
        </a:xfrm>
      </p:grpSpPr>
      <p:sp>
        <p:nvSpPr>
          <p:cNvPr id="287" name="Google Shape;287;p8"/>
          <p:cNvSpPr txBox="1">
            <a:spLocks noGrp="1"/>
          </p:cNvSpPr>
          <p:nvPr>
            <p:ph type="title"/>
          </p:nvPr>
        </p:nvSpPr>
        <p:spPr>
          <a:xfrm>
            <a:off x="718850" y="2234125"/>
            <a:ext cx="3235500" cy="26115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6F15528-21DE-4FAA-801E-634DDDAF4B2B}" type="slidenum">
              <a:rPr lang="en-US" altLang="zh-TW" smtClean="0"/>
              <a:t>‹#›</a:t>
            </a:fld>
            <a:endParaRPr lang="en-US" altLang="zh-TW"/>
          </a:p>
        </p:txBody>
      </p:sp>
      <p:sp>
        <p:nvSpPr>
          <p:cNvPr id="7" name="Title 6"/>
          <p:cNvSpPr>
            <a:spLocks noGrp="1"/>
          </p:cNvSpPr>
          <p:nvPr>
            <p:ph type="title"/>
          </p:nvPr>
        </p:nvSpPr>
        <p:spPr/>
        <p:txBody>
          <a:bodyPr/>
          <a:lstStyle/>
          <a:p>
            <a:r>
              <a:rPr lang="zh-TW" altLang="en-US"/>
              <a:t>按一下以編輯母片標題樣式</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517"/>
        <p:cNvGrpSpPr/>
        <p:nvPr/>
      </p:nvGrpSpPr>
      <p:grpSpPr>
        <a:xfrm>
          <a:off x="0" y="0"/>
          <a:ext cx="0" cy="0"/>
          <a:chOff x="0" y="0"/>
          <a:chExt cx="0" cy="0"/>
        </a:xfrm>
      </p:grpSpPr>
      <p:sp>
        <p:nvSpPr>
          <p:cNvPr id="518" name="Google Shape;518;p16"/>
          <p:cNvSpPr txBox="1">
            <a:spLocks noGrp="1"/>
          </p:cNvSpPr>
          <p:nvPr>
            <p:ph type="title"/>
          </p:nvPr>
        </p:nvSpPr>
        <p:spPr>
          <a:xfrm rot="-5400000">
            <a:off x="5033475" y="580625"/>
            <a:ext cx="7059600" cy="447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800"/>
              <a:buNone/>
              <a:defRPr sz="1800"/>
            </a:lvl9pPr>
          </a:lstStyle>
          <a:p>
            <a:endParaRPr/>
          </a:p>
        </p:txBody>
      </p:sp>
      <p:sp>
        <p:nvSpPr>
          <p:cNvPr id="530" name="Google Shape;530;p16"/>
          <p:cNvSpPr txBox="1">
            <a:spLocks noGrp="1"/>
          </p:cNvSpPr>
          <p:nvPr>
            <p:ph type="title" idx="2"/>
          </p:nvPr>
        </p:nvSpPr>
        <p:spPr>
          <a:xfrm>
            <a:off x="864550" y="2713323"/>
            <a:ext cx="2029200" cy="82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31" name="Google Shape;531;p16"/>
          <p:cNvSpPr txBox="1">
            <a:spLocks noGrp="1"/>
          </p:cNvSpPr>
          <p:nvPr>
            <p:ph type="subTitle" idx="1"/>
          </p:nvPr>
        </p:nvSpPr>
        <p:spPr>
          <a:xfrm>
            <a:off x="864550" y="3431192"/>
            <a:ext cx="2029200" cy="6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2" name="Google Shape;532;p16"/>
          <p:cNvSpPr txBox="1">
            <a:spLocks noGrp="1"/>
          </p:cNvSpPr>
          <p:nvPr>
            <p:ph type="title" idx="3"/>
          </p:nvPr>
        </p:nvSpPr>
        <p:spPr>
          <a:xfrm>
            <a:off x="3155200" y="2718611"/>
            <a:ext cx="2029200" cy="82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33" name="Google Shape;533;p16"/>
          <p:cNvSpPr txBox="1">
            <a:spLocks noGrp="1"/>
          </p:cNvSpPr>
          <p:nvPr>
            <p:ph type="subTitle" idx="4"/>
          </p:nvPr>
        </p:nvSpPr>
        <p:spPr>
          <a:xfrm>
            <a:off x="3155200" y="3436479"/>
            <a:ext cx="2029200" cy="6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91" name="Google Shape;591;p16"/>
          <p:cNvSpPr txBox="1">
            <a:spLocks noGrp="1"/>
          </p:cNvSpPr>
          <p:nvPr>
            <p:ph type="title" idx="5"/>
          </p:nvPr>
        </p:nvSpPr>
        <p:spPr>
          <a:xfrm>
            <a:off x="5445850" y="2718611"/>
            <a:ext cx="2029200" cy="82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92" name="Google Shape;592;p16"/>
          <p:cNvSpPr txBox="1">
            <a:spLocks noGrp="1"/>
          </p:cNvSpPr>
          <p:nvPr>
            <p:ph type="subTitle" idx="6"/>
          </p:nvPr>
        </p:nvSpPr>
        <p:spPr>
          <a:xfrm>
            <a:off x="5445850" y="3436479"/>
            <a:ext cx="2029200" cy="6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8"/>
        <p:cNvGrpSpPr/>
        <p:nvPr/>
      </p:nvGrpSpPr>
      <p:grpSpPr>
        <a:xfrm>
          <a:off x="0" y="0"/>
          <a:ext cx="0" cy="0"/>
          <a:chOff x="0" y="0"/>
          <a:chExt cx="0" cy="0"/>
        </a:xfrm>
      </p:grpSpPr>
      <p:sp>
        <p:nvSpPr>
          <p:cNvPr id="269" name="Google Shape;269;p7"/>
          <p:cNvSpPr txBox="1">
            <a:spLocks noGrp="1"/>
          </p:cNvSpPr>
          <p:nvPr>
            <p:ph type="body" idx="1"/>
          </p:nvPr>
        </p:nvSpPr>
        <p:spPr>
          <a:xfrm>
            <a:off x="4515300" y="1134450"/>
            <a:ext cx="2808000" cy="31794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70" name="Google Shape;270;p7"/>
          <p:cNvSpPr txBox="1">
            <a:spLocks noGrp="1"/>
          </p:cNvSpPr>
          <p:nvPr>
            <p:ph type="title"/>
          </p:nvPr>
        </p:nvSpPr>
        <p:spPr>
          <a:xfrm rot="-5400000">
            <a:off x="5033475" y="580625"/>
            <a:ext cx="7059600" cy="447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96"/>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88"/>
        <p:cNvGrpSpPr/>
        <p:nvPr/>
      </p:nvGrpSpPr>
      <p:grpSpPr>
        <a:xfrm>
          <a:off x="0" y="0"/>
          <a:ext cx="0" cy="0"/>
          <a:chOff x="0" y="0"/>
          <a:chExt cx="0" cy="0"/>
        </a:xfrm>
      </p:grpSpPr>
      <p:sp>
        <p:nvSpPr>
          <p:cNvPr id="289" name="Google Shape;289;p9"/>
          <p:cNvSpPr txBox="1">
            <a:spLocks noGrp="1"/>
          </p:cNvSpPr>
          <p:nvPr>
            <p:ph type="subTitle" idx="1"/>
          </p:nvPr>
        </p:nvSpPr>
        <p:spPr>
          <a:xfrm>
            <a:off x="3668150" y="724075"/>
            <a:ext cx="3325800" cy="94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90" name="Google Shape;290;p9"/>
          <p:cNvSpPr txBox="1">
            <a:spLocks noGrp="1"/>
          </p:cNvSpPr>
          <p:nvPr>
            <p:ph type="body" idx="2"/>
          </p:nvPr>
        </p:nvSpPr>
        <p:spPr>
          <a:xfrm>
            <a:off x="3668150" y="2030150"/>
            <a:ext cx="3325800" cy="2539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1" name="Google Shape;291;p9"/>
          <p:cNvSpPr txBox="1">
            <a:spLocks noGrp="1"/>
          </p:cNvSpPr>
          <p:nvPr>
            <p:ph type="title"/>
          </p:nvPr>
        </p:nvSpPr>
        <p:spPr>
          <a:xfrm rot="-5400000">
            <a:off x="5033475" y="580625"/>
            <a:ext cx="7059600" cy="447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884466"/>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1979712" y="987574"/>
            <a:ext cx="6912768"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1990056" y="1664245"/>
            <a:ext cx="6912768" cy="2995737"/>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72840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1"/>
        <p:cNvGrpSpPr/>
        <p:nvPr/>
      </p:nvGrpSpPr>
      <p:grpSpPr>
        <a:xfrm>
          <a:off x="0" y="0"/>
          <a:ext cx="0" cy="0"/>
          <a:chOff x="0" y="0"/>
          <a:chExt cx="0" cy="0"/>
        </a:xfrm>
      </p:grpSpPr>
      <p:sp>
        <p:nvSpPr>
          <p:cNvPr id="162" name="Google Shape;162;p27"/>
          <p:cNvSpPr txBox="1">
            <a:spLocks noGrp="1"/>
          </p:cNvSpPr>
          <p:nvPr>
            <p:ph type="subTitle" idx="1"/>
          </p:nvPr>
        </p:nvSpPr>
        <p:spPr>
          <a:xfrm>
            <a:off x="1059150" y="2814750"/>
            <a:ext cx="214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4A649D"/>
              </a:buClr>
              <a:buSzPts val="2400"/>
              <a:buFont typeface="Passion One"/>
              <a:buNone/>
              <a:defRPr sz="2100">
                <a:solidFill>
                  <a:srgbClr val="D7675D"/>
                </a:solidFill>
                <a:latin typeface="Passion One"/>
                <a:ea typeface="Passion One"/>
                <a:cs typeface="Passion One"/>
                <a:sym typeface="Passion One"/>
              </a:defRPr>
            </a:lvl1pPr>
            <a:lvl2pPr lvl="1"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2pPr>
            <a:lvl3pPr lvl="2"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3pPr>
            <a:lvl4pPr lvl="3"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4pPr>
            <a:lvl5pPr lvl="4"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5pPr>
            <a:lvl6pPr lvl="5"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6pPr>
            <a:lvl7pPr lvl="6"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7pPr>
            <a:lvl8pPr lvl="7"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8pPr>
            <a:lvl9pPr lvl="8"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9pPr>
          </a:lstStyle>
          <a:p>
            <a:endParaRPr/>
          </a:p>
        </p:txBody>
      </p:sp>
      <p:sp>
        <p:nvSpPr>
          <p:cNvPr id="163" name="Google Shape;163;p27"/>
          <p:cNvSpPr txBox="1">
            <a:spLocks noGrp="1"/>
          </p:cNvSpPr>
          <p:nvPr>
            <p:ph type="subTitle" idx="2"/>
          </p:nvPr>
        </p:nvSpPr>
        <p:spPr>
          <a:xfrm>
            <a:off x="1059150" y="3450600"/>
            <a:ext cx="2148900" cy="933600"/>
          </a:xfrm>
          <a:prstGeom prst="rect">
            <a:avLst/>
          </a:prstGeom>
        </p:spPr>
        <p:txBody>
          <a:bodyPr spcFirstLastPara="1" wrap="square" lIns="91425" tIns="91425" rIns="91425" bIns="91425" anchor="t" anchorCtr="0">
            <a:normAutofit/>
          </a:bodyPr>
          <a:lstStyle>
            <a:lvl1pPr lvl="0" algn="ctr" rtl="0">
              <a:lnSpc>
                <a:spcPct val="100000"/>
              </a:lnSpc>
              <a:spcBef>
                <a:spcPts val="225"/>
              </a:spcBef>
              <a:spcAft>
                <a:spcPts val="0"/>
              </a:spcAft>
              <a:buSzPts val="2000"/>
              <a:buNone/>
              <a:defRPr sz="1200"/>
            </a:lvl1pPr>
            <a:lvl2pPr lvl="1" algn="ctr" rtl="0">
              <a:spcBef>
                <a:spcPts val="0"/>
              </a:spcBef>
              <a:spcAft>
                <a:spcPts val="0"/>
              </a:spcAft>
              <a:buSzPts val="1600"/>
              <a:buNone/>
              <a:defRPr sz="1200"/>
            </a:lvl2pPr>
            <a:lvl3pPr lvl="2" algn="ctr" rtl="0">
              <a:spcBef>
                <a:spcPts val="0"/>
              </a:spcBef>
              <a:spcAft>
                <a:spcPts val="0"/>
              </a:spcAft>
              <a:buSzPts val="1600"/>
              <a:buNone/>
              <a:defRPr sz="1200"/>
            </a:lvl3pPr>
            <a:lvl4pPr lvl="3" algn="ctr" rtl="0">
              <a:spcBef>
                <a:spcPts val="0"/>
              </a:spcBef>
              <a:spcAft>
                <a:spcPts val="0"/>
              </a:spcAft>
              <a:buSzPts val="1600"/>
              <a:buNone/>
              <a:defRPr sz="1200"/>
            </a:lvl4pPr>
            <a:lvl5pPr lvl="4" algn="ctr" rtl="0">
              <a:spcBef>
                <a:spcPts val="0"/>
              </a:spcBef>
              <a:spcAft>
                <a:spcPts val="0"/>
              </a:spcAft>
              <a:buSzPts val="1600"/>
              <a:buNone/>
              <a:defRPr sz="1200"/>
            </a:lvl5pPr>
            <a:lvl6pPr lvl="5" algn="ctr" rtl="0">
              <a:spcBef>
                <a:spcPts val="0"/>
              </a:spcBef>
              <a:spcAft>
                <a:spcPts val="0"/>
              </a:spcAft>
              <a:buSzPts val="1600"/>
              <a:buNone/>
              <a:defRPr sz="1200"/>
            </a:lvl6pPr>
            <a:lvl7pPr lvl="6" algn="ctr" rtl="0">
              <a:spcBef>
                <a:spcPts val="0"/>
              </a:spcBef>
              <a:spcAft>
                <a:spcPts val="0"/>
              </a:spcAft>
              <a:buSzPts val="1600"/>
              <a:buNone/>
              <a:defRPr sz="1200"/>
            </a:lvl7pPr>
            <a:lvl8pPr lvl="7" algn="ctr" rtl="0">
              <a:spcBef>
                <a:spcPts val="0"/>
              </a:spcBef>
              <a:spcAft>
                <a:spcPts val="0"/>
              </a:spcAft>
              <a:buSzPts val="1600"/>
              <a:buNone/>
              <a:defRPr sz="1200"/>
            </a:lvl8pPr>
            <a:lvl9pPr lvl="8" algn="ctr" rtl="0">
              <a:spcBef>
                <a:spcPts val="0"/>
              </a:spcBef>
              <a:spcAft>
                <a:spcPts val="0"/>
              </a:spcAft>
              <a:buSzPts val="1600"/>
              <a:buNone/>
              <a:defRPr sz="1200"/>
            </a:lvl9pPr>
          </a:lstStyle>
          <a:p>
            <a:endParaRPr/>
          </a:p>
        </p:txBody>
      </p:sp>
      <p:sp>
        <p:nvSpPr>
          <p:cNvPr id="164" name="Google Shape;164;p27"/>
          <p:cNvSpPr txBox="1">
            <a:spLocks noGrp="1"/>
          </p:cNvSpPr>
          <p:nvPr>
            <p:ph type="subTitle" idx="3"/>
          </p:nvPr>
        </p:nvSpPr>
        <p:spPr>
          <a:xfrm>
            <a:off x="3497550" y="2814750"/>
            <a:ext cx="214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4A649D"/>
              </a:buClr>
              <a:buSzPts val="2400"/>
              <a:buFont typeface="Passion One"/>
              <a:buNone/>
              <a:defRPr sz="2100">
                <a:solidFill>
                  <a:srgbClr val="5A669E"/>
                </a:solidFill>
                <a:latin typeface="Passion One"/>
                <a:ea typeface="Passion One"/>
                <a:cs typeface="Passion One"/>
                <a:sym typeface="Passion One"/>
              </a:defRPr>
            </a:lvl1pPr>
            <a:lvl2pPr lvl="1"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2pPr>
            <a:lvl3pPr lvl="2"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3pPr>
            <a:lvl4pPr lvl="3"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4pPr>
            <a:lvl5pPr lvl="4"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5pPr>
            <a:lvl6pPr lvl="5"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6pPr>
            <a:lvl7pPr lvl="6"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7pPr>
            <a:lvl8pPr lvl="7"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8pPr>
            <a:lvl9pPr lvl="8"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9pPr>
          </a:lstStyle>
          <a:p>
            <a:endParaRPr/>
          </a:p>
        </p:txBody>
      </p:sp>
      <p:sp>
        <p:nvSpPr>
          <p:cNvPr id="165" name="Google Shape;165;p27"/>
          <p:cNvSpPr txBox="1">
            <a:spLocks noGrp="1"/>
          </p:cNvSpPr>
          <p:nvPr>
            <p:ph type="subTitle" idx="4"/>
          </p:nvPr>
        </p:nvSpPr>
        <p:spPr>
          <a:xfrm>
            <a:off x="3497550" y="3450600"/>
            <a:ext cx="2148900" cy="933600"/>
          </a:xfrm>
          <a:prstGeom prst="rect">
            <a:avLst/>
          </a:prstGeom>
        </p:spPr>
        <p:txBody>
          <a:bodyPr spcFirstLastPara="1" wrap="square" lIns="91425" tIns="91425" rIns="91425" bIns="91425" anchor="t" anchorCtr="0">
            <a:normAutofit/>
          </a:bodyPr>
          <a:lstStyle>
            <a:lvl1pPr lvl="0" algn="ctr" rtl="0">
              <a:lnSpc>
                <a:spcPct val="100000"/>
              </a:lnSpc>
              <a:spcBef>
                <a:spcPts val="225"/>
              </a:spcBef>
              <a:spcAft>
                <a:spcPts val="0"/>
              </a:spcAft>
              <a:buSzPts val="2000"/>
              <a:buNone/>
              <a:defRPr sz="1200"/>
            </a:lvl1pPr>
            <a:lvl2pPr lvl="1" algn="ctr" rtl="0">
              <a:spcBef>
                <a:spcPts val="0"/>
              </a:spcBef>
              <a:spcAft>
                <a:spcPts val="0"/>
              </a:spcAft>
              <a:buSzPts val="1600"/>
              <a:buNone/>
              <a:defRPr sz="1200"/>
            </a:lvl2pPr>
            <a:lvl3pPr lvl="2" algn="ctr" rtl="0">
              <a:spcBef>
                <a:spcPts val="0"/>
              </a:spcBef>
              <a:spcAft>
                <a:spcPts val="0"/>
              </a:spcAft>
              <a:buSzPts val="1600"/>
              <a:buNone/>
              <a:defRPr sz="1200"/>
            </a:lvl3pPr>
            <a:lvl4pPr lvl="3" algn="ctr" rtl="0">
              <a:spcBef>
                <a:spcPts val="0"/>
              </a:spcBef>
              <a:spcAft>
                <a:spcPts val="0"/>
              </a:spcAft>
              <a:buSzPts val="1600"/>
              <a:buNone/>
              <a:defRPr sz="1200"/>
            </a:lvl4pPr>
            <a:lvl5pPr lvl="4" algn="ctr" rtl="0">
              <a:spcBef>
                <a:spcPts val="0"/>
              </a:spcBef>
              <a:spcAft>
                <a:spcPts val="0"/>
              </a:spcAft>
              <a:buSzPts val="1600"/>
              <a:buNone/>
              <a:defRPr sz="1200"/>
            </a:lvl5pPr>
            <a:lvl6pPr lvl="5" algn="ctr" rtl="0">
              <a:spcBef>
                <a:spcPts val="0"/>
              </a:spcBef>
              <a:spcAft>
                <a:spcPts val="0"/>
              </a:spcAft>
              <a:buSzPts val="1600"/>
              <a:buNone/>
              <a:defRPr sz="1200"/>
            </a:lvl6pPr>
            <a:lvl7pPr lvl="6" algn="ctr" rtl="0">
              <a:spcBef>
                <a:spcPts val="0"/>
              </a:spcBef>
              <a:spcAft>
                <a:spcPts val="0"/>
              </a:spcAft>
              <a:buSzPts val="1600"/>
              <a:buNone/>
              <a:defRPr sz="1200"/>
            </a:lvl7pPr>
            <a:lvl8pPr lvl="7" algn="ctr" rtl="0">
              <a:spcBef>
                <a:spcPts val="0"/>
              </a:spcBef>
              <a:spcAft>
                <a:spcPts val="0"/>
              </a:spcAft>
              <a:buSzPts val="1600"/>
              <a:buNone/>
              <a:defRPr sz="1200"/>
            </a:lvl8pPr>
            <a:lvl9pPr lvl="8" algn="ctr" rtl="0">
              <a:spcBef>
                <a:spcPts val="0"/>
              </a:spcBef>
              <a:spcAft>
                <a:spcPts val="0"/>
              </a:spcAft>
              <a:buSzPts val="1600"/>
              <a:buNone/>
              <a:defRPr sz="1200"/>
            </a:lvl9pPr>
          </a:lstStyle>
          <a:p>
            <a:endParaRPr/>
          </a:p>
        </p:txBody>
      </p:sp>
      <p:sp>
        <p:nvSpPr>
          <p:cNvPr id="166" name="Google Shape;166;p27"/>
          <p:cNvSpPr txBox="1">
            <a:spLocks noGrp="1"/>
          </p:cNvSpPr>
          <p:nvPr>
            <p:ph type="subTitle" idx="5"/>
          </p:nvPr>
        </p:nvSpPr>
        <p:spPr>
          <a:xfrm>
            <a:off x="5935950" y="2814750"/>
            <a:ext cx="214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4A649D"/>
              </a:buClr>
              <a:buSzPts val="2400"/>
              <a:buFont typeface="Passion One"/>
              <a:buNone/>
              <a:defRPr sz="2100">
                <a:solidFill>
                  <a:srgbClr val="F49A56"/>
                </a:solidFill>
                <a:latin typeface="Passion One"/>
                <a:ea typeface="Passion One"/>
                <a:cs typeface="Passion One"/>
                <a:sym typeface="Passion One"/>
              </a:defRPr>
            </a:lvl1pPr>
            <a:lvl2pPr lvl="1"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2pPr>
            <a:lvl3pPr lvl="2"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3pPr>
            <a:lvl4pPr lvl="3"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4pPr>
            <a:lvl5pPr lvl="4"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5pPr>
            <a:lvl6pPr lvl="5"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6pPr>
            <a:lvl7pPr lvl="6"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7pPr>
            <a:lvl8pPr lvl="7"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8pPr>
            <a:lvl9pPr lvl="8" algn="ctr" rtl="0">
              <a:spcBef>
                <a:spcPts val="0"/>
              </a:spcBef>
              <a:spcAft>
                <a:spcPts val="0"/>
              </a:spcAft>
              <a:buClr>
                <a:srgbClr val="4A649D"/>
              </a:buClr>
              <a:buSzPts val="2400"/>
              <a:buFont typeface="Passion One"/>
              <a:buNone/>
              <a:defRPr sz="1800">
                <a:solidFill>
                  <a:srgbClr val="4A649D"/>
                </a:solidFill>
                <a:latin typeface="Passion One"/>
                <a:ea typeface="Passion One"/>
                <a:cs typeface="Passion One"/>
                <a:sym typeface="Passion One"/>
              </a:defRPr>
            </a:lvl9pPr>
          </a:lstStyle>
          <a:p>
            <a:endParaRPr/>
          </a:p>
        </p:txBody>
      </p:sp>
      <p:sp>
        <p:nvSpPr>
          <p:cNvPr id="167" name="Google Shape;167;p27"/>
          <p:cNvSpPr txBox="1">
            <a:spLocks noGrp="1"/>
          </p:cNvSpPr>
          <p:nvPr>
            <p:ph type="subTitle" idx="6"/>
          </p:nvPr>
        </p:nvSpPr>
        <p:spPr>
          <a:xfrm>
            <a:off x="5935950" y="3450600"/>
            <a:ext cx="2148900" cy="933600"/>
          </a:xfrm>
          <a:prstGeom prst="rect">
            <a:avLst/>
          </a:prstGeom>
        </p:spPr>
        <p:txBody>
          <a:bodyPr spcFirstLastPara="1" wrap="square" lIns="91425" tIns="91425" rIns="91425" bIns="91425" anchor="t" anchorCtr="0">
            <a:normAutofit/>
          </a:bodyPr>
          <a:lstStyle>
            <a:lvl1pPr lvl="0" algn="ctr" rtl="0">
              <a:lnSpc>
                <a:spcPct val="100000"/>
              </a:lnSpc>
              <a:spcBef>
                <a:spcPts val="225"/>
              </a:spcBef>
              <a:spcAft>
                <a:spcPts val="0"/>
              </a:spcAft>
              <a:buSzPts val="2000"/>
              <a:buNone/>
              <a:defRPr sz="1200"/>
            </a:lvl1pPr>
            <a:lvl2pPr lvl="1" algn="ctr" rtl="0">
              <a:spcBef>
                <a:spcPts val="0"/>
              </a:spcBef>
              <a:spcAft>
                <a:spcPts val="0"/>
              </a:spcAft>
              <a:buSzPts val="1600"/>
              <a:buNone/>
              <a:defRPr sz="1200"/>
            </a:lvl2pPr>
            <a:lvl3pPr lvl="2" algn="ctr" rtl="0">
              <a:spcBef>
                <a:spcPts val="0"/>
              </a:spcBef>
              <a:spcAft>
                <a:spcPts val="0"/>
              </a:spcAft>
              <a:buSzPts val="1600"/>
              <a:buNone/>
              <a:defRPr sz="1200"/>
            </a:lvl3pPr>
            <a:lvl4pPr lvl="3" algn="ctr" rtl="0">
              <a:spcBef>
                <a:spcPts val="0"/>
              </a:spcBef>
              <a:spcAft>
                <a:spcPts val="0"/>
              </a:spcAft>
              <a:buSzPts val="1600"/>
              <a:buNone/>
              <a:defRPr sz="1200"/>
            </a:lvl4pPr>
            <a:lvl5pPr lvl="4" algn="ctr" rtl="0">
              <a:spcBef>
                <a:spcPts val="0"/>
              </a:spcBef>
              <a:spcAft>
                <a:spcPts val="0"/>
              </a:spcAft>
              <a:buSzPts val="1600"/>
              <a:buNone/>
              <a:defRPr sz="1200"/>
            </a:lvl5pPr>
            <a:lvl6pPr lvl="5" algn="ctr" rtl="0">
              <a:spcBef>
                <a:spcPts val="0"/>
              </a:spcBef>
              <a:spcAft>
                <a:spcPts val="0"/>
              </a:spcAft>
              <a:buSzPts val="1600"/>
              <a:buNone/>
              <a:defRPr sz="1200"/>
            </a:lvl6pPr>
            <a:lvl7pPr lvl="6" algn="ctr" rtl="0">
              <a:spcBef>
                <a:spcPts val="0"/>
              </a:spcBef>
              <a:spcAft>
                <a:spcPts val="0"/>
              </a:spcAft>
              <a:buSzPts val="1600"/>
              <a:buNone/>
              <a:defRPr sz="1200"/>
            </a:lvl7pPr>
            <a:lvl8pPr lvl="7" algn="ctr" rtl="0">
              <a:spcBef>
                <a:spcPts val="0"/>
              </a:spcBef>
              <a:spcAft>
                <a:spcPts val="0"/>
              </a:spcAft>
              <a:buSzPts val="1600"/>
              <a:buNone/>
              <a:defRPr sz="1200"/>
            </a:lvl8pPr>
            <a:lvl9pPr lvl="8" algn="ctr" rtl="0">
              <a:spcBef>
                <a:spcPts val="0"/>
              </a:spcBef>
              <a:spcAft>
                <a:spcPts val="0"/>
              </a:spcAft>
              <a:buSzPts val="1600"/>
              <a:buNone/>
              <a:defRPr sz="1200"/>
            </a:lvl9pPr>
          </a:lstStyle>
          <a:p>
            <a:endParaRPr/>
          </a:p>
        </p:txBody>
      </p:sp>
      <p:sp>
        <p:nvSpPr>
          <p:cNvPr id="168" name="Google Shape;168;p27"/>
          <p:cNvSpPr txBox="1">
            <a:spLocks noGrp="1"/>
          </p:cNvSpPr>
          <p:nvPr>
            <p:ph type="title"/>
          </p:nvPr>
        </p:nvSpPr>
        <p:spPr>
          <a:xfrm>
            <a:off x="713225" y="311675"/>
            <a:ext cx="76989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2775">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2250">
                <a:latin typeface="Passion One"/>
                <a:ea typeface="Passion One"/>
                <a:cs typeface="Passion One"/>
                <a:sym typeface="Passion One"/>
              </a:defRPr>
            </a:lvl2pPr>
            <a:lvl3pPr lvl="2" rtl="0">
              <a:spcBef>
                <a:spcPts val="0"/>
              </a:spcBef>
              <a:spcAft>
                <a:spcPts val="0"/>
              </a:spcAft>
              <a:buSzPts val="3000"/>
              <a:buFont typeface="Passion One"/>
              <a:buNone/>
              <a:defRPr sz="2250">
                <a:latin typeface="Passion One"/>
                <a:ea typeface="Passion One"/>
                <a:cs typeface="Passion One"/>
                <a:sym typeface="Passion One"/>
              </a:defRPr>
            </a:lvl3pPr>
            <a:lvl4pPr lvl="3" rtl="0">
              <a:spcBef>
                <a:spcPts val="0"/>
              </a:spcBef>
              <a:spcAft>
                <a:spcPts val="0"/>
              </a:spcAft>
              <a:buSzPts val="3000"/>
              <a:buFont typeface="Passion One"/>
              <a:buNone/>
              <a:defRPr sz="2250">
                <a:latin typeface="Passion One"/>
                <a:ea typeface="Passion One"/>
                <a:cs typeface="Passion One"/>
                <a:sym typeface="Passion One"/>
              </a:defRPr>
            </a:lvl4pPr>
            <a:lvl5pPr lvl="4" rtl="0">
              <a:spcBef>
                <a:spcPts val="0"/>
              </a:spcBef>
              <a:spcAft>
                <a:spcPts val="0"/>
              </a:spcAft>
              <a:buSzPts val="3000"/>
              <a:buFont typeface="Passion One"/>
              <a:buNone/>
              <a:defRPr sz="2250">
                <a:latin typeface="Passion One"/>
                <a:ea typeface="Passion One"/>
                <a:cs typeface="Passion One"/>
                <a:sym typeface="Passion One"/>
              </a:defRPr>
            </a:lvl5pPr>
            <a:lvl6pPr lvl="5" rtl="0">
              <a:spcBef>
                <a:spcPts val="0"/>
              </a:spcBef>
              <a:spcAft>
                <a:spcPts val="0"/>
              </a:spcAft>
              <a:buSzPts val="3000"/>
              <a:buFont typeface="Passion One"/>
              <a:buNone/>
              <a:defRPr sz="2250">
                <a:latin typeface="Passion One"/>
                <a:ea typeface="Passion One"/>
                <a:cs typeface="Passion One"/>
                <a:sym typeface="Passion One"/>
              </a:defRPr>
            </a:lvl6pPr>
            <a:lvl7pPr lvl="6" rtl="0">
              <a:spcBef>
                <a:spcPts val="0"/>
              </a:spcBef>
              <a:spcAft>
                <a:spcPts val="0"/>
              </a:spcAft>
              <a:buSzPts val="3000"/>
              <a:buFont typeface="Passion One"/>
              <a:buNone/>
              <a:defRPr sz="2250">
                <a:latin typeface="Passion One"/>
                <a:ea typeface="Passion One"/>
                <a:cs typeface="Passion One"/>
                <a:sym typeface="Passion One"/>
              </a:defRPr>
            </a:lvl7pPr>
            <a:lvl8pPr lvl="7" rtl="0">
              <a:spcBef>
                <a:spcPts val="0"/>
              </a:spcBef>
              <a:spcAft>
                <a:spcPts val="0"/>
              </a:spcAft>
              <a:buSzPts val="3000"/>
              <a:buFont typeface="Passion One"/>
              <a:buNone/>
              <a:defRPr sz="2250">
                <a:latin typeface="Passion One"/>
                <a:ea typeface="Passion One"/>
                <a:cs typeface="Passion One"/>
                <a:sym typeface="Passion One"/>
              </a:defRPr>
            </a:lvl8pPr>
            <a:lvl9pPr lvl="8" rtl="0">
              <a:spcBef>
                <a:spcPts val="0"/>
              </a:spcBef>
              <a:spcAft>
                <a:spcPts val="0"/>
              </a:spcAft>
              <a:buSzPts val="3000"/>
              <a:buFont typeface="Passion One"/>
              <a:buNone/>
              <a:defRPr sz="2250">
                <a:latin typeface="Passion One"/>
                <a:ea typeface="Passion One"/>
                <a:cs typeface="Passion One"/>
                <a:sym typeface="Passion One"/>
              </a:defRPr>
            </a:lvl9pPr>
          </a:lstStyle>
          <a:p>
            <a:endParaRPr/>
          </a:p>
        </p:txBody>
      </p:sp>
      <p:sp>
        <p:nvSpPr>
          <p:cNvPr id="169" name="Google Shape;169;p27"/>
          <p:cNvSpPr/>
          <p:nvPr/>
        </p:nvSpPr>
        <p:spPr>
          <a:xfrm rot="4500090" flipH="1">
            <a:off x="7952469" y="3865831"/>
            <a:ext cx="1009524" cy="1151510"/>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70" name="Google Shape;170;p27"/>
          <p:cNvSpPr/>
          <p:nvPr/>
        </p:nvSpPr>
        <p:spPr>
          <a:xfrm>
            <a:off x="-17975" y="-9524"/>
            <a:ext cx="1837287" cy="1554873"/>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71" name="Google Shape;171;p27"/>
          <p:cNvSpPr/>
          <p:nvPr/>
        </p:nvSpPr>
        <p:spPr>
          <a:xfrm rot="-3758526">
            <a:off x="8220886" y="3380633"/>
            <a:ext cx="759807" cy="370221"/>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114750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0"/>
        <p:cNvGrpSpPr/>
        <p:nvPr/>
      </p:nvGrpSpPr>
      <p:grpSpPr>
        <a:xfrm>
          <a:off x="0" y="0"/>
          <a:ext cx="0" cy="0"/>
          <a:chOff x="0" y="0"/>
          <a:chExt cx="0" cy="0"/>
        </a:xfrm>
      </p:grpSpPr>
      <p:sp>
        <p:nvSpPr>
          <p:cNvPr id="81" name="Google Shape;81;p15"/>
          <p:cNvSpPr txBox="1">
            <a:spLocks noGrp="1"/>
          </p:cNvSpPr>
          <p:nvPr>
            <p:ph type="title" hasCustomPrompt="1"/>
          </p:nvPr>
        </p:nvSpPr>
        <p:spPr>
          <a:xfrm>
            <a:off x="716338" y="1123950"/>
            <a:ext cx="4391100" cy="873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500"/>
              <a:buNone/>
              <a:defRPr sz="4500">
                <a:solidFill>
                  <a:schemeClr val="dk2"/>
                </a:solidFill>
              </a:defRPr>
            </a:lvl1pPr>
            <a:lvl2pPr lvl="1" algn="ctr" rtl="0">
              <a:spcBef>
                <a:spcPts val="0"/>
              </a:spcBef>
              <a:spcAft>
                <a:spcPts val="0"/>
              </a:spcAft>
              <a:buSzPts val="12000"/>
              <a:buFont typeface="Orbitron"/>
              <a:buNone/>
              <a:defRPr sz="9000">
                <a:latin typeface="Orbitron"/>
                <a:ea typeface="Orbitron"/>
                <a:cs typeface="Orbitron"/>
                <a:sym typeface="Orbitron"/>
              </a:defRPr>
            </a:lvl2pPr>
            <a:lvl3pPr lvl="2" algn="ctr" rtl="0">
              <a:spcBef>
                <a:spcPts val="0"/>
              </a:spcBef>
              <a:spcAft>
                <a:spcPts val="0"/>
              </a:spcAft>
              <a:buSzPts val="12000"/>
              <a:buFont typeface="Orbitron"/>
              <a:buNone/>
              <a:defRPr sz="9000">
                <a:latin typeface="Orbitron"/>
                <a:ea typeface="Orbitron"/>
                <a:cs typeface="Orbitron"/>
                <a:sym typeface="Orbitron"/>
              </a:defRPr>
            </a:lvl3pPr>
            <a:lvl4pPr lvl="3" algn="ctr" rtl="0">
              <a:spcBef>
                <a:spcPts val="0"/>
              </a:spcBef>
              <a:spcAft>
                <a:spcPts val="0"/>
              </a:spcAft>
              <a:buSzPts val="12000"/>
              <a:buFont typeface="Orbitron"/>
              <a:buNone/>
              <a:defRPr sz="9000">
                <a:latin typeface="Orbitron"/>
                <a:ea typeface="Orbitron"/>
                <a:cs typeface="Orbitron"/>
                <a:sym typeface="Orbitron"/>
              </a:defRPr>
            </a:lvl4pPr>
            <a:lvl5pPr lvl="4" algn="ctr" rtl="0">
              <a:spcBef>
                <a:spcPts val="0"/>
              </a:spcBef>
              <a:spcAft>
                <a:spcPts val="0"/>
              </a:spcAft>
              <a:buSzPts val="12000"/>
              <a:buFont typeface="Orbitron"/>
              <a:buNone/>
              <a:defRPr sz="9000">
                <a:latin typeface="Orbitron"/>
                <a:ea typeface="Orbitron"/>
                <a:cs typeface="Orbitron"/>
                <a:sym typeface="Orbitron"/>
              </a:defRPr>
            </a:lvl5pPr>
            <a:lvl6pPr lvl="5" algn="ctr" rtl="0">
              <a:spcBef>
                <a:spcPts val="0"/>
              </a:spcBef>
              <a:spcAft>
                <a:spcPts val="0"/>
              </a:spcAft>
              <a:buSzPts val="12000"/>
              <a:buFont typeface="Orbitron"/>
              <a:buNone/>
              <a:defRPr sz="9000">
                <a:latin typeface="Orbitron"/>
                <a:ea typeface="Orbitron"/>
                <a:cs typeface="Orbitron"/>
                <a:sym typeface="Orbitron"/>
              </a:defRPr>
            </a:lvl6pPr>
            <a:lvl7pPr lvl="6" algn="ctr" rtl="0">
              <a:spcBef>
                <a:spcPts val="0"/>
              </a:spcBef>
              <a:spcAft>
                <a:spcPts val="0"/>
              </a:spcAft>
              <a:buSzPts val="12000"/>
              <a:buFont typeface="Orbitron"/>
              <a:buNone/>
              <a:defRPr sz="9000">
                <a:latin typeface="Orbitron"/>
                <a:ea typeface="Orbitron"/>
                <a:cs typeface="Orbitron"/>
                <a:sym typeface="Orbitron"/>
              </a:defRPr>
            </a:lvl7pPr>
            <a:lvl8pPr lvl="7" algn="ctr" rtl="0">
              <a:spcBef>
                <a:spcPts val="0"/>
              </a:spcBef>
              <a:spcAft>
                <a:spcPts val="0"/>
              </a:spcAft>
              <a:buSzPts val="12000"/>
              <a:buFont typeface="Orbitron"/>
              <a:buNone/>
              <a:defRPr sz="9000">
                <a:latin typeface="Orbitron"/>
                <a:ea typeface="Orbitron"/>
                <a:cs typeface="Orbitron"/>
                <a:sym typeface="Orbitron"/>
              </a:defRPr>
            </a:lvl8pPr>
            <a:lvl9pPr lvl="8" algn="ctr" rtl="0">
              <a:spcBef>
                <a:spcPts val="0"/>
              </a:spcBef>
              <a:spcAft>
                <a:spcPts val="0"/>
              </a:spcAft>
              <a:buSzPts val="12000"/>
              <a:buFont typeface="Orbitron"/>
              <a:buNone/>
              <a:defRPr sz="9000">
                <a:latin typeface="Orbitron"/>
                <a:ea typeface="Orbitron"/>
                <a:cs typeface="Orbitron"/>
                <a:sym typeface="Orbitron"/>
              </a:defRPr>
            </a:lvl9pPr>
          </a:lstStyle>
          <a:p>
            <a:r>
              <a:t>xx%</a:t>
            </a:r>
          </a:p>
        </p:txBody>
      </p:sp>
      <p:sp>
        <p:nvSpPr>
          <p:cNvPr id="82" name="Google Shape;82;p15"/>
          <p:cNvSpPr txBox="1">
            <a:spLocks noGrp="1"/>
          </p:cNvSpPr>
          <p:nvPr>
            <p:ph type="subTitle" idx="1"/>
          </p:nvPr>
        </p:nvSpPr>
        <p:spPr>
          <a:xfrm>
            <a:off x="1292638" y="1826850"/>
            <a:ext cx="3238500" cy="935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3" name="Google Shape;83;p15"/>
          <p:cNvSpPr txBox="1">
            <a:spLocks noGrp="1"/>
          </p:cNvSpPr>
          <p:nvPr>
            <p:ph type="title" idx="2" hasCustomPrompt="1"/>
          </p:nvPr>
        </p:nvSpPr>
        <p:spPr>
          <a:xfrm>
            <a:off x="4036563" y="2734975"/>
            <a:ext cx="4391100" cy="868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500"/>
              <a:buNone/>
              <a:defRPr sz="4500">
                <a:solidFill>
                  <a:schemeClr val="accent5"/>
                </a:solidFill>
              </a:defRPr>
            </a:lvl1pPr>
            <a:lvl2pPr lvl="1" algn="ctr" rtl="0">
              <a:spcBef>
                <a:spcPts val="0"/>
              </a:spcBef>
              <a:spcAft>
                <a:spcPts val="0"/>
              </a:spcAft>
              <a:buSzPts val="12000"/>
              <a:buFont typeface="Orbitron"/>
              <a:buNone/>
              <a:defRPr sz="9000">
                <a:latin typeface="Orbitron"/>
                <a:ea typeface="Orbitron"/>
                <a:cs typeface="Orbitron"/>
                <a:sym typeface="Orbitron"/>
              </a:defRPr>
            </a:lvl2pPr>
            <a:lvl3pPr lvl="2" algn="ctr" rtl="0">
              <a:spcBef>
                <a:spcPts val="0"/>
              </a:spcBef>
              <a:spcAft>
                <a:spcPts val="0"/>
              </a:spcAft>
              <a:buSzPts val="12000"/>
              <a:buFont typeface="Orbitron"/>
              <a:buNone/>
              <a:defRPr sz="9000">
                <a:latin typeface="Orbitron"/>
                <a:ea typeface="Orbitron"/>
                <a:cs typeface="Orbitron"/>
                <a:sym typeface="Orbitron"/>
              </a:defRPr>
            </a:lvl3pPr>
            <a:lvl4pPr lvl="3" algn="ctr" rtl="0">
              <a:spcBef>
                <a:spcPts val="0"/>
              </a:spcBef>
              <a:spcAft>
                <a:spcPts val="0"/>
              </a:spcAft>
              <a:buSzPts val="12000"/>
              <a:buFont typeface="Orbitron"/>
              <a:buNone/>
              <a:defRPr sz="9000">
                <a:latin typeface="Orbitron"/>
                <a:ea typeface="Orbitron"/>
                <a:cs typeface="Orbitron"/>
                <a:sym typeface="Orbitron"/>
              </a:defRPr>
            </a:lvl4pPr>
            <a:lvl5pPr lvl="4" algn="ctr" rtl="0">
              <a:spcBef>
                <a:spcPts val="0"/>
              </a:spcBef>
              <a:spcAft>
                <a:spcPts val="0"/>
              </a:spcAft>
              <a:buSzPts val="12000"/>
              <a:buFont typeface="Orbitron"/>
              <a:buNone/>
              <a:defRPr sz="9000">
                <a:latin typeface="Orbitron"/>
                <a:ea typeface="Orbitron"/>
                <a:cs typeface="Orbitron"/>
                <a:sym typeface="Orbitron"/>
              </a:defRPr>
            </a:lvl5pPr>
            <a:lvl6pPr lvl="5" algn="ctr" rtl="0">
              <a:spcBef>
                <a:spcPts val="0"/>
              </a:spcBef>
              <a:spcAft>
                <a:spcPts val="0"/>
              </a:spcAft>
              <a:buSzPts val="12000"/>
              <a:buFont typeface="Orbitron"/>
              <a:buNone/>
              <a:defRPr sz="9000">
                <a:latin typeface="Orbitron"/>
                <a:ea typeface="Orbitron"/>
                <a:cs typeface="Orbitron"/>
                <a:sym typeface="Orbitron"/>
              </a:defRPr>
            </a:lvl6pPr>
            <a:lvl7pPr lvl="6" algn="ctr" rtl="0">
              <a:spcBef>
                <a:spcPts val="0"/>
              </a:spcBef>
              <a:spcAft>
                <a:spcPts val="0"/>
              </a:spcAft>
              <a:buSzPts val="12000"/>
              <a:buFont typeface="Orbitron"/>
              <a:buNone/>
              <a:defRPr sz="9000">
                <a:latin typeface="Orbitron"/>
                <a:ea typeface="Orbitron"/>
                <a:cs typeface="Orbitron"/>
                <a:sym typeface="Orbitron"/>
              </a:defRPr>
            </a:lvl7pPr>
            <a:lvl8pPr lvl="7" algn="ctr" rtl="0">
              <a:spcBef>
                <a:spcPts val="0"/>
              </a:spcBef>
              <a:spcAft>
                <a:spcPts val="0"/>
              </a:spcAft>
              <a:buSzPts val="12000"/>
              <a:buFont typeface="Orbitron"/>
              <a:buNone/>
              <a:defRPr sz="9000">
                <a:latin typeface="Orbitron"/>
                <a:ea typeface="Orbitron"/>
                <a:cs typeface="Orbitron"/>
                <a:sym typeface="Orbitron"/>
              </a:defRPr>
            </a:lvl8pPr>
            <a:lvl9pPr lvl="8" algn="ctr" rtl="0">
              <a:spcBef>
                <a:spcPts val="0"/>
              </a:spcBef>
              <a:spcAft>
                <a:spcPts val="0"/>
              </a:spcAft>
              <a:buSzPts val="12000"/>
              <a:buFont typeface="Orbitron"/>
              <a:buNone/>
              <a:defRPr sz="9000">
                <a:latin typeface="Orbitron"/>
                <a:ea typeface="Orbitron"/>
                <a:cs typeface="Orbitron"/>
                <a:sym typeface="Orbitron"/>
              </a:defRPr>
            </a:lvl9pPr>
          </a:lstStyle>
          <a:p>
            <a:r>
              <a:t>xx%</a:t>
            </a:r>
          </a:p>
        </p:txBody>
      </p:sp>
      <p:sp>
        <p:nvSpPr>
          <p:cNvPr id="84" name="Google Shape;84;p15"/>
          <p:cNvSpPr txBox="1">
            <a:spLocks noGrp="1"/>
          </p:cNvSpPr>
          <p:nvPr>
            <p:ph type="subTitle" idx="3"/>
          </p:nvPr>
        </p:nvSpPr>
        <p:spPr>
          <a:xfrm>
            <a:off x="4613613" y="3432931"/>
            <a:ext cx="3237000" cy="873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a:solidFill>
                  <a:schemeClr val="lt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5" name="Google Shape;85;p15"/>
          <p:cNvSpPr/>
          <p:nvPr/>
        </p:nvSpPr>
        <p:spPr>
          <a:xfrm rot="10368596" flipH="1">
            <a:off x="-2043226" y="-2998040"/>
            <a:ext cx="10411060" cy="4385073"/>
          </a:xfrm>
          <a:custGeom>
            <a:avLst/>
            <a:gdLst/>
            <a:ahLst/>
            <a:cxnLst/>
            <a:rect l="l" t="t" r="r" b="b"/>
            <a:pathLst>
              <a:path w="136625" h="72131" extrusionOk="0">
                <a:moveTo>
                  <a:pt x="111171" y="1"/>
                </a:moveTo>
                <a:cubicBezTo>
                  <a:pt x="96141" y="1"/>
                  <a:pt x="80136" y="16158"/>
                  <a:pt x="62076" y="18559"/>
                </a:cubicBezTo>
                <a:cubicBezTo>
                  <a:pt x="59335" y="18923"/>
                  <a:pt x="56803" y="19065"/>
                  <a:pt x="54430" y="19065"/>
                </a:cubicBezTo>
                <a:cubicBezTo>
                  <a:pt x="46159" y="19065"/>
                  <a:pt x="39819" y="17344"/>
                  <a:pt x="33284" y="17344"/>
                </a:cubicBezTo>
                <a:cubicBezTo>
                  <a:pt x="28217" y="17344"/>
                  <a:pt x="23033" y="18378"/>
                  <a:pt x="16740" y="22049"/>
                </a:cubicBezTo>
                <a:cubicBezTo>
                  <a:pt x="0" y="31814"/>
                  <a:pt x="12728" y="72096"/>
                  <a:pt x="12728" y="72096"/>
                </a:cubicBezTo>
                <a:lnTo>
                  <a:pt x="12762" y="72130"/>
                </a:lnTo>
                <a:lnTo>
                  <a:pt x="136625" y="72130"/>
                </a:lnTo>
                <a:lnTo>
                  <a:pt x="136625" y="12051"/>
                </a:lnTo>
                <a:cubicBezTo>
                  <a:pt x="132058" y="7854"/>
                  <a:pt x="124658" y="2443"/>
                  <a:pt x="115263" y="427"/>
                </a:cubicBezTo>
                <a:cubicBezTo>
                  <a:pt x="113907" y="135"/>
                  <a:pt x="112543" y="1"/>
                  <a:pt x="111171" y="1"/>
                </a:cubicBezTo>
                <a:close/>
              </a:path>
            </a:pathLst>
          </a:custGeom>
          <a:solidFill>
            <a:srgbClr val="C3DCFF"/>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86;p15"/>
          <p:cNvSpPr/>
          <p:nvPr/>
        </p:nvSpPr>
        <p:spPr>
          <a:xfrm rot="-9005920">
            <a:off x="8101829" y="110235"/>
            <a:ext cx="998985" cy="1139463"/>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87;p15"/>
          <p:cNvSpPr/>
          <p:nvPr/>
        </p:nvSpPr>
        <p:spPr>
          <a:xfrm rot="-431404" flipH="1">
            <a:off x="509475" y="3794060"/>
            <a:ext cx="10411060" cy="4385073"/>
          </a:xfrm>
          <a:custGeom>
            <a:avLst/>
            <a:gdLst/>
            <a:ahLst/>
            <a:cxnLst/>
            <a:rect l="l" t="t" r="r" b="b"/>
            <a:pathLst>
              <a:path w="136625" h="72131" extrusionOk="0">
                <a:moveTo>
                  <a:pt x="111171" y="1"/>
                </a:moveTo>
                <a:cubicBezTo>
                  <a:pt x="96141" y="1"/>
                  <a:pt x="80136" y="16158"/>
                  <a:pt x="62076" y="18559"/>
                </a:cubicBezTo>
                <a:cubicBezTo>
                  <a:pt x="59335" y="18923"/>
                  <a:pt x="56803" y="19065"/>
                  <a:pt x="54430" y="19065"/>
                </a:cubicBezTo>
                <a:cubicBezTo>
                  <a:pt x="46159" y="19065"/>
                  <a:pt x="39819" y="17344"/>
                  <a:pt x="33284" y="17344"/>
                </a:cubicBezTo>
                <a:cubicBezTo>
                  <a:pt x="28217" y="17344"/>
                  <a:pt x="23033" y="18378"/>
                  <a:pt x="16740" y="22049"/>
                </a:cubicBezTo>
                <a:cubicBezTo>
                  <a:pt x="0" y="31814"/>
                  <a:pt x="12728" y="72096"/>
                  <a:pt x="12728" y="72096"/>
                </a:cubicBezTo>
                <a:lnTo>
                  <a:pt x="12762" y="72130"/>
                </a:lnTo>
                <a:lnTo>
                  <a:pt x="136625" y="72130"/>
                </a:lnTo>
                <a:lnTo>
                  <a:pt x="136625" y="12051"/>
                </a:lnTo>
                <a:cubicBezTo>
                  <a:pt x="132058" y="7854"/>
                  <a:pt x="124658" y="2443"/>
                  <a:pt x="115263" y="427"/>
                </a:cubicBezTo>
                <a:cubicBezTo>
                  <a:pt x="113907" y="135"/>
                  <a:pt x="112543" y="1"/>
                  <a:pt x="111171" y="1"/>
                </a:cubicBezTo>
                <a:close/>
              </a:path>
            </a:pathLst>
          </a:custGeom>
          <a:solidFill>
            <a:srgbClr val="C3DCFF"/>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88;p15"/>
          <p:cNvSpPr/>
          <p:nvPr/>
        </p:nvSpPr>
        <p:spPr>
          <a:xfrm rot="1158336">
            <a:off x="291598" y="3811240"/>
            <a:ext cx="998993" cy="1139481"/>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3727118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14" name="Rounded Rectangle 13"/>
          <p:cNvSpPr/>
          <p:nvPr/>
        </p:nvSpPr>
        <p:spPr>
          <a:xfrm>
            <a:off x="228600" y="171450"/>
            <a:ext cx="8695944" cy="3552444"/>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9" y="3152694"/>
            <a:ext cx="2876429" cy="53552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3056467"/>
            <a:ext cx="5544515" cy="637604"/>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3065672"/>
            <a:ext cx="5467980" cy="580704"/>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3055631"/>
            <a:ext cx="3308000" cy="488662"/>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3043916"/>
            <a:ext cx="8723376" cy="997406"/>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1847670"/>
            <a:ext cx="7772400" cy="1143000"/>
          </a:xfrm>
        </p:spPr>
        <p:txBody>
          <a:bodyPr anchor="t">
            <a:normAutofit/>
          </a:bodyPr>
          <a:lstStyle>
            <a:lvl1pPr algn="ctr">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367365" y="1078086"/>
            <a:ext cx="6417734" cy="70485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64CF2E0-CCC4-4E1E-9902-C3C36AB3FDA4}" type="datetimeFigureOut">
              <a:rPr lang="en-US" smtClean="0"/>
              <a:t>5/22/2023</a:t>
            </a:fld>
            <a:endParaRPr lang="en-US"/>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6F42FDE4-A7DD-41A7-A0A6-9B649FB43336}" type="slidenum">
              <a:rPr kumimoji="0" lang="en-US" smtClean="0"/>
              <a:t>‹#›</a:t>
            </a:fld>
            <a:endParaRPr kumimoji="0"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5" name="Date Placeholder 4"/>
          <p:cNvSpPr>
            <a:spLocks noGrp="1"/>
          </p:cNvSpPr>
          <p:nvPr>
            <p:ph type="dt" sz="half" idx="10"/>
          </p:nvPr>
        </p:nvSpPr>
        <p:spPr/>
        <p:txBody>
          <a:bodyPr/>
          <a:lstStyle/>
          <a:p>
            <a:fld id="{564CF2E0-CCC4-4E1E-9902-C3C36AB3FDA4}" type="datetimeFigureOut">
              <a:rPr lang="en-US" smtClean="0"/>
              <a:t>5/22/2023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F42FDE4-A7DD-41A7-A0A6-9B649FB43336}" type="slidenum">
              <a:rPr kumimoji="0" lang="en-US" smtClean="0"/>
              <a:t>‹#›</a:t>
            </a:fld>
            <a:endParaRPr kumimoji="0" lang="en-US"/>
          </a:p>
        </p:txBody>
      </p:sp>
      <p:sp>
        <p:nvSpPr>
          <p:cNvPr id="9" name="Content Placeholder 8"/>
          <p:cNvSpPr>
            <a:spLocks noGrp="1"/>
          </p:cNvSpPr>
          <p:nvPr>
            <p:ph sz="quarter" idx="13"/>
          </p:nvPr>
        </p:nvSpPr>
        <p:spPr>
          <a:xfrm>
            <a:off x="676655" y="2009394"/>
            <a:ext cx="3822192" cy="258546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Content Placeholder 10"/>
          <p:cNvSpPr>
            <a:spLocks noGrp="1"/>
          </p:cNvSpPr>
          <p:nvPr>
            <p:ph sz="quarter" idx="14"/>
          </p:nvPr>
        </p:nvSpPr>
        <p:spPr>
          <a:xfrm>
            <a:off x="4645152" y="2009394"/>
            <a:ext cx="3822192" cy="258546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676656" y="2008585"/>
            <a:ext cx="3822192" cy="47982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77333" y="2571751"/>
            <a:ext cx="3820055"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8200" y="2008585"/>
            <a:ext cx="3822192" cy="47982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25" y="2571751"/>
            <a:ext cx="3822192"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64CF2E0-CCC4-4E1E-9902-C3C36AB3FDA4}" type="datetimeFigureOut">
              <a:rPr lang="en-US" smtClean="0"/>
              <a:t>5/22/2023</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6F42FDE4-A7DD-41A7-A0A6-9B649FB43336}" type="slidenum">
              <a:rPr kumimoji="0" lang="en-US" smtClean="0"/>
              <a:t>‹#›</a:t>
            </a:fld>
            <a:endParaRPr kumimoji="0"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564CF2E0-CCC4-4E1E-9902-C3C36AB3FDA4}" type="datetimeFigureOut">
              <a:rPr lang="en-US" smtClean="0"/>
              <a:t>5/22/2023</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6F42FDE4-A7DD-41A7-A0A6-9B649FB43336}" type="slidenum">
              <a:rPr kumimoji="0" lang="en-US" smtClean="0"/>
              <a:t>‹#›</a:t>
            </a:fld>
            <a:endParaRPr kumimoji="0"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535643"/>
            <a:ext cx="8723376" cy="997406"/>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64CF2E0-CCC4-4E1E-9902-C3C36AB3FDA4}" type="datetimeFigureOut">
              <a:rPr lang="en-US" smtClean="0"/>
              <a:t>5/22/2023</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F42FDE4-A7DD-41A7-A0A6-9B649FB43336}" type="slidenum">
              <a:rPr kumimoji="0" lang="en-US" smtClean="0"/>
              <a:t>‹#›</a:t>
            </a:fld>
            <a:endParaRPr kumimoji="0"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5" name="Rounded Rectangle 14"/>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64CF2E0-CCC4-4E1E-9902-C3C36AB3FDA4}" type="datetimeFigureOut">
              <a:rPr lang="en-US" smtClean="0"/>
              <a:t>5/22/2023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F42FDE4-A7DD-41A7-A0A6-9B649FB43336}" type="slidenum">
              <a:rPr kumimoji="0" lang="en-US" smtClean="0"/>
              <a:t>‹#›</a:t>
            </a:fld>
            <a:endParaRPr kumimoji="0" lang="en-US"/>
          </a:p>
        </p:txBody>
      </p:sp>
      <p:sp>
        <p:nvSpPr>
          <p:cNvPr id="4" name="Text Placeholder 3"/>
          <p:cNvSpPr>
            <a:spLocks noGrp="1"/>
          </p:cNvSpPr>
          <p:nvPr>
            <p:ph type="body" sz="half" idx="2"/>
          </p:nvPr>
        </p:nvSpPr>
        <p:spPr>
          <a:xfrm>
            <a:off x="914400" y="2686050"/>
            <a:ext cx="3352800" cy="142875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grpSp>
        <p:nvGrpSpPr>
          <p:cNvPr id="2" name="Group 23"/>
          <p:cNvGrpSpPr>
            <a:grpSpLocks noChangeAspect="1"/>
          </p:cNvGrpSpPr>
          <p:nvPr/>
        </p:nvGrpSpPr>
        <p:grpSpPr bwMode="hidden">
          <a:xfrm>
            <a:off x="211665" y="535643"/>
            <a:ext cx="8723376" cy="998685"/>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1714500"/>
            <a:ext cx="3352800" cy="939546"/>
          </a:xfrm>
        </p:spPr>
        <p:txBody>
          <a:bodyPr anchor="b">
            <a:noAutofit/>
          </a:bodyPr>
          <a:lstStyle>
            <a:lvl1pPr algn="l">
              <a:defRPr sz="3200">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651962" y="1371600"/>
            <a:ext cx="3904076" cy="28575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5" name="Rounded Rectangle 14"/>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4015472"/>
            <a:ext cx="8723376" cy="998685"/>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6" y="254000"/>
            <a:ext cx="3812645" cy="1822451"/>
          </a:xfrm>
        </p:spPr>
        <p:txBody>
          <a:bodyPr anchor="b">
            <a:normAutofit/>
          </a:bodyPr>
          <a:lstStyle>
            <a:lvl1pPr algn="l">
              <a:defRPr sz="2800" b="0">
                <a:solidFill>
                  <a:srgbClr val="FFFFFF"/>
                </a:solidFill>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4868334" y="2089150"/>
            <a:ext cx="3818467" cy="18161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64CF2E0-CCC4-4E1E-9902-C3C36AB3FDA4}" type="datetimeFigureOut">
              <a:rPr lang="en-US" smtClean="0"/>
              <a:t>5/22/2023</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6F42FDE4-A7DD-41A7-A0A6-9B649FB43336}" type="slidenum">
              <a:rPr kumimoji="0" lang="en-US" smtClean="0"/>
              <a:t>‹#›</a:t>
            </a:fld>
            <a:endParaRPr kumimoji="0" lang="en-US" dirty="0"/>
          </a:p>
        </p:txBody>
      </p:sp>
      <p:sp>
        <p:nvSpPr>
          <p:cNvPr id="3" name="Picture Placeholder 2"/>
          <p:cNvSpPr>
            <a:spLocks noGrp="1"/>
          </p:cNvSpPr>
          <p:nvPr>
            <p:ph type="pic" idx="1"/>
          </p:nvPr>
        </p:nvSpPr>
        <p:spPr>
          <a:xfrm>
            <a:off x="838200" y="1028700"/>
            <a:ext cx="3566160" cy="219456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171450"/>
            <a:ext cx="8695944" cy="185166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259572"/>
            <a:ext cx="8723376" cy="997406"/>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253746"/>
            <a:ext cx="8229600" cy="939546"/>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4" name="Date Placeholder 3"/>
          <p:cNvSpPr>
            <a:spLocks noGrp="1"/>
          </p:cNvSpPr>
          <p:nvPr>
            <p:ph type="dt" sz="half" idx="2"/>
          </p:nvPr>
        </p:nvSpPr>
        <p:spPr>
          <a:xfrm>
            <a:off x="5163672" y="4687623"/>
            <a:ext cx="3786690" cy="273844"/>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5/22/2023</a:t>
            </a:fld>
            <a:endParaRPr lang="en-US"/>
          </a:p>
        </p:txBody>
      </p:sp>
      <p:sp>
        <p:nvSpPr>
          <p:cNvPr id="5" name="Footer Placeholder 4"/>
          <p:cNvSpPr>
            <a:spLocks noGrp="1"/>
          </p:cNvSpPr>
          <p:nvPr>
            <p:ph type="ftr" sz="quarter" idx="3"/>
          </p:nvPr>
        </p:nvSpPr>
        <p:spPr>
          <a:xfrm>
            <a:off x="193639" y="4687623"/>
            <a:ext cx="3786691" cy="273844"/>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4687623"/>
            <a:ext cx="1161826" cy="273844"/>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8" y="2006600"/>
            <a:ext cx="7408333" cy="258802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chart" Target="../charts/chart1.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chart" Target="../charts/chart4.xml"/><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2.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chart" Target="../charts/chart14.xml"/><Relationship Id="rId3" Type="http://schemas.openxmlformats.org/officeDocument/2006/relationships/image" Target="../media/image64.png"/><Relationship Id="rId7" Type="http://schemas.openxmlformats.org/officeDocument/2006/relationships/image" Target="../media/image49.png"/><Relationship Id="rId12" Type="http://schemas.openxmlformats.org/officeDocument/2006/relationships/image" Target="../media/image54.png"/><Relationship Id="rId17" Type="http://schemas.microsoft.com/office/2007/relationships/hdphoto" Target="../media/hdphoto2.wdp"/><Relationship Id="rId2" Type="http://schemas.openxmlformats.org/officeDocument/2006/relationships/notesSlide" Target="../notesSlides/notesSlide24.xml"/><Relationship Id="rId16" Type="http://schemas.openxmlformats.org/officeDocument/2006/relationships/image" Target="../media/image63.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65.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4.png"/><Relationship Id="rId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5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chart" Target="../charts/chart17.xml"/><Relationship Id="rId7" Type="http://schemas.openxmlformats.org/officeDocument/2006/relationships/image" Target="../media/image48.png"/><Relationship Id="rId12"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3.png"/><Relationship Id="rId5" Type="http://schemas.openxmlformats.org/officeDocument/2006/relationships/image" Target="../media/image46.png"/><Relationship Id="rId10" Type="http://schemas.openxmlformats.org/officeDocument/2006/relationships/image" Target="../media/image52.png"/><Relationship Id="rId4" Type="http://schemas.openxmlformats.org/officeDocument/2006/relationships/image" Target="../media/image57.png"/><Relationship Id="rId9" Type="http://schemas.openxmlformats.org/officeDocument/2006/relationships/image" Target="../media/image51.png"/><Relationship Id="rId14"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7.png"/><Relationship Id="rId3" Type="http://schemas.openxmlformats.org/officeDocument/2006/relationships/chart" Target="../charts/chart18.xml"/><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4.png"/><Relationship Id="rId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2.png"/><Relationship Id="rId1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3.png"/><Relationship Id="rId3" Type="http://schemas.openxmlformats.org/officeDocument/2006/relationships/chart" Target="../charts/chart19.xml"/><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7.png"/><Relationship Id="rId5" Type="http://schemas.openxmlformats.org/officeDocument/2006/relationships/image" Target="../media/image47.png"/><Relationship Id="rId10"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54.png"/><Relationship Id="rId14" Type="http://schemas.microsoft.com/office/2007/relationships/hdphoto" Target="../media/hdphoto2.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5.png"/><Relationship Id="rId1" Type="http://schemas.openxmlformats.org/officeDocument/2006/relationships/slideLayout" Target="../slideLayouts/slideLayout19.xml"/><Relationship Id="rId5" Type="http://schemas.microsoft.com/office/2007/relationships/hdphoto" Target="../media/hdphoto8.wdp"/><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jp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image" Target="../media/image89.tmp"/><Relationship Id="rId1" Type="http://schemas.openxmlformats.org/officeDocument/2006/relationships/slideLayout" Target="../slideLayouts/slideLayout2.xml"/><Relationship Id="rId4" Type="http://schemas.openxmlformats.org/officeDocument/2006/relationships/image" Target="../media/image91.tmp"/></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jp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srcRect/>
          <a:stretch>
            <a:fillRect/>
          </a:stretch>
        </p:blipFill>
        <p:spPr bwMode="auto">
          <a:xfrm>
            <a:off x="2146697" y="738188"/>
            <a:ext cx="1328738" cy="1327547"/>
          </a:xfrm>
          <a:prstGeom prst="rect">
            <a:avLst/>
          </a:prstGeom>
          <a:noFill/>
          <a:ln w="9525">
            <a:noFill/>
            <a:round/>
            <a:headEnd/>
            <a:tailEnd/>
          </a:ln>
        </p:spPr>
      </p:pic>
      <p:pic>
        <p:nvPicPr>
          <p:cNvPr id="22530" name="Picture 2"/>
          <p:cNvPicPr>
            <a:picLocks noChangeAspect="1" noChangeArrowheads="1"/>
          </p:cNvPicPr>
          <p:nvPr/>
        </p:nvPicPr>
        <p:blipFill>
          <a:blip r:embed="rId4"/>
          <a:srcRect/>
          <a:stretch>
            <a:fillRect/>
          </a:stretch>
        </p:blipFill>
        <p:spPr bwMode="auto">
          <a:xfrm>
            <a:off x="2134792" y="2126457"/>
            <a:ext cx="1487090" cy="1493044"/>
          </a:xfrm>
          <a:prstGeom prst="rect">
            <a:avLst/>
          </a:prstGeom>
          <a:noFill/>
          <a:ln w="9525">
            <a:noFill/>
            <a:round/>
            <a:headEnd/>
            <a:tailEnd/>
          </a:ln>
        </p:spPr>
      </p:pic>
      <p:pic>
        <p:nvPicPr>
          <p:cNvPr id="22531" name="Picture 3"/>
          <p:cNvPicPr>
            <a:picLocks noChangeAspect="1" noChangeArrowheads="1"/>
          </p:cNvPicPr>
          <p:nvPr/>
        </p:nvPicPr>
        <p:blipFill>
          <a:blip r:embed="rId5"/>
          <a:srcRect/>
          <a:stretch>
            <a:fillRect/>
          </a:stretch>
        </p:blipFill>
        <p:spPr bwMode="auto">
          <a:xfrm>
            <a:off x="286941" y="963217"/>
            <a:ext cx="2999184" cy="3040856"/>
          </a:xfrm>
          <a:prstGeom prst="rect">
            <a:avLst/>
          </a:prstGeom>
          <a:noFill/>
          <a:ln w="9525">
            <a:noFill/>
            <a:round/>
            <a:headEnd/>
            <a:tailEnd/>
          </a:ln>
        </p:spPr>
      </p:pic>
      <p:pic>
        <p:nvPicPr>
          <p:cNvPr id="22532" name="Picture 4"/>
          <p:cNvPicPr>
            <a:picLocks noChangeAspect="1" noChangeArrowheads="1"/>
          </p:cNvPicPr>
          <p:nvPr/>
        </p:nvPicPr>
        <p:blipFill>
          <a:blip r:embed="rId6"/>
          <a:srcRect/>
          <a:stretch>
            <a:fillRect/>
          </a:stretch>
        </p:blipFill>
        <p:spPr bwMode="auto">
          <a:xfrm>
            <a:off x="-290512" y="1047751"/>
            <a:ext cx="1754981" cy="1754981"/>
          </a:xfrm>
          <a:prstGeom prst="rect">
            <a:avLst/>
          </a:prstGeom>
          <a:noFill/>
          <a:ln w="9525">
            <a:noFill/>
            <a:round/>
            <a:headEnd/>
            <a:tailEnd/>
          </a:ln>
        </p:spPr>
      </p:pic>
      <p:pic>
        <p:nvPicPr>
          <p:cNvPr id="22533" name="Picture 5"/>
          <p:cNvPicPr>
            <a:picLocks noChangeAspect="1" noChangeArrowheads="1"/>
          </p:cNvPicPr>
          <p:nvPr/>
        </p:nvPicPr>
        <p:blipFill>
          <a:blip r:embed="rId7"/>
          <a:srcRect/>
          <a:stretch>
            <a:fillRect/>
          </a:stretch>
        </p:blipFill>
        <p:spPr bwMode="auto">
          <a:xfrm>
            <a:off x="-58341" y="3484960"/>
            <a:ext cx="1595438" cy="1602581"/>
          </a:xfrm>
          <a:prstGeom prst="rect">
            <a:avLst/>
          </a:prstGeom>
          <a:noFill/>
          <a:ln w="9525">
            <a:noFill/>
            <a:round/>
            <a:headEnd/>
            <a:tailEnd/>
          </a:ln>
        </p:spPr>
      </p:pic>
      <p:pic>
        <p:nvPicPr>
          <p:cNvPr id="22534" name="Picture 6"/>
          <p:cNvPicPr>
            <a:picLocks noChangeAspect="1" noChangeArrowheads="1"/>
          </p:cNvPicPr>
          <p:nvPr/>
        </p:nvPicPr>
        <p:blipFill>
          <a:blip r:embed="rId8"/>
          <a:srcRect/>
          <a:stretch>
            <a:fillRect/>
          </a:stretch>
        </p:blipFill>
        <p:spPr bwMode="auto">
          <a:xfrm>
            <a:off x="958453" y="3484960"/>
            <a:ext cx="1328738" cy="1329928"/>
          </a:xfrm>
          <a:prstGeom prst="rect">
            <a:avLst/>
          </a:prstGeom>
          <a:noFill/>
          <a:ln w="9525">
            <a:noFill/>
            <a:round/>
            <a:headEnd/>
            <a:tailEnd/>
          </a:ln>
        </p:spPr>
      </p:pic>
      <p:sp>
        <p:nvSpPr>
          <p:cNvPr id="53256" name="Freeform 7"/>
          <p:cNvSpPr>
            <a:spLocks noChangeArrowheads="1"/>
          </p:cNvSpPr>
          <p:nvPr/>
        </p:nvSpPr>
        <p:spPr bwMode="auto">
          <a:xfrm>
            <a:off x="3570685" y="1081088"/>
            <a:ext cx="4642247" cy="1191"/>
          </a:xfrm>
          <a:custGeom>
            <a:avLst/>
            <a:gdLst>
              <a:gd name="T0" fmla="*/ 0 w 12900"/>
              <a:gd name="T1" fmla="*/ 0 h 1"/>
              <a:gd name="T2" fmla="*/ 4643077 w 12900"/>
              <a:gd name="T3" fmla="*/ 0 h 1"/>
              <a:gd name="T4" fmla="*/ 0 60000 65536"/>
              <a:gd name="T5" fmla="*/ 0 60000 65536"/>
              <a:gd name="T6" fmla="*/ 0 w 12900"/>
              <a:gd name="T7" fmla="*/ 0 h 1"/>
              <a:gd name="T8" fmla="*/ 12900 w 12900"/>
              <a:gd name="T9" fmla="*/ 1 h 1"/>
            </a:gdLst>
            <a:ahLst/>
            <a:cxnLst>
              <a:cxn ang="T4">
                <a:pos x="T0" y="T1"/>
              </a:cxn>
              <a:cxn ang="T5">
                <a:pos x="T2" y="T3"/>
              </a:cxn>
            </a:cxnLst>
            <a:rect l="T6" t="T7" r="T8" b="T9"/>
            <a:pathLst>
              <a:path w="12900" h="1">
                <a:moveTo>
                  <a:pt x="0" y="0"/>
                </a:moveTo>
                <a:lnTo>
                  <a:pt x="12899" y="0"/>
                </a:lnTo>
              </a:path>
            </a:pathLst>
          </a:custGeom>
          <a:noFill/>
          <a:ln w="6480" cap="sq">
            <a:solidFill>
              <a:srgbClr val="BFBFBF"/>
            </a:solidFill>
            <a:miter lim="800000"/>
            <a:headEnd/>
            <a:tailEnd/>
          </a:ln>
        </p:spPr>
        <p:txBody>
          <a:bodyPr wrap="none" lIns="68580" tIns="34290" rIns="68580" bIns="34290" anchor="ctr"/>
          <a:lstStyle/>
          <a:p>
            <a:pPr>
              <a:defRPr/>
            </a:pPr>
            <a:endParaRPr lang="zh-TW" altLang="en-US" sz="1800">
              <a:latin typeface="+mn-lt"/>
              <a:ea typeface="+mn-ea"/>
            </a:endParaRPr>
          </a:p>
        </p:txBody>
      </p:sp>
      <p:sp>
        <p:nvSpPr>
          <p:cNvPr id="53257" name="Freeform 8"/>
          <p:cNvSpPr>
            <a:spLocks noChangeArrowheads="1"/>
          </p:cNvSpPr>
          <p:nvPr/>
        </p:nvSpPr>
        <p:spPr bwMode="auto">
          <a:xfrm>
            <a:off x="3570685" y="1179910"/>
            <a:ext cx="4642247" cy="2381"/>
          </a:xfrm>
          <a:custGeom>
            <a:avLst/>
            <a:gdLst>
              <a:gd name="T0" fmla="*/ 0 w 12900"/>
              <a:gd name="T1" fmla="*/ 0 h 1"/>
              <a:gd name="T2" fmla="*/ 4643077 w 12900"/>
              <a:gd name="T3" fmla="*/ 0 h 1"/>
              <a:gd name="T4" fmla="*/ 0 60000 65536"/>
              <a:gd name="T5" fmla="*/ 0 60000 65536"/>
              <a:gd name="T6" fmla="*/ 0 w 12900"/>
              <a:gd name="T7" fmla="*/ 0 h 1"/>
              <a:gd name="T8" fmla="*/ 12900 w 12900"/>
              <a:gd name="T9" fmla="*/ 1 h 1"/>
            </a:gdLst>
            <a:ahLst/>
            <a:cxnLst>
              <a:cxn ang="T4">
                <a:pos x="T0" y="T1"/>
              </a:cxn>
              <a:cxn ang="T5">
                <a:pos x="T2" y="T3"/>
              </a:cxn>
            </a:cxnLst>
            <a:rect l="T6" t="T7" r="T8" b="T9"/>
            <a:pathLst>
              <a:path w="12900" h="1">
                <a:moveTo>
                  <a:pt x="0" y="0"/>
                </a:moveTo>
                <a:lnTo>
                  <a:pt x="12899" y="0"/>
                </a:lnTo>
              </a:path>
            </a:pathLst>
          </a:custGeom>
          <a:noFill/>
          <a:ln w="57240" cap="sq">
            <a:solidFill>
              <a:srgbClr val="BFBFBF"/>
            </a:solidFill>
            <a:miter lim="800000"/>
            <a:headEnd/>
            <a:tailEnd/>
          </a:ln>
        </p:spPr>
        <p:txBody>
          <a:bodyPr wrap="none" lIns="68580" tIns="34290" rIns="68580" bIns="34290" anchor="ctr"/>
          <a:lstStyle/>
          <a:p>
            <a:pPr>
              <a:defRPr/>
            </a:pPr>
            <a:endParaRPr lang="zh-TW" altLang="en-US" sz="1800">
              <a:latin typeface="+mn-lt"/>
              <a:ea typeface="+mn-ea"/>
            </a:endParaRPr>
          </a:p>
        </p:txBody>
      </p:sp>
      <p:sp>
        <p:nvSpPr>
          <p:cNvPr id="53259" name="Freeform 10"/>
          <p:cNvSpPr>
            <a:spLocks noChangeArrowheads="1"/>
          </p:cNvSpPr>
          <p:nvPr/>
        </p:nvSpPr>
        <p:spPr bwMode="auto">
          <a:xfrm>
            <a:off x="3631407" y="2808327"/>
            <a:ext cx="4642247" cy="2381"/>
          </a:xfrm>
          <a:custGeom>
            <a:avLst/>
            <a:gdLst>
              <a:gd name="T0" fmla="*/ 0 w 12900"/>
              <a:gd name="T1" fmla="*/ 0 h 1"/>
              <a:gd name="T2" fmla="*/ 4643077 w 12900"/>
              <a:gd name="T3" fmla="*/ 0 h 1"/>
              <a:gd name="T4" fmla="*/ 0 60000 65536"/>
              <a:gd name="T5" fmla="*/ 0 60000 65536"/>
              <a:gd name="T6" fmla="*/ 0 w 12900"/>
              <a:gd name="T7" fmla="*/ 0 h 1"/>
              <a:gd name="T8" fmla="*/ 12900 w 12900"/>
              <a:gd name="T9" fmla="*/ 1 h 1"/>
            </a:gdLst>
            <a:ahLst/>
            <a:cxnLst>
              <a:cxn ang="T4">
                <a:pos x="T0" y="T1"/>
              </a:cxn>
              <a:cxn ang="T5">
                <a:pos x="T2" y="T3"/>
              </a:cxn>
            </a:cxnLst>
            <a:rect l="T6" t="T7" r="T8" b="T9"/>
            <a:pathLst>
              <a:path w="12900" h="1">
                <a:moveTo>
                  <a:pt x="0" y="0"/>
                </a:moveTo>
                <a:lnTo>
                  <a:pt x="12899" y="0"/>
                </a:lnTo>
              </a:path>
            </a:pathLst>
          </a:custGeom>
          <a:noFill/>
          <a:ln w="6480" cap="sq">
            <a:solidFill>
              <a:srgbClr val="BFBFBF"/>
            </a:solidFill>
            <a:miter lim="800000"/>
            <a:headEnd/>
            <a:tailEnd/>
          </a:ln>
        </p:spPr>
        <p:txBody>
          <a:bodyPr wrap="none" lIns="68580" tIns="34290" rIns="68580" bIns="34290" anchor="ctr"/>
          <a:lstStyle/>
          <a:p>
            <a:pPr>
              <a:defRPr/>
            </a:pPr>
            <a:endParaRPr lang="zh-TW" altLang="en-US" sz="1800">
              <a:latin typeface="+mn-lt"/>
              <a:ea typeface="+mn-ea"/>
            </a:endParaRPr>
          </a:p>
        </p:txBody>
      </p:sp>
      <p:sp>
        <p:nvSpPr>
          <p:cNvPr id="53260" name="Freeform 11"/>
          <p:cNvSpPr>
            <a:spLocks noChangeArrowheads="1"/>
          </p:cNvSpPr>
          <p:nvPr/>
        </p:nvSpPr>
        <p:spPr bwMode="auto">
          <a:xfrm>
            <a:off x="3621882" y="2697184"/>
            <a:ext cx="4642247" cy="2381"/>
          </a:xfrm>
          <a:custGeom>
            <a:avLst/>
            <a:gdLst>
              <a:gd name="T0" fmla="*/ 0 w 12900"/>
              <a:gd name="T1" fmla="*/ 0 h 1"/>
              <a:gd name="T2" fmla="*/ 4643077 w 12900"/>
              <a:gd name="T3" fmla="*/ 0 h 1"/>
              <a:gd name="T4" fmla="*/ 0 60000 65536"/>
              <a:gd name="T5" fmla="*/ 0 60000 65536"/>
              <a:gd name="T6" fmla="*/ 0 w 12900"/>
              <a:gd name="T7" fmla="*/ 0 h 1"/>
              <a:gd name="T8" fmla="*/ 12900 w 12900"/>
              <a:gd name="T9" fmla="*/ 1 h 1"/>
            </a:gdLst>
            <a:ahLst/>
            <a:cxnLst>
              <a:cxn ang="T4">
                <a:pos x="T0" y="T1"/>
              </a:cxn>
              <a:cxn ang="T5">
                <a:pos x="T2" y="T3"/>
              </a:cxn>
            </a:cxnLst>
            <a:rect l="T6" t="T7" r="T8" b="T9"/>
            <a:pathLst>
              <a:path w="12900" h="1">
                <a:moveTo>
                  <a:pt x="0" y="0"/>
                </a:moveTo>
                <a:lnTo>
                  <a:pt x="12899" y="0"/>
                </a:lnTo>
              </a:path>
            </a:pathLst>
          </a:custGeom>
          <a:noFill/>
          <a:ln w="57240" cap="sq">
            <a:solidFill>
              <a:srgbClr val="BFBFBF"/>
            </a:solidFill>
            <a:miter lim="800000"/>
            <a:headEnd/>
            <a:tailEnd/>
          </a:ln>
        </p:spPr>
        <p:txBody>
          <a:bodyPr wrap="none" lIns="68580" tIns="34290" rIns="68580" bIns="34290" anchor="ctr"/>
          <a:lstStyle/>
          <a:p>
            <a:pPr>
              <a:defRPr/>
            </a:pPr>
            <a:endParaRPr lang="zh-TW" altLang="en-US" sz="1800">
              <a:latin typeface="+mn-lt"/>
              <a:ea typeface="+mn-ea"/>
            </a:endParaRPr>
          </a:p>
        </p:txBody>
      </p:sp>
      <p:sp>
        <p:nvSpPr>
          <p:cNvPr id="22539" name="Rectangle 13"/>
          <p:cNvSpPr>
            <a:spLocks noChangeArrowheads="1"/>
          </p:cNvSpPr>
          <p:nvPr/>
        </p:nvSpPr>
        <p:spPr bwMode="auto">
          <a:xfrm>
            <a:off x="3428999" y="1591477"/>
            <a:ext cx="5499847" cy="2618254"/>
          </a:xfrm>
          <a:prstGeom prst="rect">
            <a:avLst/>
          </a:prstGeom>
          <a:noFill/>
          <a:ln w="9525">
            <a:noFill/>
            <a:round/>
            <a:headEnd/>
            <a:tailEnd/>
          </a:ln>
        </p:spPr>
        <p:txBody>
          <a:bodyPr wrap="square" lIns="89972" tIns="46786" rIns="89972" bIns="46786">
            <a:spAutoFit/>
          </a:bodyPr>
          <a:lstStyle/>
          <a:p>
            <a:r>
              <a:rPr lang="zh-TW" altLang="en-US" sz="3200" b="1" dirty="0">
                <a:solidFill>
                  <a:srgbClr val="002060"/>
                </a:solidFill>
                <a:latin typeface="微軟正黑體" panose="020B0604030504040204" pitchFamily="34" charset="-120"/>
                <a:ea typeface="微軟正黑體" panose="020B0604030504040204" pitchFamily="34" charset="-120"/>
              </a:rPr>
              <a:t>講題</a:t>
            </a:r>
            <a:r>
              <a:rPr lang="en-US" altLang="zh-TW" sz="3200" b="1" dirty="0">
                <a:solidFill>
                  <a:srgbClr val="002060"/>
                </a:solidFill>
                <a:latin typeface="微軟正黑體" panose="020B0604030504040204" pitchFamily="34" charset="-120"/>
                <a:ea typeface="微軟正黑體" panose="020B0604030504040204" pitchFamily="34" charset="-120"/>
              </a:rPr>
              <a:t>:</a:t>
            </a:r>
            <a:r>
              <a:rPr lang="zh-TW" altLang="en-US" sz="3200" b="1" dirty="0">
                <a:solidFill>
                  <a:srgbClr val="002060"/>
                </a:solidFill>
                <a:latin typeface="微軟正黑體" panose="020B0604030504040204" pitchFamily="34" charset="-120"/>
                <a:ea typeface="微軟正黑體" panose="020B0604030504040204" pitchFamily="34" charset="-120"/>
              </a:rPr>
              <a:t>「我國長期照護政策、   </a:t>
            </a:r>
            <a:endParaRPr lang="en-US" altLang="zh-TW" sz="3200" b="1" dirty="0">
              <a:solidFill>
                <a:srgbClr val="002060"/>
              </a:solidFill>
              <a:latin typeface="微軟正黑體" panose="020B0604030504040204" pitchFamily="34" charset="-120"/>
              <a:ea typeface="微軟正黑體" panose="020B0604030504040204" pitchFamily="34" charset="-120"/>
            </a:endParaRPr>
          </a:p>
          <a:p>
            <a:r>
              <a:rPr lang="zh-TW" altLang="en-US" sz="3200" b="1" dirty="0">
                <a:solidFill>
                  <a:srgbClr val="002060"/>
                </a:solidFill>
                <a:latin typeface="微軟正黑體" panose="020B0604030504040204" pitchFamily="34" charset="-120"/>
                <a:ea typeface="微軟正黑體" panose="020B0604030504040204" pitchFamily="34" charset="-120"/>
              </a:rPr>
              <a:t>             雲林縣推動現況」</a:t>
            </a:r>
            <a:endParaRPr lang="en-US" altLang="zh-TW" sz="3200" b="1" dirty="0">
              <a:solidFill>
                <a:srgbClr val="002060"/>
              </a:solidFill>
              <a:latin typeface="微軟正黑體" panose="020B0604030504040204" pitchFamily="34" charset="-120"/>
              <a:ea typeface="微軟正黑體" panose="020B0604030504040204" pitchFamily="34" charset="-120"/>
            </a:endParaRPr>
          </a:p>
          <a:p>
            <a:r>
              <a:rPr lang="zh-TW" altLang="en-US" sz="3200" b="1" dirty="0">
                <a:solidFill>
                  <a:srgbClr val="002060"/>
                </a:solidFill>
                <a:latin typeface="微軟正黑體" panose="020B0604030504040204" pitchFamily="34" charset="-120"/>
                <a:ea typeface="微軟正黑體" panose="020B0604030504040204" pitchFamily="34" charset="-120"/>
              </a:rPr>
              <a:t>             及</a:t>
            </a:r>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家庭暴力防治、老</a:t>
            </a:r>
            <a:endParaRPr lang="en-US" altLang="zh-TW" sz="3200" b="1" dirty="0">
              <a:solidFill>
                <a:schemeClr val="accent6">
                  <a:lumMod val="50000"/>
                </a:schemeClr>
              </a:solidFill>
              <a:latin typeface="微軟正黑體" panose="020B0604030504040204" pitchFamily="34" charset="-120"/>
              <a:ea typeface="微軟正黑體" panose="020B0604030504040204" pitchFamily="34" charset="-120"/>
            </a:endParaRPr>
          </a:p>
          <a:p>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             人及身心障礙者保護</a:t>
            </a:r>
            <a:endParaRPr lang="en-US" altLang="zh-TW" sz="3200" b="1" dirty="0">
              <a:solidFill>
                <a:schemeClr val="accent6">
                  <a:lumMod val="50000"/>
                </a:schemeClr>
              </a:solidFill>
              <a:latin typeface="微軟正黑體" panose="020B0604030504040204" pitchFamily="34" charset="-120"/>
              <a:ea typeface="微軟正黑體" panose="020B0604030504040204" pitchFamily="34" charset="-120"/>
            </a:endParaRPr>
          </a:p>
          <a:p>
            <a:endParaRPr lang="zh-TW" altLang="zh-TW" sz="3600" dirty="0">
              <a:solidFill>
                <a:srgbClr val="027ACA"/>
              </a:solidFill>
            </a:endParaRPr>
          </a:p>
        </p:txBody>
      </p:sp>
      <p:pic>
        <p:nvPicPr>
          <p:cNvPr id="22542" name="圖片 6" descr="logo.png"/>
          <p:cNvPicPr>
            <a:picLocks noChangeAspect="1" noChangeArrowheads="1"/>
          </p:cNvPicPr>
          <p:nvPr/>
        </p:nvPicPr>
        <p:blipFill>
          <a:blip r:embed="rId9"/>
          <a:srcRect/>
          <a:stretch>
            <a:fillRect/>
          </a:stretch>
        </p:blipFill>
        <p:spPr bwMode="auto">
          <a:xfrm>
            <a:off x="1116807" y="1781176"/>
            <a:ext cx="1726406" cy="935831"/>
          </a:xfrm>
          <a:prstGeom prst="rect">
            <a:avLst/>
          </a:prstGeom>
          <a:noFill/>
          <a:ln w="9525">
            <a:noFill/>
            <a:miter lim="800000"/>
            <a:headEnd/>
            <a:tailEnd/>
          </a:ln>
        </p:spPr>
      </p:pic>
      <p:sp>
        <p:nvSpPr>
          <p:cNvPr id="14" name="Rectangle 14"/>
          <p:cNvSpPr>
            <a:spLocks noChangeArrowheads="1"/>
          </p:cNvSpPr>
          <p:nvPr/>
        </p:nvSpPr>
        <p:spPr bwMode="auto">
          <a:xfrm>
            <a:off x="6236852" y="3619501"/>
            <a:ext cx="2432317" cy="1756479"/>
          </a:xfrm>
          <a:prstGeom prst="rect">
            <a:avLst/>
          </a:prstGeom>
          <a:noFill/>
          <a:ln w="9525">
            <a:noFill/>
            <a:round/>
            <a:headEnd/>
            <a:tailEnd/>
          </a:ln>
        </p:spPr>
        <p:txBody>
          <a:bodyPr wrap="none" lIns="89972" tIns="46786" rIns="89972" bIns="46786">
            <a:spAutoFit/>
          </a:bodyPr>
          <a:lstStyle/>
          <a:p>
            <a:pPr algn="ctr">
              <a:buSzPct val="100000"/>
              <a:tabLst>
                <a:tab pos="0" algn="l"/>
                <a:tab pos="446485" algn="l"/>
                <a:tab pos="896541" algn="l"/>
                <a:tab pos="1345406" algn="l"/>
                <a:tab pos="1794272" algn="l"/>
                <a:tab pos="2243138" algn="l"/>
                <a:tab pos="2692004" algn="l"/>
                <a:tab pos="3142060" algn="l"/>
                <a:tab pos="3590925" algn="l"/>
                <a:tab pos="4039791" algn="l"/>
                <a:tab pos="4488656" algn="l"/>
                <a:tab pos="4937522" algn="l"/>
                <a:tab pos="5387579" algn="l"/>
                <a:tab pos="5836444" algn="l"/>
                <a:tab pos="6285310" algn="l"/>
                <a:tab pos="6734175" algn="l"/>
                <a:tab pos="7184231" algn="l"/>
                <a:tab pos="7633097" algn="l"/>
                <a:tab pos="8081963" algn="l"/>
                <a:tab pos="8530829" algn="l"/>
                <a:tab pos="8979694" algn="l"/>
              </a:tabLst>
            </a:pPr>
            <a:endParaRPr lang="en-US" altLang="zh-TW" sz="2700" b="1" dirty="0">
              <a:solidFill>
                <a:srgbClr val="0070C0"/>
              </a:solidFill>
              <a:latin typeface="標楷體" panose="03000509000000000000" pitchFamily="65" charset="-120"/>
              <a:ea typeface="標楷體" panose="03000509000000000000" pitchFamily="65" charset="-120"/>
            </a:endParaRPr>
          </a:p>
          <a:p>
            <a:pPr algn="ctr">
              <a:buSzPct val="100000"/>
              <a:tabLst>
                <a:tab pos="0" algn="l"/>
                <a:tab pos="446485" algn="l"/>
                <a:tab pos="896541" algn="l"/>
                <a:tab pos="1345406" algn="l"/>
                <a:tab pos="1794272" algn="l"/>
                <a:tab pos="2243138" algn="l"/>
                <a:tab pos="2692004" algn="l"/>
                <a:tab pos="3142060" algn="l"/>
                <a:tab pos="3590925" algn="l"/>
                <a:tab pos="4039791" algn="l"/>
                <a:tab pos="4488656" algn="l"/>
                <a:tab pos="4937522" algn="l"/>
                <a:tab pos="5387579" algn="l"/>
                <a:tab pos="5836444" algn="l"/>
                <a:tab pos="6285310" algn="l"/>
                <a:tab pos="6734175" algn="l"/>
                <a:tab pos="7184231" algn="l"/>
                <a:tab pos="7633097" algn="l"/>
                <a:tab pos="8081963" algn="l"/>
                <a:tab pos="8530829" algn="l"/>
                <a:tab pos="8979694" algn="l"/>
              </a:tabLst>
            </a:pPr>
            <a:r>
              <a:rPr lang="zh-TW" altLang="en-US" sz="2700" b="1" dirty="0">
                <a:solidFill>
                  <a:srgbClr val="0070C0"/>
                </a:solidFill>
                <a:latin typeface="標楷體" panose="03000509000000000000" pitchFamily="65" charset="-120"/>
                <a:ea typeface="標楷體" panose="03000509000000000000" pitchFamily="65" charset="-120"/>
              </a:rPr>
              <a:t>雲林縣衛生局</a:t>
            </a:r>
            <a:endParaRPr lang="en-US" altLang="zh-TW" sz="2700" b="1" dirty="0">
              <a:solidFill>
                <a:srgbClr val="0070C0"/>
              </a:solidFill>
              <a:latin typeface="標楷體" panose="03000509000000000000" pitchFamily="65" charset="-120"/>
              <a:ea typeface="標楷體" panose="03000509000000000000" pitchFamily="65" charset="-120"/>
            </a:endParaRPr>
          </a:p>
          <a:p>
            <a:pPr algn="ctr">
              <a:buSzPct val="100000"/>
              <a:tabLst>
                <a:tab pos="0" algn="l"/>
                <a:tab pos="446485" algn="l"/>
                <a:tab pos="896541" algn="l"/>
                <a:tab pos="1345406" algn="l"/>
                <a:tab pos="1794272" algn="l"/>
                <a:tab pos="2243138" algn="l"/>
                <a:tab pos="2692004" algn="l"/>
                <a:tab pos="3142060" algn="l"/>
                <a:tab pos="3590925" algn="l"/>
                <a:tab pos="4039791" algn="l"/>
                <a:tab pos="4488656" algn="l"/>
                <a:tab pos="4937522" algn="l"/>
                <a:tab pos="5387579" algn="l"/>
                <a:tab pos="5836444" algn="l"/>
                <a:tab pos="6285310" algn="l"/>
                <a:tab pos="6734175" algn="l"/>
                <a:tab pos="7184231" algn="l"/>
                <a:tab pos="7633097" algn="l"/>
                <a:tab pos="8081963" algn="l"/>
                <a:tab pos="8530829" algn="l"/>
                <a:tab pos="8979694" algn="l"/>
              </a:tabLst>
            </a:pPr>
            <a:r>
              <a:rPr lang="zh-TW" altLang="en-US" sz="2700" b="1" dirty="0">
                <a:solidFill>
                  <a:srgbClr val="0070C0"/>
                </a:solidFill>
                <a:latin typeface="標楷體" panose="03000509000000000000" pitchFamily="65" charset="-120"/>
                <a:ea typeface="標楷體" panose="03000509000000000000" pitchFamily="65" charset="-120"/>
              </a:rPr>
              <a:t>副局長 張翌君</a:t>
            </a:r>
            <a:r>
              <a:rPr lang="en-US" altLang="zh-TW" sz="2700" b="1" dirty="0">
                <a:solidFill>
                  <a:srgbClr val="0070C0"/>
                </a:solidFill>
                <a:latin typeface="標楷體" panose="03000509000000000000" pitchFamily="65" charset="-120"/>
                <a:ea typeface="標楷體" panose="03000509000000000000" pitchFamily="65" charset="-120"/>
              </a:rPr>
              <a:t/>
            </a:r>
            <a:br>
              <a:rPr lang="en-US" altLang="zh-TW" sz="2700" b="1" dirty="0">
                <a:solidFill>
                  <a:srgbClr val="0070C0"/>
                </a:solidFill>
                <a:latin typeface="標楷體" panose="03000509000000000000" pitchFamily="65" charset="-120"/>
                <a:ea typeface="標楷體" panose="03000509000000000000" pitchFamily="65" charset="-120"/>
              </a:rPr>
            </a:br>
            <a:endParaRPr lang="zh-TW" altLang="en-US" sz="27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051600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afterEffect">
                                  <p:stCondLst>
                                    <p:cond delay="0"/>
                                  </p:stCondLst>
                                  <p:childTnLst>
                                    <p:set>
                                      <p:cBhvr additive="repl">
                                        <p:cTn id="6" dur="1" fill="hold">
                                          <p:stCondLst>
                                            <p:cond delay="0"/>
                                          </p:stCondLst>
                                        </p:cTn>
                                        <p:tgtEl>
                                          <p:spTgt spid="14"/>
                                        </p:tgtEl>
                                        <p:attrNameLst>
                                          <p:attrName>style.visibility</p:attrName>
                                        </p:attrNameLst>
                                      </p:cBhvr>
                                      <p:to>
                                        <p:strVal val="visible"/>
                                      </p:to>
                                    </p:set>
                                    <p:animEffect transition="in" filter="fade">
                                      <p:cBhvr additive="repl">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a:t>長期照護科</a:t>
            </a:r>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08" y="395881"/>
            <a:ext cx="8286615" cy="435754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流程圖: 接點 1"/>
          <p:cNvSpPr/>
          <p:nvPr/>
        </p:nvSpPr>
        <p:spPr>
          <a:xfrm>
            <a:off x="3992880" y="274320"/>
            <a:ext cx="1048512" cy="1200912"/>
          </a:xfrm>
          <a:prstGeom prst="flowChartConnector">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ln w="76200">
                <a:solidFill>
                  <a:schemeClr val="tx1"/>
                </a:solidFill>
              </a:ln>
              <a:solidFill>
                <a:schemeClr val="accent3">
                  <a:lumMod val="7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68624" y="2011680"/>
            <a:ext cx="5544501" cy="1572420"/>
          </a:xfrm>
        </p:spPr>
        <p:txBody>
          <a:bodyPr/>
          <a:lstStyle/>
          <a:p>
            <a:pPr lvl="0"/>
            <a:r>
              <a:rPr lang="en-US" altLang="zh-TW" dirty="0"/>
              <a:t>2.</a:t>
            </a:r>
            <a:r>
              <a:rPr lang="zh-TW" altLang="en-US" dirty="0">
                <a:solidFill>
                  <a:schemeClr val="tx2"/>
                </a:solidFill>
              </a:rPr>
              <a:t>長照資源布建狀況</a:t>
            </a:r>
          </a:p>
        </p:txBody>
      </p:sp>
    </p:spTree>
    <p:extLst>
      <p:ext uri="{BB962C8B-B14F-4D97-AF65-F5344CB8AC3E}">
        <p14:creationId xmlns:p14="http://schemas.microsoft.com/office/powerpoint/2010/main" val="3302201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32"/>
          <p:cNvSpPr txBox="1">
            <a:spLocks noGrp="1"/>
          </p:cNvSpPr>
          <p:nvPr>
            <p:ph type="title"/>
          </p:nvPr>
        </p:nvSpPr>
        <p:spPr>
          <a:xfrm>
            <a:off x="1723799" y="1135648"/>
            <a:ext cx="5880000" cy="1888178"/>
          </a:xfrm>
          <a:prstGeom prst="rect">
            <a:avLst/>
          </a:prstGeom>
        </p:spPr>
        <p:txBody>
          <a:bodyPr spcFirstLastPara="1" wrap="square" lIns="91425" tIns="91425" rIns="91425" bIns="91425" anchor="b" anchorCtr="0">
            <a:noAutofit/>
          </a:bodyPr>
          <a:lstStyle/>
          <a:p>
            <a:pPr lvl="0"/>
            <a:r>
              <a:rPr lang="zh-TW" altLang="en-US" sz="4000" b="1" dirty="0">
                <a:solidFill>
                  <a:srgbClr val="FF0000"/>
                </a:solidFill>
              </a:rPr>
              <a:t>本縣</a:t>
            </a:r>
            <a:r>
              <a:rPr lang="en-US" altLang="zh-TW" sz="4000" b="1" dirty="0">
                <a:solidFill>
                  <a:srgbClr val="FF0000"/>
                </a:solidFill>
              </a:rPr>
              <a:t>111</a:t>
            </a:r>
            <a:r>
              <a:rPr lang="zh-TW" altLang="en-US" sz="4000" b="1" dirty="0">
                <a:solidFill>
                  <a:srgbClr val="FF0000"/>
                </a:solidFill>
              </a:rPr>
              <a:t>年度長照</a:t>
            </a:r>
            <a:r>
              <a:rPr lang="en-US" altLang="zh-TW" sz="4000" b="1" dirty="0">
                <a:solidFill>
                  <a:srgbClr val="FF0000"/>
                </a:solidFill>
              </a:rPr>
              <a:t/>
            </a:r>
            <a:br>
              <a:rPr lang="en-US" altLang="zh-TW" sz="4000" b="1" dirty="0">
                <a:solidFill>
                  <a:srgbClr val="FF0000"/>
                </a:solidFill>
              </a:rPr>
            </a:br>
            <a:r>
              <a:rPr lang="zh-TW" altLang="en-US" sz="2400" b="1" u="sng" dirty="0">
                <a:solidFill>
                  <a:srgbClr val="FF0000"/>
                </a:solidFill>
                <a:latin typeface="微軟正黑體" panose="020B0604030504040204" pitchFamily="34" charset="-120"/>
                <a:ea typeface="微軟正黑體" panose="020B0604030504040204" pitchFamily="34" charset="-120"/>
              </a:rPr>
              <a:t>經費</a:t>
            </a:r>
            <a:r>
              <a:rPr lang="en-US" altLang="zh-TW" sz="2400" b="1" u="sng" dirty="0">
                <a:solidFill>
                  <a:srgbClr val="FF0000"/>
                </a:solidFill>
                <a:latin typeface="微軟正黑體" panose="020B0604030504040204" pitchFamily="34" charset="-120"/>
                <a:ea typeface="微軟正黑體" panose="020B0604030504040204" pitchFamily="34" charset="-120"/>
              </a:rPr>
              <a:t>13</a:t>
            </a:r>
            <a:r>
              <a:rPr lang="zh-TW" altLang="en-US" sz="2400" b="1" u="sng" dirty="0">
                <a:solidFill>
                  <a:srgbClr val="FF0000"/>
                </a:solidFill>
                <a:latin typeface="微軟正黑體" panose="020B0604030504040204" pitchFamily="34" charset="-120"/>
                <a:ea typeface="微軟正黑體" panose="020B0604030504040204" pitchFamily="34" charset="-120"/>
              </a:rPr>
              <a:t>億</a:t>
            </a:r>
            <a:r>
              <a:rPr lang="en-US" altLang="zh-TW" sz="2400" b="1" u="sng" dirty="0">
                <a:solidFill>
                  <a:srgbClr val="FF0000"/>
                </a:solidFill>
                <a:latin typeface="微軟正黑體" panose="020B0604030504040204" pitchFamily="34" charset="-120"/>
                <a:ea typeface="微軟正黑體" panose="020B0604030504040204" pitchFamily="34" charset="-120"/>
              </a:rPr>
              <a:t>725</a:t>
            </a:r>
            <a:r>
              <a:rPr lang="zh-TW" altLang="en-US" sz="2400" b="1" u="sng" dirty="0">
                <a:solidFill>
                  <a:srgbClr val="FF0000"/>
                </a:solidFill>
                <a:latin typeface="微軟正黑體" panose="020B0604030504040204" pitchFamily="34" charset="-120"/>
                <a:ea typeface="微軟正黑體" panose="020B0604030504040204" pitchFamily="34" charset="-120"/>
              </a:rPr>
              <a:t>萬</a:t>
            </a:r>
            <a:r>
              <a:rPr lang="en-US" altLang="zh-TW" sz="2400" b="1" u="sng" dirty="0">
                <a:solidFill>
                  <a:srgbClr val="FF0000"/>
                </a:solidFill>
                <a:latin typeface="微軟正黑體" panose="020B0604030504040204" pitchFamily="34" charset="-120"/>
                <a:ea typeface="微軟正黑體" panose="020B0604030504040204" pitchFamily="34" charset="-120"/>
              </a:rPr>
              <a:t>6,931</a:t>
            </a:r>
            <a:r>
              <a:rPr lang="zh-TW" altLang="en-US" sz="2400" b="1" u="sng" dirty="0">
                <a:solidFill>
                  <a:srgbClr val="FF0000"/>
                </a:solidFill>
                <a:latin typeface="微軟正黑體" panose="020B0604030504040204" pitchFamily="34" charset="-120"/>
                <a:ea typeface="微軟正黑體" panose="020B0604030504040204" pitchFamily="34" charset="-120"/>
              </a:rPr>
              <a:t>元</a:t>
            </a:r>
            <a:r>
              <a:rPr lang="en-US" altLang="zh-TW" sz="3200" b="1" u="sng" dirty="0">
                <a:solidFill>
                  <a:srgbClr val="FF0000"/>
                </a:solidFill>
                <a:latin typeface="微軟正黑體" panose="020B0604030504040204" pitchFamily="34" charset="-120"/>
                <a:ea typeface="微軟正黑體" panose="020B0604030504040204" pitchFamily="34" charset="-120"/>
              </a:rPr>
              <a:t/>
            </a:r>
            <a:br>
              <a:rPr lang="en-US" altLang="zh-TW" sz="3200" b="1" u="sng" dirty="0">
                <a:solidFill>
                  <a:srgbClr val="FF0000"/>
                </a:solidFill>
                <a:latin typeface="微軟正黑體" panose="020B0604030504040204" pitchFamily="34" charset="-120"/>
                <a:ea typeface="微軟正黑體" panose="020B0604030504040204" pitchFamily="34" charset="-120"/>
              </a:rPr>
            </a:br>
            <a:r>
              <a:rPr lang="zh-TW" altLang="en-US" sz="3600" b="1" dirty="0">
                <a:solidFill>
                  <a:srgbClr val="FF0000"/>
                </a:solidFill>
              </a:rPr>
              <a:t>執行率  </a:t>
            </a:r>
            <a:r>
              <a:rPr lang="en-US" altLang="zh-TW" sz="3600" b="1" dirty="0">
                <a:solidFill>
                  <a:srgbClr val="FF0000"/>
                </a:solidFill>
              </a:rPr>
              <a:t>96.06</a:t>
            </a:r>
            <a:r>
              <a:rPr lang="en" sz="3600" b="1" dirty="0">
                <a:solidFill>
                  <a:srgbClr val="FF0000"/>
                </a:solidFill>
              </a:rPr>
              <a:t>%</a:t>
            </a:r>
            <a:endParaRPr sz="3600" b="1" dirty="0">
              <a:solidFill>
                <a:srgbClr val="FF0000"/>
              </a:solidFill>
            </a:endParaRPr>
          </a:p>
        </p:txBody>
      </p:sp>
      <p:sp>
        <p:nvSpPr>
          <p:cNvPr id="976" name="Google Shape;976;p32"/>
          <p:cNvSpPr txBox="1">
            <a:spLocks noGrp="1"/>
          </p:cNvSpPr>
          <p:nvPr>
            <p:ph type="body" idx="1"/>
          </p:nvPr>
        </p:nvSpPr>
        <p:spPr>
          <a:xfrm>
            <a:off x="3887724" y="3238499"/>
            <a:ext cx="3229356" cy="1328929"/>
          </a:xfrm>
          <a:prstGeom prst="rect">
            <a:avLst/>
          </a:prstGeom>
        </p:spPr>
        <p:txBody>
          <a:bodyPr spcFirstLastPara="1" wrap="square" lIns="91425" tIns="91425" rIns="91425" bIns="91425" anchor="t" anchorCtr="0">
            <a:noAutofit/>
          </a:bodyPr>
          <a:lstStyle/>
          <a:p>
            <a:pPr marL="0" lvl="0" indent="0" algn="l">
              <a:spcAft>
                <a:spcPts val="1600"/>
              </a:spcAft>
              <a:buNone/>
            </a:pPr>
            <a:r>
              <a:rPr lang="zh-TW" altLang="en-US" sz="1600" b="1" dirty="0">
                <a:solidFill>
                  <a:schemeClr val="accent3">
                    <a:lumMod val="75000"/>
                  </a:schemeClr>
                </a:solidFill>
                <a:latin typeface="微軟正黑體" panose="020B0604030504040204" pitchFamily="34" charset="-120"/>
                <a:ea typeface="微軟正黑體" panose="020B0604030504040204" pitchFamily="34" charset="-120"/>
              </a:rPr>
              <a:t>第一名</a:t>
            </a:r>
            <a:r>
              <a:rPr lang="en-US" altLang="zh-TW" sz="1600" b="1" dirty="0">
                <a:solidFill>
                  <a:schemeClr val="accent3">
                    <a:lumMod val="75000"/>
                  </a:schemeClr>
                </a:solidFill>
                <a:latin typeface="微軟正黑體" panose="020B0604030504040204" pitchFamily="34" charset="-120"/>
                <a:ea typeface="微軟正黑體" panose="020B0604030504040204" pitchFamily="34" charset="-120"/>
              </a:rPr>
              <a:t>:</a:t>
            </a:r>
            <a:r>
              <a:rPr lang="zh-TW" altLang="en-US" sz="1600" b="1" dirty="0">
                <a:solidFill>
                  <a:schemeClr val="accent3">
                    <a:lumMod val="75000"/>
                  </a:schemeClr>
                </a:solidFill>
                <a:latin typeface="微軟正黑體" panose="020B0604030504040204" pitchFamily="34" charset="-120"/>
                <a:ea typeface="微軟正黑體" panose="020B0604030504040204" pitchFamily="34" charset="-120"/>
              </a:rPr>
              <a:t>居家服務</a:t>
            </a:r>
            <a:endParaRPr lang="en-US" altLang="zh-TW" sz="1600" b="1" dirty="0">
              <a:solidFill>
                <a:schemeClr val="accent3">
                  <a:lumMod val="75000"/>
                </a:schemeClr>
              </a:solidFill>
              <a:latin typeface="微軟正黑體" panose="020B0604030504040204" pitchFamily="34" charset="-120"/>
              <a:ea typeface="微軟正黑體" panose="020B0604030504040204" pitchFamily="34" charset="-120"/>
            </a:endParaRPr>
          </a:p>
          <a:p>
            <a:pPr marL="0" indent="0" algn="l">
              <a:spcAft>
                <a:spcPts val="1600"/>
              </a:spcAft>
              <a:buNone/>
            </a:pPr>
            <a:r>
              <a:rPr lang="zh-TW" altLang="en-US" sz="1600" b="1" dirty="0">
                <a:solidFill>
                  <a:schemeClr val="accent3">
                    <a:lumMod val="75000"/>
                  </a:schemeClr>
                </a:solidFill>
                <a:latin typeface="微軟正黑體" panose="020B0604030504040204" pitchFamily="34" charset="-120"/>
                <a:ea typeface="微軟正黑體" panose="020B0604030504040204" pitchFamily="34" charset="-120"/>
              </a:rPr>
              <a:t>第二名</a:t>
            </a:r>
            <a:r>
              <a:rPr lang="en-US" altLang="zh-TW" sz="1600" b="1" dirty="0">
                <a:solidFill>
                  <a:schemeClr val="accent3">
                    <a:lumMod val="75000"/>
                  </a:schemeClr>
                </a:solidFill>
                <a:latin typeface="微軟正黑體" panose="020B0604030504040204" pitchFamily="34" charset="-120"/>
                <a:ea typeface="微軟正黑體" panose="020B0604030504040204" pitchFamily="34" charset="-120"/>
              </a:rPr>
              <a:t>:</a:t>
            </a:r>
            <a:r>
              <a:rPr lang="zh-TW" altLang="en-US" sz="1600" b="1" dirty="0">
                <a:solidFill>
                  <a:schemeClr val="accent3">
                    <a:lumMod val="75000"/>
                  </a:schemeClr>
                </a:solidFill>
                <a:latin typeface="微軟正黑體" panose="020B0604030504040204" pitchFamily="34" charset="-120"/>
                <a:ea typeface="微軟正黑體" panose="020B0604030504040204" pitchFamily="34" charset="-120"/>
              </a:rPr>
              <a:t>日間照顧</a:t>
            </a:r>
            <a:endParaRPr lang="en-US" altLang="zh-TW" sz="1600" b="1" dirty="0">
              <a:solidFill>
                <a:schemeClr val="accent3">
                  <a:lumMod val="75000"/>
                </a:schemeClr>
              </a:solidFill>
              <a:latin typeface="微軟正黑體" panose="020B0604030504040204" pitchFamily="34" charset="-120"/>
              <a:ea typeface="微軟正黑體" panose="020B0604030504040204" pitchFamily="34" charset="-120"/>
            </a:endParaRPr>
          </a:p>
          <a:p>
            <a:pPr marL="0" lvl="0" indent="0" algn="l">
              <a:spcAft>
                <a:spcPts val="1600"/>
              </a:spcAft>
              <a:buNone/>
            </a:pPr>
            <a:r>
              <a:rPr lang="zh-TW" altLang="en-US" sz="1600" b="1" dirty="0">
                <a:solidFill>
                  <a:schemeClr val="accent3">
                    <a:lumMod val="75000"/>
                  </a:schemeClr>
                </a:solidFill>
                <a:latin typeface="微軟正黑體" panose="020B0604030504040204" pitchFamily="34" charset="-120"/>
                <a:ea typeface="微軟正黑體" panose="020B0604030504040204" pitchFamily="34" charset="-120"/>
              </a:rPr>
              <a:t>第三名</a:t>
            </a:r>
            <a:r>
              <a:rPr lang="en-US" altLang="zh-TW" sz="1600" b="1" dirty="0">
                <a:solidFill>
                  <a:schemeClr val="accent3">
                    <a:lumMod val="75000"/>
                  </a:schemeClr>
                </a:solidFill>
                <a:latin typeface="微軟正黑體" panose="020B0604030504040204" pitchFamily="34" charset="-120"/>
                <a:ea typeface="微軟正黑體" panose="020B0604030504040204" pitchFamily="34" charset="-120"/>
              </a:rPr>
              <a:t>:</a:t>
            </a:r>
            <a:r>
              <a:rPr lang="zh-TW" altLang="en-US" sz="1600" b="1" dirty="0">
                <a:solidFill>
                  <a:schemeClr val="accent3">
                    <a:lumMod val="75000"/>
                  </a:schemeClr>
                </a:solidFill>
                <a:latin typeface="微軟正黑體" panose="020B0604030504040204" pitchFamily="34" charset="-120"/>
                <a:ea typeface="微軟正黑體" panose="020B0604030504040204" pitchFamily="34" charset="-120"/>
              </a:rPr>
              <a:t>社區整體照顧服務體系</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121" name="Google Shape;1121;p39"/>
          <p:cNvSpPr/>
          <p:nvPr/>
        </p:nvSpPr>
        <p:spPr>
          <a:xfrm>
            <a:off x="2584425" y="2214900"/>
            <a:ext cx="394200" cy="394200"/>
          </a:xfrm>
          <a:prstGeom prst="ellipse">
            <a:avLst/>
          </a:prstGeom>
          <a:solidFill>
            <a:srgbClr val="FE9B2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9"/>
          <p:cNvSpPr/>
          <p:nvPr/>
        </p:nvSpPr>
        <p:spPr>
          <a:xfrm>
            <a:off x="2584425" y="1278575"/>
            <a:ext cx="394200" cy="394200"/>
          </a:xfrm>
          <a:prstGeom prst="ellipse">
            <a:avLst/>
          </a:prstGeom>
          <a:solidFill>
            <a:srgbClr val="FE9B2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9"/>
          <p:cNvSpPr/>
          <p:nvPr/>
        </p:nvSpPr>
        <p:spPr>
          <a:xfrm>
            <a:off x="5955175" y="2374650"/>
            <a:ext cx="394200" cy="394200"/>
          </a:xfrm>
          <a:prstGeom prst="ellipse">
            <a:avLst/>
          </a:prstGeom>
          <a:solidFill>
            <a:srgbClr val="FE9B2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9"/>
          <p:cNvSpPr/>
          <p:nvPr/>
        </p:nvSpPr>
        <p:spPr>
          <a:xfrm>
            <a:off x="3882775" y="1415900"/>
            <a:ext cx="394200" cy="394200"/>
          </a:xfrm>
          <a:prstGeom prst="ellipse">
            <a:avLst/>
          </a:prstGeom>
          <a:solidFill>
            <a:srgbClr val="FE524D">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9"/>
          <p:cNvSpPr/>
          <p:nvPr/>
        </p:nvSpPr>
        <p:spPr>
          <a:xfrm>
            <a:off x="4144950" y="884375"/>
            <a:ext cx="394200" cy="394200"/>
          </a:xfrm>
          <a:prstGeom prst="ellipse">
            <a:avLst/>
          </a:prstGeom>
          <a:solidFill>
            <a:srgbClr val="FE524D">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9"/>
          <p:cNvSpPr/>
          <p:nvPr/>
        </p:nvSpPr>
        <p:spPr>
          <a:xfrm>
            <a:off x="2746581" y="3940175"/>
            <a:ext cx="394200" cy="394200"/>
          </a:xfrm>
          <a:prstGeom prst="ellipse">
            <a:avLst/>
          </a:prstGeom>
          <a:solidFill>
            <a:srgbClr val="FE9B2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9"/>
          <p:cNvSpPr/>
          <p:nvPr/>
        </p:nvSpPr>
        <p:spPr>
          <a:xfrm>
            <a:off x="4419456" y="3940175"/>
            <a:ext cx="394200" cy="394200"/>
          </a:xfrm>
          <a:prstGeom prst="ellipse">
            <a:avLst/>
          </a:prstGeom>
          <a:solidFill>
            <a:srgbClr val="FE524D">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9"/>
          <p:cNvSpPr txBox="1">
            <a:spLocks noGrp="1"/>
          </p:cNvSpPr>
          <p:nvPr>
            <p:ph type="title"/>
          </p:nvPr>
        </p:nvSpPr>
        <p:spPr>
          <a:xfrm>
            <a:off x="227250" y="184689"/>
            <a:ext cx="8229600" cy="939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3200" dirty="0"/>
              <a:t>本縣照服務資源</a:t>
            </a:r>
            <a:endParaRPr sz="3200" dirty="0"/>
          </a:p>
        </p:txBody>
      </p:sp>
      <p:graphicFrame>
        <p:nvGraphicFramePr>
          <p:cNvPr id="15" name="表格 14"/>
          <p:cNvGraphicFramePr>
            <a:graphicFrameLocks noGrp="1"/>
          </p:cNvGraphicFramePr>
          <p:nvPr>
            <p:extLst>
              <p:ext uri="{D42A27DB-BD31-4B8C-83A1-F6EECF244321}">
                <p14:modId xmlns:p14="http://schemas.microsoft.com/office/powerpoint/2010/main" val="801457412"/>
              </p:ext>
            </p:extLst>
          </p:nvPr>
        </p:nvGraphicFramePr>
        <p:xfrm>
          <a:off x="1949556" y="884375"/>
          <a:ext cx="5561588" cy="4173699"/>
        </p:xfrm>
        <a:graphic>
          <a:graphicData uri="http://schemas.openxmlformats.org/drawingml/2006/table">
            <a:tbl>
              <a:tblPr firstRow="1" firstCol="1" bandRow="1" bandCol="1">
                <a:tableStyleId>{F5AB1C69-6EDB-4FF4-983F-18BD219EF322}</a:tableStyleId>
              </a:tblPr>
              <a:tblGrid>
                <a:gridCol w="1509285">
                  <a:extLst>
                    <a:ext uri="{9D8B030D-6E8A-4147-A177-3AD203B41FA5}">
                      <a16:colId xmlns:a16="http://schemas.microsoft.com/office/drawing/2014/main" xmlns="" val="20000"/>
                    </a:ext>
                  </a:extLst>
                </a:gridCol>
                <a:gridCol w="1024823">
                  <a:extLst>
                    <a:ext uri="{9D8B030D-6E8A-4147-A177-3AD203B41FA5}">
                      <a16:colId xmlns:a16="http://schemas.microsoft.com/office/drawing/2014/main" xmlns="" val="20001"/>
                    </a:ext>
                  </a:extLst>
                </a:gridCol>
                <a:gridCol w="3027480">
                  <a:extLst>
                    <a:ext uri="{9D8B030D-6E8A-4147-A177-3AD203B41FA5}">
                      <a16:colId xmlns:a16="http://schemas.microsoft.com/office/drawing/2014/main" xmlns="" val="20002"/>
                    </a:ext>
                  </a:extLst>
                </a:gridCol>
              </a:tblGrid>
              <a:tr h="306067">
                <a:tc gridSpan="2">
                  <a:txBody>
                    <a:bodyPr/>
                    <a:lstStyle/>
                    <a:p>
                      <a:pPr algn="ctr">
                        <a:spcAft>
                          <a:spcPts val="0"/>
                        </a:spcAft>
                      </a:pPr>
                      <a:r>
                        <a:rPr lang="zh-TW" sz="1600" kern="50" dirty="0">
                          <a:effectLst/>
                          <a:latin typeface="+mj-ea"/>
                          <a:ea typeface="+mj-ea"/>
                        </a:rPr>
                        <a:t>項目</a:t>
                      </a:r>
                      <a:endParaRPr lang="zh-TW" sz="1600" b="0" kern="50" dirty="0">
                        <a:solidFill>
                          <a:schemeClr val="bg1"/>
                        </a:solidFill>
                        <a:effectLst/>
                        <a:latin typeface="+mj-ea"/>
                        <a:ea typeface="+mj-ea"/>
                      </a:endParaRPr>
                    </a:p>
                  </a:txBody>
                  <a:tcPr marL="36572" marR="36572" marT="0" marB="0"/>
                </a:tc>
                <a:tc hMerge="1">
                  <a:txBody>
                    <a:bodyPr/>
                    <a:lstStyle/>
                    <a:p>
                      <a:endParaRPr lang="zh-TW" altLang="en-US"/>
                    </a:p>
                  </a:txBody>
                  <a:tcPr/>
                </a:tc>
                <a:tc>
                  <a:txBody>
                    <a:bodyPr/>
                    <a:lstStyle/>
                    <a:p>
                      <a:pPr algn="ctr">
                        <a:spcAft>
                          <a:spcPts val="0"/>
                        </a:spcAft>
                      </a:pPr>
                      <a:r>
                        <a:rPr lang="en-US" sz="1600" kern="50" dirty="0">
                          <a:effectLst/>
                          <a:latin typeface="+mj-ea"/>
                          <a:ea typeface="+mj-ea"/>
                        </a:rPr>
                        <a:t>1</a:t>
                      </a:r>
                      <a:r>
                        <a:rPr lang="en-US" altLang="zh-TW" sz="1600" kern="50" dirty="0">
                          <a:effectLst/>
                          <a:latin typeface="+mj-ea"/>
                          <a:ea typeface="+mj-ea"/>
                        </a:rPr>
                        <a:t>11</a:t>
                      </a:r>
                      <a:r>
                        <a:rPr lang="zh-TW" sz="1600" kern="50" dirty="0">
                          <a:effectLst/>
                          <a:latin typeface="+mj-ea"/>
                          <a:ea typeface="+mj-ea"/>
                        </a:rPr>
                        <a:t>年</a:t>
                      </a:r>
                    </a:p>
                  </a:txBody>
                  <a:tcPr marL="36572" marR="36572" marT="0" marB="0"/>
                </a:tc>
                <a:extLst>
                  <a:ext uri="{0D108BD9-81ED-4DB2-BD59-A6C34878D82A}">
                    <a16:rowId xmlns:a16="http://schemas.microsoft.com/office/drawing/2014/main" xmlns="" val="10000"/>
                  </a:ext>
                </a:extLst>
              </a:tr>
              <a:tr h="255926">
                <a:tc gridSpan="2">
                  <a:txBody>
                    <a:bodyPr/>
                    <a:lstStyle/>
                    <a:p>
                      <a:pPr algn="just">
                        <a:spcAft>
                          <a:spcPts val="0"/>
                        </a:spcAft>
                      </a:pPr>
                      <a:r>
                        <a:rPr lang="zh-TW" sz="1600" kern="50" dirty="0">
                          <a:effectLst/>
                          <a:latin typeface="+mj-ea"/>
                          <a:ea typeface="+mj-ea"/>
                        </a:rPr>
                        <a:t>社區整體照顧服務體系</a:t>
                      </a:r>
                      <a:r>
                        <a:rPr lang="en-US" sz="1600" kern="50" dirty="0">
                          <a:effectLst/>
                          <a:latin typeface="+mj-ea"/>
                          <a:ea typeface="+mj-ea"/>
                        </a:rPr>
                        <a:t>A</a:t>
                      </a:r>
                      <a:endParaRPr lang="zh-TW" sz="1600" b="0" kern="50" dirty="0">
                        <a:solidFill>
                          <a:schemeClr val="bg1"/>
                        </a:solidFill>
                        <a:effectLst/>
                        <a:latin typeface="+mj-ea"/>
                        <a:ea typeface="+mj-ea"/>
                      </a:endParaRPr>
                    </a:p>
                  </a:txBody>
                  <a:tcPr marL="36572" marR="36572" marT="0" marB="0"/>
                </a:tc>
                <a:tc hMerge="1">
                  <a:txBody>
                    <a:bodyPr/>
                    <a:lstStyle/>
                    <a:p>
                      <a:endParaRPr lang="zh-TW" altLang="en-US"/>
                    </a:p>
                  </a:txBody>
                  <a:tcPr/>
                </a:tc>
                <a:tc>
                  <a:txBody>
                    <a:bodyPr/>
                    <a:lstStyle/>
                    <a:p>
                      <a:pPr algn="ctr">
                        <a:spcAft>
                          <a:spcPts val="0"/>
                        </a:spcAft>
                      </a:pPr>
                      <a:r>
                        <a:rPr lang="en-US" altLang="zh-TW" sz="1600" b="0" kern="50" dirty="0">
                          <a:solidFill>
                            <a:schemeClr val="tx1"/>
                          </a:solidFill>
                          <a:effectLst/>
                          <a:latin typeface="+mj-ea"/>
                          <a:ea typeface="+mj-ea"/>
                        </a:rPr>
                        <a:t>34</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01"/>
                  </a:ext>
                </a:extLst>
              </a:tr>
              <a:tr h="255926">
                <a:tc gridSpan="2">
                  <a:txBody>
                    <a:bodyPr/>
                    <a:lstStyle/>
                    <a:p>
                      <a:pPr algn="ctr">
                        <a:spcAft>
                          <a:spcPts val="0"/>
                        </a:spcAft>
                      </a:pPr>
                      <a:r>
                        <a:rPr lang="zh-TW" sz="1600" u="sng" kern="50" dirty="0">
                          <a:solidFill>
                            <a:schemeClr val="tx1"/>
                          </a:solidFill>
                          <a:effectLst/>
                          <a:highlight>
                            <a:srgbClr val="FFFF00"/>
                          </a:highlight>
                          <a:latin typeface="+mj-ea"/>
                          <a:ea typeface="+mj-ea"/>
                        </a:rPr>
                        <a:t>共計</a:t>
                      </a:r>
                      <a:r>
                        <a:rPr lang="en-US" sz="1600" u="sng" kern="50" dirty="0">
                          <a:solidFill>
                            <a:schemeClr val="tx1"/>
                          </a:solidFill>
                          <a:effectLst/>
                          <a:highlight>
                            <a:srgbClr val="FFFF00"/>
                          </a:highlight>
                          <a:latin typeface="+mj-ea"/>
                          <a:ea typeface="+mj-ea"/>
                        </a:rPr>
                        <a:t>(A</a:t>
                      </a:r>
                      <a:r>
                        <a:rPr lang="zh-TW" sz="1600" u="sng" kern="50" dirty="0">
                          <a:solidFill>
                            <a:schemeClr val="tx1"/>
                          </a:solidFill>
                          <a:effectLst/>
                          <a:highlight>
                            <a:srgbClr val="FFFF00"/>
                          </a:highlight>
                          <a:latin typeface="+mj-ea"/>
                          <a:ea typeface="+mj-ea"/>
                        </a:rPr>
                        <a:t>單位</a:t>
                      </a:r>
                      <a:r>
                        <a:rPr lang="en-US" sz="1600" u="sng" kern="50" dirty="0">
                          <a:solidFill>
                            <a:schemeClr val="tx1"/>
                          </a:solidFill>
                          <a:effectLst/>
                          <a:highlight>
                            <a:srgbClr val="FFFF00"/>
                          </a:highlight>
                          <a:latin typeface="+mj-ea"/>
                          <a:ea typeface="+mj-ea"/>
                        </a:rPr>
                        <a:t>)</a:t>
                      </a:r>
                      <a:endParaRPr lang="zh-TW" sz="1600" b="0" kern="50" dirty="0">
                        <a:solidFill>
                          <a:schemeClr val="tx1"/>
                        </a:solidFill>
                        <a:effectLst/>
                        <a:latin typeface="+mj-ea"/>
                        <a:ea typeface="+mj-ea"/>
                      </a:endParaRPr>
                    </a:p>
                  </a:txBody>
                  <a:tcPr marL="36572" marR="36572" marT="0" marB="0"/>
                </a:tc>
                <a:tc hMerge="1">
                  <a:txBody>
                    <a:bodyPr/>
                    <a:lstStyle/>
                    <a:p>
                      <a:endParaRPr lang="zh-TW" altLang="en-US"/>
                    </a:p>
                  </a:txBody>
                  <a:tcPr/>
                </a:tc>
                <a:tc>
                  <a:txBody>
                    <a:bodyPr/>
                    <a:lstStyle/>
                    <a:p>
                      <a:pPr algn="ctr">
                        <a:spcAft>
                          <a:spcPts val="0"/>
                        </a:spcAft>
                      </a:pPr>
                      <a:r>
                        <a:rPr lang="en-US" altLang="zh-TW" sz="1600" u="sng" kern="50" dirty="0">
                          <a:solidFill>
                            <a:schemeClr val="tx1"/>
                          </a:solidFill>
                          <a:effectLst/>
                          <a:highlight>
                            <a:srgbClr val="FFFF00"/>
                          </a:highlight>
                          <a:latin typeface="+mj-ea"/>
                          <a:ea typeface="+mj-ea"/>
                        </a:rPr>
                        <a:t>34</a:t>
                      </a:r>
                      <a:r>
                        <a:rPr lang="zh-TW" sz="1600" u="sng" kern="50" dirty="0">
                          <a:solidFill>
                            <a:schemeClr val="tx1"/>
                          </a:solidFill>
                          <a:effectLst/>
                          <a:highlight>
                            <a:srgbClr val="FFFF00"/>
                          </a:highlight>
                          <a:latin typeface="+mj-ea"/>
                          <a:ea typeface="+mj-ea"/>
                        </a:rPr>
                        <a:t>家</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02"/>
                  </a:ext>
                </a:extLst>
              </a:tr>
              <a:tr h="255926">
                <a:tc gridSpan="2">
                  <a:txBody>
                    <a:bodyPr/>
                    <a:lstStyle/>
                    <a:p>
                      <a:pPr algn="just">
                        <a:spcAft>
                          <a:spcPts val="0"/>
                        </a:spcAft>
                      </a:pPr>
                      <a:r>
                        <a:rPr lang="zh-TW" sz="1600" kern="50" dirty="0">
                          <a:effectLst/>
                          <a:latin typeface="+mj-ea"/>
                          <a:ea typeface="+mj-ea"/>
                        </a:rPr>
                        <a:t>居家服務機構</a:t>
                      </a:r>
                      <a:endParaRPr lang="zh-TW" sz="1600" b="0" kern="50" dirty="0">
                        <a:solidFill>
                          <a:schemeClr val="bg1"/>
                        </a:solidFill>
                        <a:effectLst/>
                        <a:latin typeface="+mj-ea"/>
                        <a:ea typeface="+mj-ea"/>
                      </a:endParaRPr>
                    </a:p>
                  </a:txBody>
                  <a:tcPr marL="36572" marR="36572" marT="0" marB="0" anchor="ctr"/>
                </a:tc>
                <a:tc hMerge="1">
                  <a:txBody>
                    <a:bodyPr/>
                    <a:lstStyle/>
                    <a:p>
                      <a:endParaRPr lang="zh-TW" altLang="en-US"/>
                    </a:p>
                  </a:txBody>
                  <a:tcPr/>
                </a:tc>
                <a:tc>
                  <a:txBody>
                    <a:bodyPr/>
                    <a:lstStyle/>
                    <a:p>
                      <a:pPr algn="ctr">
                        <a:spcAft>
                          <a:spcPts val="0"/>
                        </a:spcAft>
                      </a:pPr>
                      <a:r>
                        <a:rPr lang="en-US" altLang="zh-TW" sz="1600" b="0" kern="50" dirty="0">
                          <a:solidFill>
                            <a:schemeClr val="tx1"/>
                          </a:solidFill>
                          <a:effectLst/>
                          <a:latin typeface="+mj-ea"/>
                          <a:ea typeface="+mj-ea"/>
                        </a:rPr>
                        <a:t>62</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03"/>
                  </a:ext>
                </a:extLst>
              </a:tr>
              <a:tr h="284668">
                <a:tc gridSpan="2">
                  <a:txBody>
                    <a:bodyPr/>
                    <a:lstStyle/>
                    <a:p>
                      <a:pPr algn="just">
                        <a:spcAft>
                          <a:spcPts val="0"/>
                        </a:spcAft>
                      </a:pPr>
                      <a:r>
                        <a:rPr lang="zh-TW" sz="1600" kern="50" dirty="0">
                          <a:effectLst/>
                          <a:latin typeface="+mj-ea"/>
                          <a:ea typeface="+mj-ea"/>
                        </a:rPr>
                        <a:t>日間照顧中心</a:t>
                      </a:r>
                      <a:endParaRPr lang="zh-TW" sz="1600" b="0" kern="50" dirty="0">
                        <a:solidFill>
                          <a:schemeClr val="bg1"/>
                        </a:solidFill>
                        <a:effectLst/>
                        <a:latin typeface="+mj-ea"/>
                        <a:ea typeface="+mj-ea"/>
                      </a:endParaRPr>
                    </a:p>
                  </a:txBody>
                  <a:tcPr marL="36572" marR="36572" marT="0" marB="0" anchor="ctr"/>
                </a:tc>
                <a:tc hMerge="1">
                  <a:txBody>
                    <a:bodyPr/>
                    <a:lstStyle/>
                    <a:p>
                      <a:endParaRPr lang="zh-TW" altLang="en-US"/>
                    </a:p>
                  </a:txBody>
                  <a:tcPr/>
                </a:tc>
                <a:tc>
                  <a:txBody>
                    <a:bodyPr/>
                    <a:lstStyle/>
                    <a:p>
                      <a:pPr algn="ctr">
                        <a:spcAft>
                          <a:spcPts val="0"/>
                        </a:spcAft>
                      </a:pPr>
                      <a:r>
                        <a:rPr lang="en-US" altLang="zh-TW" sz="1600" b="0" kern="50" dirty="0">
                          <a:solidFill>
                            <a:schemeClr val="tx1"/>
                          </a:solidFill>
                          <a:effectLst/>
                          <a:latin typeface="+mj-ea"/>
                          <a:ea typeface="+mj-ea"/>
                        </a:rPr>
                        <a:t>32</a:t>
                      </a:r>
                      <a:endParaRPr lang="zh-TW" sz="1600" b="0" kern="50" dirty="0">
                        <a:solidFill>
                          <a:schemeClr val="tx1"/>
                        </a:solidFill>
                        <a:effectLst/>
                        <a:latin typeface="+mj-ea"/>
                        <a:ea typeface="+mj-ea"/>
                      </a:endParaRPr>
                    </a:p>
                  </a:txBody>
                  <a:tcPr marL="36572" marR="36572" marT="0" marB="0"/>
                </a:tc>
                <a:extLst>
                  <a:ext uri="{0D108BD9-81ED-4DB2-BD59-A6C34878D82A}">
                    <a16:rowId xmlns:a16="http://schemas.microsoft.com/office/drawing/2014/main" xmlns="" val="10004"/>
                  </a:ext>
                </a:extLst>
              </a:tr>
              <a:tr h="255926">
                <a:tc gridSpan="2">
                  <a:txBody>
                    <a:bodyPr/>
                    <a:lstStyle/>
                    <a:p>
                      <a:pPr algn="just">
                        <a:spcAft>
                          <a:spcPts val="0"/>
                        </a:spcAft>
                      </a:pPr>
                      <a:r>
                        <a:rPr lang="zh-TW" sz="1600" kern="50" dirty="0">
                          <a:effectLst/>
                          <a:latin typeface="+mj-ea"/>
                          <a:ea typeface="+mj-ea"/>
                        </a:rPr>
                        <a:t>托顧家庭</a:t>
                      </a:r>
                      <a:endParaRPr lang="zh-TW" sz="1600" b="0" kern="50" dirty="0">
                        <a:solidFill>
                          <a:schemeClr val="bg1"/>
                        </a:solidFill>
                        <a:effectLst/>
                        <a:latin typeface="+mj-ea"/>
                        <a:ea typeface="+mj-ea"/>
                      </a:endParaRPr>
                    </a:p>
                  </a:txBody>
                  <a:tcPr marL="36572" marR="36572" marT="0" marB="0" anchor="ctr"/>
                </a:tc>
                <a:tc hMerge="1">
                  <a:txBody>
                    <a:bodyPr/>
                    <a:lstStyle/>
                    <a:p>
                      <a:endParaRPr lang="zh-TW" altLang="en-US"/>
                    </a:p>
                  </a:txBody>
                  <a:tcPr/>
                </a:tc>
                <a:tc>
                  <a:txBody>
                    <a:bodyPr/>
                    <a:lstStyle/>
                    <a:p>
                      <a:pPr algn="ctr">
                        <a:spcAft>
                          <a:spcPts val="0"/>
                        </a:spcAft>
                      </a:pPr>
                      <a:r>
                        <a:rPr lang="en-US" altLang="zh-TW" sz="1600" b="0" kern="50" dirty="0">
                          <a:solidFill>
                            <a:schemeClr val="tx1"/>
                          </a:solidFill>
                          <a:effectLst/>
                          <a:latin typeface="+mj-ea"/>
                          <a:ea typeface="+mj-ea"/>
                        </a:rPr>
                        <a:t>43</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05"/>
                  </a:ext>
                </a:extLst>
              </a:tr>
              <a:tr h="255926">
                <a:tc gridSpan="2">
                  <a:txBody>
                    <a:bodyPr/>
                    <a:lstStyle/>
                    <a:p>
                      <a:pPr algn="just">
                        <a:spcAft>
                          <a:spcPts val="0"/>
                        </a:spcAft>
                      </a:pPr>
                      <a:r>
                        <a:rPr lang="zh-TW" sz="1600" kern="50" dirty="0">
                          <a:effectLst/>
                          <a:latin typeface="+mj-ea"/>
                          <a:ea typeface="+mj-ea"/>
                        </a:rPr>
                        <a:t>小規模多機能中心</a:t>
                      </a:r>
                      <a:endParaRPr lang="zh-TW" sz="1600" b="0" kern="50" dirty="0">
                        <a:solidFill>
                          <a:schemeClr val="bg1"/>
                        </a:solidFill>
                        <a:effectLst/>
                        <a:latin typeface="+mj-ea"/>
                        <a:ea typeface="+mj-ea"/>
                      </a:endParaRPr>
                    </a:p>
                  </a:txBody>
                  <a:tcPr marL="36572" marR="36572" marT="0" marB="0" anchor="ctr"/>
                </a:tc>
                <a:tc hMerge="1">
                  <a:txBody>
                    <a:bodyPr/>
                    <a:lstStyle/>
                    <a:p>
                      <a:endParaRPr lang="zh-TW" altLang="en-US"/>
                    </a:p>
                  </a:txBody>
                  <a:tcPr/>
                </a:tc>
                <a:tc>
                  <a:txBody>
                    <a:bodyPr/>
                    <a:lstStyle/>
                    <a:p>
                      <a:pPr algn="ctr">
                        <a:spcAft>
                          <a:spcPts val="0"/>
                        </a:spcAft>
                      </a:pPr>
                      <a:r>
                        <a:rPr lang="en-US" altLang="zh-TW" sz="1600" b="0" kern="50" dirty="0">
                          <a:solidFill>
                            <a:schemeClr val="tx1"/>
                          </a:solidFill>
                          <a:effectLst/>
                          <a:latin typeface="+mj-ea"/>
                          <a:ea typeface="+mj-ea"/>
                        </a:rPr>
                        <a:t>4</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06"/>
                  </a:ext>
                </a:extLst>
              </a:tr>
              <a:tr h="255926">
                <a:tc gridSpan="2">
                  <a:txBody>
                    <a:bodyPr/>
                    <a:lstStyle/>
                    <a:p>
                      <a:pPr algn="just">
                        <a:spcAft>
                          <a:spcPts val="0"/>
                        </a:spcAft>
                      </a:pPr>
                      <a:r>
                        <a:rPr lang="zh-TW" sz="1600" kern="50" dirty="0">
                          <a:effectLst/>
                          <a:latin typeface="+mj-ea"/>
                          <a:ea typeface="+mj-ea"/>
                        </a:rPr>
                        <a:t>交通接送單位</a:t>
                      </a:r>
                      <a:endParaRPr lang="zh-TW" sz="1600" b="0" kern="50" dirty="0">
                        <a:solidFill>
                          <a:schemeClr val="bg1"/>
                        </a:solidFill>
                        <a:effectLst/>
                        <a:latin typeface="+mj-ea"/>
                        <a:ea typeface="+mj-ea"/>
                      </a:endParaRPr>
                    </a:p>
                  </a:txBody>
                  <a:tcPr marL="36572" marR="36572" marT="0" marB="0" anchor="ctr"/>
                </a:tc>
                <a:tc hMerge="1">
                  <a:txBody>
                    <a:bodyPr/>
                    <a:lstStyle/>
                    <a:p>
                      <a:endParaRPr lang="zh-TW" altLang="en-US"/>
                    </a:p>
                  </a:txBody>
                  <a:tcPr/>
                </a:tc>
                <a:tc>
                  <a:txBody>
                    <a:bodyPr/>
                    <a:lstStyle/>
                    <a:p>
                      <a:pPr algn="ctr">
                        <a:spcAft>
                          <a:spcPts val="0"/>
                        </a:spcAft>
                      </a:pPr>
                      <a:r>
                        <a:rPr lang="en-US" altLang="zh-TW" sz="1600" b="0" kern="50" dirty="0">
                          <a:solidFill>
                            <a:schemeClr val="tx1"/>
                          </a:solidFill>
                          <a:effectLst/>
                          <a:latin typeface="+mj-ea"/>
                          <a:ea typeface="+mj-ea"/>
                        </a:rPr>
                        <a:t>9</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07"/>
                  </a:ext>
                </a:extLst>
              </a:tr>
              <a:tr h="255926">
                <a:tc gridSpan="2">
                  <a:txBody>
                    <a:bodyPr/>
                    <a:lstStyle/>
                    <a:p>
                      <a:pPr algn="just">
                        <a:spcAft>
                          <a:spcPts val="0"/>
                        </a:spcAft>
                      </a:pPr>
                      <a:r>
                        <a:rPr lang="zh-TW" sz="1600" kern="50" dirty="0">
                          <a:effectLst/>
                          <a:latin typeface="+mj-ea"/>
                          <a:ea typeface="+mj-ea"/>
                        </a:rPr>
                        <a:t>營養餐飲單位</a:t>
                      </a:r>
                      <a:endParaRPr lang="zh-TW" sz="1600" b="0" kern="50" dirty="0">
                        <a:solidFill>
                          <a:schemeClr val="bg1"/>
                        </a:solidFill>
                        <a:effectLst/>
                        <a:latin typeface="+mj-ea"/>
                        <a:ea typeface="+mj-ea"/>
                      </a:endParaRPr>
                    </a:p>
                  </a:txBody>
                  <a:tcPr marL="36572" marR="36572" marT="0" marB="0" anchor="ctr"/>
                </a:tc>
                <a:tc hMerge="1">
                  <a:txBody>
                    <a:bodyPr/>
                    <a:lstStyle/>
                    <a:p>
                      <a:endParaRPr lang="zh-TW" altLang="en-US"/>
                    </a:p>
                  </a:txBody>
                  <a:tcPr/>
                </a:tc>
                <a:tc>
                  <a:txBody>
                    <a:bodyPr/>
                    <a:lstStyle/>
                    <a:p>
                      <a:pPr algn="ctr">
                        <a:spcAft>
                          <a:spcPts val="0"/>
                        </a:spcAft>
                      </a:pPr>
                      <a:r>
                        <a:rPr lang="en-US" altLang="zh-TW" sz="1600" b="0" kern="50" dirty="0">
                          <a:solidFill>
                            <a:schemeClr val="tx1"/>
                          </a:solidFill>
                          <a:effectLst/>
                          <a:latin typeface="+mj-ea"/>
                          <a:ea typeface="+mj-ea"/>
                        </a:rPr>
                        <a:t>5</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08"/>
                  </a:ext>
                </a:extLst>
              </a:tr>
              <a:tr h="255926">
                <a:tc gridSpan="2">
                  <a:txBody>
                    <a:bodyPr/>
                    <a:lstStyle/>
                    <a:p>
                      <a:pPr algn="just">
                        <a:spcAft>
                          <a:spcPts val="0"/>
                        </a:spcAft>
                      </a:pPr>
                      <a:r>
                        <a:rPr lang="zh-TW" sz="1600" kern="50" dirty="0">
                          <a:effectLst/>
                          <a:latin typeface="+mj-ea"/>
                          <a:ea typeface="+mj-ea"/>
                        </a:rPr>
                        <a:t>失智症團體家屋</a:t>
                      </a:r>
                      <a:endParaRPr lang="zh-TW" sz="1600" b="0" kern="50" dirty="0">
                        <a:solidFill>
                          <a:schemeClr val="bg1"/>
                        </a:solidFill>
                        <a:effectLst/>
                        <a:latin typeface="+mj-ea"/>
                        <a:ea typeface="+mj-ea"/>
                      </a:endParaRPr>
                    </a:p>
                  </a:txBody>
                  <a:tcPr marL="36572" marR="36572" marT="0" marB="0" anchor="ctr"/>
                </a:tc>
                <a:tc hMerge="1">
                  <a:txBody>
                    <a:bodyPr/>
                    <a:lstStyle/>
                    <a:p>
                      <a:endParaRPr lang="zh-TW" altLang="en-US"/>
                    </a:p>
                  </a:txBody>
                  <a:tcPr/>
                </a:tc>
                <a:tc>
                  <a:txBody>
                    <a:bodyPr/>
                    <a:lstStyle/>
                    <a:p>
                      <a:pPr algn="ctr">
                        <a:spcAft>
                          <a:spcPts val="0"/>
                        </a:spcAft>
                      </a:pPr>
                      <a:r>
                        <a:rPr lang="en-US" sz="1600" kern="50" dirty="0">
                          <a:solidFill>
                            <a:schemeClr val="tx1"/>
                          </a:solidFill>
                          <a:effectLst/>
                          <a:latin typeface="+mj-ea"/>
                          <a:ea typeface="+mj-ea"/>
                        </a:rPr>
                        <a:t>1</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09"/>
                  </a:ext>
                </a:extLst>
              </a:tr>
              <a:tr h="255926">
                <a:tc gridSpan="2">
                  <a:txBody>
                    <a:bodyPr/>
                    <a:lstStyle/>
                    <a:p>
                      <a:pPr algn="just">
                        <a:spcAft>
                          <a:spcPts val="0"/>
                        </a:spcAft>
                      </a:pPr>
                      <a:r>
                        <a:rPr lang="zh-TW" sz="1600" kern="50" dirty="0">
                          <a:effectLst/>
                          <a:latin typeface="+mj-ea"/>
                          <a:ea typeface="+mj-ea"/>
                        </a:rPr>
                        <a:t>喘息服務單位</a:t>
                      </a:r>
                      <a:endParaRPr lang="zh-TW" sz="1600" b="0" kern="50" dirty="0">
                        <a:solidFill>
                          <a:schemeClr val="bg1"/>
                        </a:solidFill>
                        <a:effectLst/>
                        <a:latin typeface="+mj-ea"/>
                        <a:ea typeface="+mj-ea"/>
                      </a:endParaRPr>
                    </a:p>
                  </a:txBody>
                  <a:tcPr marL="36572" marR="36572" marT="0" marB="0" anchor="ctr"/>
                </a:tc>
                <a:tc hMerge="1">
                  <a:txBody>
                    <a:bodyPr/>
                    <a:lstStyle/>
                    <a:p>
                      <a:endParaRPr lang="zh-TW" altLang="en-US"/>
                    </a:p>
                  </a:txBody>
                  <a:tcPr/>
                </a:tc>
                <a:tc>
                  <a:txBody>
                    <a:bodyPr/>
                    <a:lstStyle/>
                    <a:p>
                      <a:pPr algn="ctr">
                        <a:spcAft>
                          <a:spcPts val="0"/>
                        </a:spcAft>
                      </a:pPr>
                      <a:r>
                        <a:rPr lang="en-US" altLang="zh-TW" sz="1600" b="0" kern="50" dirty="0">
                          <a:solidFill>
                            <a:schemeClr val="tx1"/>
                          </a:solidFill>
                          <a:effectLst/>
                          <a:latin typeface="+mj-ea"/>
                          <a:ea typeface="+mj-ea"/>
                        </a:rPr>
                        <a:t>144</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10"/>
                  </a:ext>
                </a:extLst>
              </a:tr>
              <a:tr h="255926">
                <a:tc gridSpan="2">
                  <a:txBody>
                    <a:bodyPr/>
                    <a:lstStyle/>
                    <a:p>
                      <a:pPr algn="just">
                        <a:spcAft>
                          <a:spcPts val="0"/>
                        </a:spcAft>
                      </a:pPr>
                      <a:r>
                        <a:rPr lang="zh-TW" sz="1600" kern="50" dirty="0">
                          <a:effectLst/>
                          <a:latin typeface="+mj-ea"/>
                          <a:ea typeface="+mj-ea"/>
                        </a:rPr>
                        <a:t>長照專業服務機構</a:t>
                      </a:r>
                      <a:endParaRPr lang="zh-TW" sz="1600" b="0" kern="50" dirty="0">
                        <a:solidFill>
                          <a:schemeClr val="bg1"/>
                        </a:solidFill>
                        <a:effectLst/>
                        <a:latin typeface="+mj-ea"/>
                        <a:ea typeface="+mj-ea"/>
                      </a:endParaRPr>
                    </a:p>
                  </a:txBody>
                  <a:tcPr marL="36572" marR="36572" marT="0" marB="0" anchor="ctr"/>
                </a:tc>
                <a:tc hMerge="1">
                  <a:txBody>
                    <a:bodyPr/>
                    <a:lstStyle/>
                    <a:p>
                      <a:endParaRPr lang="zh-TW" altLang="en-US"/>
                    </a:p>
                  </a:txBody>
                  <a:tcPr/>
                </a:tc>
                <a:tc>
                  <a:txBody>
                    <a:bodyPr/>
                    <a:lstStyle/>
                    <a:p>
                      <a:pPr algn="ctr">
                        <a:spcAft>
                          <a:spcPts val="0"/>
                        </a:spcAft>
                      </a:pPr>
                      <a:r>
                        <a:rPr lang="en-US" altLang="zh-TW" sz="1600" b="0" kern="50" dirty="0">
                          <a:solidFill>
                            <a:schemeClr val="tx1"/>
                          </a:solidFill>
                          <a:effectLst/>
                          <a:latin typeface="+mj-ea"/>
                          <a:ea typeface="+mj-ea"/>
                        </a:rPr>
                        <a:t>41</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11"/>
                  </a:ext>
                </a:extLst>
              </a:tr>
              <a:tr h="255926">
                <a:tc gridSpan="2">
                  <a:txBody>
                    <a:bodyPr/>
                    <a:lstStyle/>
                    <a:p>
                      <a:pPr algn="ctr">
                        <a:spcAft>
                          <a:spcPts val="0"/>
                        </a:spcAft>
                      </a:pPr>
                      <a:r>
                        <a:rPr lang="zh-TW" sz="1600" u="sng" kern="50" dirty="0">
                          <a:solidFill>
                            <a:schemeClr val="tx1"/>
                          </a:solidFill>
                          <a:effectLst/>
                          <a:highlight>
                            <a:srgbClr val="FFFF00"/>
                          </a:highlight>
                          <a:latin typeface="+mj-ea"/>
                          <a:ea typeface="+mj-ea"/>
                        </a:rPr>
                        <a:t>共計</a:t>
                      </a:r>
                      <a:r>
                        <a:rPr lang="en-US" sz="1600" u="sng" kern="50" dirty="0">
                          <a:solidFill>
                            <a:schemeClr val="tx1"/>
                          </a:solidFill>
                          <a:effectLst/>
                          <a:highlight>
                            <a:srgbClr val="FFFF00"/>
                          </a:highlight>
                          <a:latin typeface="+mj-ea"/>
                          <a:ea typeface="+mj-ea"/>
                        </a:rPr>
                        <a:t>(B</a:t>
                      </a:r>
                      <a:r>
                        <a:rPr lang="zh-TW" sz="1600" u="sng" kern="50" dirty="0">
                          <a:solidFill>
                            <a:schemeClr val="tx1"/>
                          </a:solidFill>
                          <a:effectLst/>
                          <a:highlight>
                            <a:srgbClr val="FFFF00"/>
                          </a:highlight>
                          <a:latin typeface="+mj-ea"/>
                          <a:ea typeface="+mj-ea"/>
                        </a:rPr>
                        <a:t>單位</a:t>
                      </a:r>
                      <a:r>
                        <a:rPr lang="en-US" sz="1600" u="sng" kern="50" dirty="0">
                          <a:solidFill>
                            <a:schemeClr val="tx1"/>
                          </a:solidFill>
                          <a:effectLst/>
                          <a:highlight>
                            <a:srgbClr val="FFFF00"/>
                          </a:highlight>
                          <a:latin typeface="+mj-ea"/>
                          <a:ea typeface="+mj-ea"/>
                        </a:rPr>
                        <a:t>)</a:t>
                      </a:r>
                      <a:endParaRPr lang="zh-TW" sz="1600" b="0" kern="50" dirty="0">
                        <a:solidFill>
                          <a:schemeClr val="tx1"/>
                        </a:solidFill>
                        <a:effectLst/>
                        <a:latin typeface="+mj-ea"/>
                        <a:ea typeface="+mj-ea"/>
                      </a:endParaRPr>
                    </a:p>
                  </a:txBody>
                  <a:tcPr marL="36572" marR="36572" marT="0" marB="0" anchor="ctr"/>
                </a:tc>
                <a:tc hMerge="1">
                  <a:txBody>
                    <a:bodyPr/>
                    <a:lstStyle/>
                    <a:p>
                      <a:endParaRPr lang="zh-TW" altLang="en-US"/>
                    </a:p>
                  </a:txBody>
                  <a:tcPr/>
                </a:tc>
                <a:tc>
                  <a:txBody>
                    <a:bodyPr/>
                    <a:lstStyle/>
                    <a:p>
                      <a:pPr algn="ctr">
                        <a:spcAft>
                          <a:spcPts val="0"/>
                        </a:spcAft>
                      </a:pPr>
                      <a:r>
                        <a:rPr lang="en-US" altLang="zh-TW" sz="1600" u="sng" kern="50" dirty="0">
                          <a:solidFill>
                            <a:schemeClr val="tx1"/>
                          </a:solidFill>
                          <a:effectLst/>
                          <a:highlight>
                            <a:srgbClr val="FFFF00"/>
                          </a:highlight>
                          <a:latin typeface="+mj-ea"/>
                          <a:ea typeface="+mj-ea"/>
                        </a:rPr>
                        <a:t>341</a:t>
                      </a:r>
                      <a:r>
                        <a:rPr lang="zh-TW" sz="1600" u="sng" kern="50" dirty="0">
                          <a:solidFill>
                            <a:schemeClr val="tx1"/>
                          </a:solidFill>
                          <a:effectLst/>
                          <a:highlight>
                            <a:srgbClr val="FFFF00"/>
                          </a:highlight>
                          <a:latin typeface="+mj-ea"/>
                          <a:ea typeface="+mj-ea"/>
                        </a:rPr>
                        <a:t>家</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12"/>
                  </a:ext>
                </a:extLst>
              </a:tr>
              <a:tr h="255926">
                <a:tc rowSpan="2">
                  <a:txBody>
                    <a:bodyPr/>
                    <a:lstStyle/>
                    <a:p>
                      <a:pPr algn="ctr">
                        <a:spcAft>
                          <a:spcPts val="0"/>
                        </a:spcAft>
                      </a:pPr>
                      <a:r>
                        <a:rPr lang="en-US" sz="1600" kern="50" dirty="0">
                          <a:effectLst/>
                          <a:latin typeface="+mj-ea"/>
                          <a:ea typeface="+mj-ea"/>
                        </a:rPr>
                        <a:t>C</a:t>
                      </a:r>
                      <a:r>
                        <a:rPr lang="zh-TW" sz="1600" kern="50" dirty="0">
                          <a:effectLst/>
                          <a:latin typeface="+mj-ea"/>
                          <a:ea typeface="+mj-ea"/>
                        </a:rPr>
                        <a:t>級巷弄長照站</a:t>
                      </a:r>
                      <a:endParaRPr lang="zh-TW" sz="1600" b="0" kern="50" dirty="0">
                        <a:solidFill>
                          <a:schemeClr val="bg1"/>
                        </a:solidFill>
                        <a:effectLst/>
                        <a:latin typeface="+mj-ea"/>
                        <a:ea typeface="+mj-ea"/>
                      </a:endParaRPr>
                    </a:p>
                  </a:txBody>
                  <a:tcPr marL="36572" marR="36572" marT="0" marB="0" anchor="ctr"/>
                </a:tc>
                <a:tc>
                  <a:txBody>
                    <a:bodyPr/>
                    <a:lstStyle/>
                    <a:p>
                      <a:pPr algn="ctr">
                        <a:spcAft>
                          <a:spcPts val="0"/>
                        </a:spcAft>
                      </a:pPr>
                      <a:r>
                        <a:rPr lang="zh-TW" sz="1600" kern="50">
                          <a:effectLst/>
                          <a:latin typeface="+mj-ea"/>
                          <a:ea typeface="+mj-ea"/>
                        </a:rPr>
                        <a:t>社照</a:t>
                      </a:r>
                      <a:endParaRPr lang="zh-TW" sz="1600" b="0" kern="50">
                        <a:solidFill>
                          <a:schemeClr val="bg1"/>
                        </a:solidFill>
                        <a:effectLst/>
                        <a:latin typeface="+mj-ea"/>
                        <a:ea typeface="+mj-ea"/>
                      </a:endParaRPr>
                    </a:p>
                  </a:txBody>
                  <a:tcPr marL="36572" marR="36572" marT="0" marB="0" anchor="ctr"/>
                </a:tc>
                <a:tc>
                  <a:txBody>
                    <a:bodyPr/>
                    <a:lstStyle/>
                    <a:p>
                      <a:pPr algn="ctr">
                        <a:spcAft>
                          <a:spcPts val="0"/>
                        </a:spcAft>
                      </a:pPr>
                      <a:r>
                        <a:rPr lang="en-US" altLang="zh-TW" sz="1600" b="0" kern="50" dirty="0">
                          <a:solidFill>
                            <a:schemeClr val="tx1"/>
                          </a:solidFill>
                          <a:effectLst/>
                          <a:latin typeface="+mj-ea"/>
                          <a:ea typeface="+mj-ea"/>
                        </a:rPr>
                        <a:t>128</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13"/>
                  </a:ext>
                </a:extLst>
              </a:tr>
              <a:tr h="255926">
                <a:tc vMerge="1">
                  <a:txBody>
                    <a:bodyPr/>
                    <a:lstStyle/>
                    <a:p>
                      <a:endParaRPr lang="zh-TW" altLang="en-US"/>
                    </a:p>
                  </a:txBody>
                  <a:tcPr/>
                </a:tc>
                <a:tc>
                  <a:txBody>
                    <a:bodyPr/>
                    <a:lstStyle/>
                    <a:p>
                      <a:pPr algn="ctr">
                        <a:spcAft>
                          <a:spcPts val="0"/>
                        </a:spcAft>
                      </a:pPr>
                      <a:r>
                        <a:rPr lang="zh-TW" sz="1600" kern="50" dirty="0">
                          <a:effectLst/>
                          <a:latin typeface="+mj-ea"/>
                          <a:ea typeface="+mj-ea"/>
                        </a:rPr>
                        <a:t>醫</a:t>
                      </a:r>
                      <a:r>
                        <a:rPr lang="zh-TW" altLang="en-US" sz="1600" kern="50" dirty="0">
                          <a:effectLst/>
                          <a:latin typeface="+mj-ea"/>
                          <a:ea typeface="+mj-ea"/>
                        </a:rPr>
                        <a:t>事</a:t>
                      </a:r>
                      <a:r>
                        <a:rPr lang="en-US" altLang="zh-TW" sz="1600" kern="50" dirty="0">
                          <a:effectLst/>
                          <a:latin typeface="+mj-ea"/>
                          <a:ea typeface="+mj-ea"/>
                        </a:rPr>
                        <a:t>C</a:t>
                      </a:r>
                      <a:endParaRPr lang="zh-TW" sz="1600" b="0" kern="50" dirty="0">
                        <a:solidFill>
                          <a:schemeClr val="bg1"/>
                        </a:solidFill>
                        <a:effectLst/>
                        <a:latin typeface="+mj-ea"/>
                        <a:ea typeface="+mj-ea"/>
                      </a:endParaRPr>
                    </a:p>
                  </a:txBody>
                  <a:tcPr marL="36572" marR="36572" marT="0" marB="0" anchor="ctr"/>
                </a:tc>
                <a:tc>
                  <a:txBody>
                    <a:bodyPr/>
                    <a:lstStyle/>
                    <a:p>
                      <a:pPr algn="ctr">
                        <a:spcAft>
                          <a:spcPts val="0"/>
                        </a:spcAft>
                      </a:pPr>
                      <a:r>
                        <a:rPr lang="en-US" altLang="zh-TW" sz="1600" b="0" kern="50" dirty="0">
                          <a:solidFill>
                            <a:schemeClr val="tx1"/>
                          </a:solidFill>
                          <a:effectLst/>
                          <a:latin typeface="+mj-ea"/>
                          <a:ea typeface="+mj-ea"/>
                        </a:rPr>
                        <a:t>53</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14"/>
                  </a:ext>
                </a:extLst>
              </a:tr>
              <a:tr h="255926">
                <a:tc gridSpan="2">
                  <a:txBody>
                    <a:bodyPr/>
                    <a:lstStyle/>
                    <a:p>
                      <a:pPr algn="ctr">
                        <a:spcAft>
                          <a:spcPts val="0"/>
                        </a:spcAft>
                      </a:pPr>
                      <a:r>
                        <a:rPr lang="zh-TW" sz="1600" u="sng" kern="50" dirty="0">
                          <a:solidFill>
                            <a:schemeClr val="tx1"/>
                          </a:solidFill>
                          <a:effectLst/>
                          <a:highlight>
                            <a:srgbClr val="FFFF00"/>
                          </a:highlight>
                          <a:latin typeface="+mj-ea"/>
                          <a:ea typeface="+mj-ea"/>
                        </a:rPr>
                        <a:t>共計</a:t>
                      </a:r>
                      <a:r>
                        <a:rPr lang="en-US" sz="1600" u="sng" kern="50" dirty="0">
                          <a:solidFill>
                            <a:schemeClr val="tx1"/>
                          </a:solidFill>
                          <a:effectLst/>
                          <a:highlight>
                            <a:srgbClr val="FFFF00"/>
                          </a:highlight>
                          <a:latin typeface="+mj-ea"/>
                          <a:ea typeface="+mj-ea"/>
                        </a:rPr>
                        <a:t>(C</a:t>
                      </a:r>
                      <a:r>
                        <a:rPr lang="zh-TW" sz="1600" u="sng" kern="50" dirty="0">
                          <a:solidFill>
                            <a:schemeClr val="tx1"/>
                          </a:solidFill>
                          <a:effectLst/>
                          <a:highlight>
                            <a:srgbClr val="FFFF00"/>
                          </a:highlight>
                          <a:latin typeface="+mj-ea"/>
                          <a:ea typeface="+mj-ea"/>
                        </a:rPr>
                        <a:t>單位</a:t>
                      </a:r>
                      <a:r>
                        <a:rPr lang="en-US" sz="1600" u="sng" kern="50" dirty="0">
                          <a:solidFill>
                            <a:schemeClr val="tx1"/>
                          </a:solidFill>
                          <a:effectLst/>
                          <a:highlight>
                            <a:srgbClr val="FFFF00"/>
                          </a:highlight>
                          <a:latin typeface="+mj-ea"/>
                          <a:ea typeface="+mj-ea"/>
                        </a:rPr>
                        <a:t>)</a:t>
                      </a:r>
                      <a:endParaRPr lang="zh-TW" sz="1600" b="0" kern="50" dirty="0">
                        <a:solidFill>
                          <a:schemeClr val="tx1"/>
                        </a:solidFill>
                        <a:effectLst/>
                        <a:latin typeface="+mj-ea"/>
                        <a:ea typeface="+mj-ea"/>
                      </a:endParaRPr>
                    </a:p>
                  </a:txBody>
                  <a:tcPr marL="36572" marR="36572" marT="0" marB="0" anchor="ctr"/>
                </a:tc>
                <a:tc hMerge="1">
                  <a:txBody>
                    <a:bodyPr/>
                    <a:lstStyle/>
                    <a:p>
                      <a:endParaRPr lang="zh-TW" altLang="en-US"/>
                    </a:p>
                  </a:txBody>
                  <a:tcPr/>
                </a:tc>
                <a:tc>
                  <a:txBody>
                    <a:bodyPr/>
                    <a:lstStyle/>
                    <a:p>
                      <a:pPr algn="ctr">
                        <a:spcAft>
                          <a:spcPts val="0"/>
                        </a:spcAft>
                      </a:pPr>
                      <a:r>
                        <a:rPr lang="en-US" sz="1600" u="sng" kern="50" dirty="0">
                          <a:solidFill>
                            <a:schemeClr val="tx1"/>
                          </a:solidFill>
                          <a:effectLst/>
                          <a:highlight>
                            <a:srgbClr val="FFFF00"/>
                          </a:highlight>
                          <a:latin typeface="+mj-ea"/>
                          <a:ea typeface="+mj-ea"/>
                        </a:rPr>
                        <a:t>1</a:t>
                      </a:r>
                      <a:r>
                        <a:rPr lang="en-US" altLang="zh-TW" sz="1600" u="sng" kern="50" dirty="0">
                          <a:solidFill>
                            <a:schemeClr val="tx1"/>
                          </a:solidFill>
                          <a:effectLst/>
                          <a:highlight>
                            <a:srgbClr val="FFFF00"/>
                          </a:highlight>
                          <a:latin typeface="+mj-ea"/>
                          <a:ea typeface="+mj-ea"/>
                        </a:rPr>
                        <a:t>81</a:t>
                      </a:r>
                      <a:r>
                        <a:rPr lang="zh-TW" sz="1600" u="sng" kern="50" dirty="0">
                          <a:solidFill>
                            <a:schemeClr val="tx1"/>
                          </a:solidFill>
                          <a:effectLst/>
                          <a:highlight>
                            <a:srgbClr val="FFFF00"/>
                          </a:highlight>
                          <a:latin typeface="+mj-ea"/>
                          <a:ea typeface="+mj-ea"/>
                        </a:rPr>
                        <a:t>家</a:t>
                      </a:r>
                      <a:endParaRPr lang="zh-TW" sz="1600" b="0" kern="50" dirty="0">
                        <a:solidFill>
                          <a:schemeClr val="tx1"/>
                        </a:solidFill>
                        <a:effectLst/>
                        <a:latin typeface="+mj-ea"/>
                        <a:ea typeface="+mj-ea"/>
                      </a:endParaRPr>
                    </a:p>
                  </a:txBody>
                  <a:tcPr marL="36572" marR="36572" marT="0" marB="0" anchor="ctr"/>
                </a:tc>
                <a:extLst>
                  <a:ext uri="{0D108BD9-81ED-4DB2-BD59-A6C34878D82A}">
                    <a16:rowId xmlns:a16="http://schemas.microsoft.com/office/drawing/2014/main" xmlns="" val="10015"/>
                  </a:ext>
                </a:extLst>
              </a:tr>
            </a:tbl>
          </a:graphicData>
        </a:graphic>
      </p:graphicFrame>
      <p:sp>
        <p:nvSpPr>
          <p:cNvPr id="16" name="矩形 15"/>
          <p:cNvSpPr/>
          <p:nvPr/>
        </p:nvSpPr>
        <p:spPr bwMode="auto">
          <a:xfrm>
            <a:off x="4144950" y="204124"/>
            <a:ext cx="5069715" cy="680251"/>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0" fontAlgn="auto" hangingPunct="0">
              <a:lnSpc>
                <a:spcPts val="2239"/>
              </a:lnSpc>
              <a:spcBef>
                <a:spcPts val="0"/>
              </a:spcBef>
              <a:spcAft>
                <a:spcPts val="0"/>
              </a:spcAft>
              <a:buSzPct val="100000"/>
              <a:tabLst>
                <a:tab pos="0" algn="l"/>
                <a:tab pos="596706" algn="l"/>
                <a:tab pos="1195529" algn="l"/>
                <a:tab pos="1794350" algn="l"/>
                <a:tab pos="2393173" algn="l"/>
                <a:tab pos="2991994" algn="l"/>
                <a:tab pos="3590817" algn="l"/>
                <a:tab pos="4189638" algn="l"/>
                <a:tab pos="4788461" algn="l"/>
                <a:tab pos="5387282" algn="l"/>
                <a:tab pos="5986105" algn="l"/>
                <a:tab pos="6584926" algn="l"/>
                <a:tab pos="7183749" algn="l"/>
                <a:tab pos="7782570" algn="l"/>
                <a:tab pos="8381392" algn="l"/>
                <a:tab pos="8980214" algn="l"/>
                <a:tab pos="9579036" algn="l"/>
                <a:tab pos="10177858" algn="l"/>
                <a:tab pos="10776680" algn="l"/>
                <a:tab pos="11375502" algn="l"/>
                <a:tab pos="11974324" algn="l"/>
              </a:tabLst>
              <a:defRPr/>
            </a:pPr>
            <a:endParaRPr lang="en-US" altLang="zh-TW" sz="32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endParaRPr>
          </a:p>
          <a:p>
            <a:pPr eaLnBrk="0" fontAlgn="auto" hangingPunct="0">
              <a:lnSpc>
                <a:spcPts val="2239"/>
              </a:lnSpc>
              <a:spcBef>
                <a:spcPts val="0"/>
              </a:spcBef>
              <a:spcAft>
                <a:spcPts val="0"/>
              </a:spcAft>
              <a:buSzPct val="100000"/>
              <a:tabLst>
                <a:tab pos="0" algn="l"/>
                <a:tab pos="596706" algn="l"/>
                <a:tab pos="1195529" algn="l"/>
                <a:tab pos="1794350" algn="l"/>
                <a:tab pos="2393173" algn="l"/>
                <a:tab pos="2991994" algn="l"/>
                <a:tab pos="3590817" algn="l"/>
                <a:tab pos="4189638" algn="l"/>
                <a:tab pos="4788461" algn="l"/>
                <a:tab pos="5387282" algn="l"/>
                <a:tab pos="5986105" algn="l"/>
                <a:tab pos="6584926" algn="l"/>
                <a:tab pos="7183749" algn="l"/>
                <a:tab pos="7782570" algn="l"/>
                <a:tab pos="8381392" algn="l"/>
                <a:tab pos="8980214" algn="l"/>
                <a:tab pos="9579036" algn="l"/>
                <a:tab pos="10177858" algn="l"/>
                <a:tab pos="10776680" algn="l"/>
                <a:tab pos="11375502" algn="l"/>
                <a:tab pos="11974324" algn="l"/>
              </a:tabLst>
              <a:defRPr/>
            </a:pPr>
            <a:r>
              <a:rPr lang="en-US" altLang="zh-TW" sz="32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111</a:t>
            </a:r>
            <a:r>
              <a:rPr lang="zh-TW" altLang="en-US" sz="32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年</a:t>
            </a:r>
            <a:r>
              <a:rPr lang="en-US" altLang="zh-TW" sz="32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   ABC</a:t>
            </a:r>
            <a:r>
              <a:rPr lang="zh-TW" altLang="en-US" sz="32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單位家數</a:t>
            </a:r>
          </a:p>
        </p:txBody>
      </p:sp>
    </p:spTree>
    <p:extLst>
      <p:ext uri="{BB962C8B-B14F-4D97-AF65-F5344CB8AC3E}">
        <p14:creationId xmlns:p14="http://schemas.microsoft.com/office/powerpoint/2010/main" val="2874697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303" y="1016235"/>
            <a:ext cx="6224756" cy="2622222"/>
          </a:xfrm>
          <a:prstGeom prst="rect">
            <a:avLst/>
          </a:prstGeom>
        </p:spPr>
      </p:pic>
      <p:sp>
        <p:nvSpPr>
          <p:cNvPr id="3" name="タイトル 2"/>
          <p:cNvSpPr>
            <a:spLocks noGrp="1"/>
          </p:cNvSpPr>
          <p:nvPr>
            <p:ph type="title"/>
          </p:nvPr>
        </p:nvSpPr>
        <p:spPr>
          <a:xfrm>
            <a:off x="-117390" y="104952"/>
            <a:ext cx="9144000" cy="493562"/>
          </a:xfrm>
        </p:spPr>
        <p:txBody>
          <a:bodyPr/>
          <a:lstStyle/>
          <a:p>
            <a:r>
              <a:rPr lang="zh-TW" altLang="en-US" sz="3600" dirty="0">
                <a:solidFill>
                  <a:srgbClr val="002060"/>
                </a:solidFill>
                <a:effectLst>
                  <a:outerShdw blurRad="38100" dist="38100" dir="2700000" algn="tl">
                    <a:srgbClr val="000000">
                      <a:alpha val="43137"/>
                    </a:srgbClr>
                  </a:outerShdw>
                </a:effectLst>
              </a:rPr>
              <a:t>雲林縣</a:t>
            </a:r>
            <a:r>
              <a:rPr lang="en-US" altLang="zh-TW" sz="3600" dirty="0">
                <a:solidFill>
                  <a:srgbClr val="002060"/>
                </a:solidFill>
                <a:effectLst>
                  <a:outerShdw blurRad="38100" dist="38100" dir="2700000" algn="tl">
                    <a:srgbClr val="000000">
                      <a:alpha val="43137"/>
                    </a:srgbClr>
                  </a:outerShdw>
                </a:effectLst>
              </a:rPr>
              <a:t>-</a:t>
            </a:r>
            <a:r>
              <a:rPr lang="zh-TW" altLang="en-US" sz="3600" dirty="0">
                <a:solidFill>
                  <a:srgbClr val="002060"/>
                </a:solidFill>
                <a:effectLst>
                  <a:outerShdw blurRad="38100" dist="38100" dir="2700000" algn="tl">
                    <a:srgbClr val="000000">
                      <a:alpha val="43137"/>
                    </a:srgbClr>
                  </a:outerShdw>
                </a:effectLst>
              </a:rPr>
              <a:t>長照資源盤點</a:t>
            </a:r>
            <a:endParaRPr lang="en-US" sz="3600" dirty="0">
              <a:solidFill>
                <a:srgbClr val="002060"/>
              </a:solidFill>
              <a:effectLst>
                <a:outerShdw blurRad="38100" dist="38100" dir="2700000" algn="tl">
                  <a:srgbClr val="000000">
                    <a:alpha val="43137"/>
                  </a:srgbClr>
                </a:outerShdw>
              </a:effectLst>
            </a:endParaRPr>
          </a:p>
        </p:txBody>
      </p:sp>
      <p:cxnSp>
        <p:nvCxnSpPr>
          <p:cNvPr id="6" name="AutoShape 17">
            <a:extLst>
              <a:ext uri="{FF2B5EF4-FFF2-40B4-BE49-F238E27FC236}">
                <a16:creationId xmlns:a16="http://schemas.microsoft.com/office/drawing/2014/main" xmlns="" id="{7C7C0A25-C14F-40BD-B192-BFF926122945}"/>
              </a:ext>
            </a:extLst>
          </p:cNvPr>
          <p:cNvCxnSpPr>
            <a:cxnSpLocks noChangeShapeType="1"/>
          </p:cNvCxnSpPr>
          <p:nvPr/>
        </p:nvCxnSpPr>
        <p:spPr bwMode="auto">
          <a:xfrm flipH="1" flipV="1">
            <a:off x="4508316" y="1494888"/>
            <a:ext cx="871678" cy="2143569"/>
          </a:xfrm>
          <a:prstGeom prst="straightConnector1">
            <a:avLst/>
          </a:prstGeom>
          <a:noFill/>
          <a:ln w="38100">
            <a:solidFill>
              <a:srgbClr val="C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AutoShape 17">
            <a:extLst>
              <a:ext uri="{FF2B5EF4-FFF2-40B4-BE49-F238E27FC236}">
                <a16:creationId xmlns:a16="http://schemas.microsoft.com/office/drawing/2014/main" xmlns="" id="{333B71EC-DC25-4476-9138-942EFC07C896}"/>
              </a:ext>
            </a:extLst>
          </p:cNvPr>
          <p:cNvCxnSpPr>
            <a:cxnSpLocks noChangeShapeType="1"/>
          </p:cNvCxnSpPr>
          <p:nvPr/>
        </p:nvCxnSpPr>
        <p:spPr bwMode="auto">
          <a:xfrm flipV="1">
            <a:off x="3177540" y="2031690"/>
            <a:ext cx="1005435" cy="1784826"/>
          </a:xfrm>
          <a:prstGeom prst="straightConnector1">
            <a:avLst/>
          </a:prstGeom>
          <a:noFill/>
          <a:ln w="38100">
            <a:solidFill>
              <a:srgbClr val="C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 name="群組 22">
            <a:extLst>
              <a:ext uri="{FF2B5EF4-FFF2-40B4-BE49-F238E27FC236}">
                <a16:creationId xmlns:a16="http://schemas.microsoft.com/office/drawing/2014/main" xmlns="" id="{70590534-F31B-4948-825C-5DBF4CAC3AD6}"/>
              </a:ext>
            </a:extLst>
          </p:cNvPr>
          <p:cNvGrpSpPr/>
          <p:nvPr/>
        </p:nvGrpSpPr>
        <p:grpSpPr>
          <a:xfrm>
            <a:off x="6872990" y="744529"/>
            <a:ext cx="2215157" cy="1350005"/>
            <a:chOff x="10700590" y="1368152"/>
            <a:chExt cx="4815762" cy="6289083"/>
          </a:xfrm>
        </p:grpSpPr>
        <p:sp>
          <p:nvSpPr>
            <p:cNvPr id="25" name="対角する 2 つの角を切り取った四角形 10">
              <a:extLst>
                <a:ext uri="{FF2B5EF4-FFF2-40B4-BE49-F238E27FC236}">
                  <a16:creationId xmlns:a16="http://schemas.microsoft.com/office/drawing/2014/main" xmlns="" id="{DF61CC7B-83A5-48EA-B945-4197A3D90AD9}"/>
                </a:ext>
              </a:extLst>
            </p:cNvPr>
            <p:cNvSpPr/>
            <p:nvPr/>
          </p:nvSpPr>
          <p:spPr>
            <a:xfrm rot="21429381">
              <a:off x="10700590" y="1964208"/>
              <a:ext cx="4815762" cy="5693027"/>
            </a:xfrm>
            <a:prstGeom prst="snip2DiagRect">
              <a:avLst/>
            </a:prstGeom>
            <a:solidFill>
              <a:schemeClr val="accent1">
                <a:lumMod val="40000"/>
                <a:lumOff val="6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対角する 2 つの角を切り取った四角形 6">
              <a:extLst>
                <a:ext uri="{FF2B5EF4-FFF2-40B4-BE49-F238E27FC236}">
                  <a16:creationId xmlns:a16="http://schemas.microsoft.com/office/drawing/2014/main" xmlns="" id="{7117357A-8F3D-41CA-9DA9-4948B6755FF2}"/>
                </a:ext>
              </a:extLst>
            </p:cNvPr>
            <p:cNvSpPr/>
            <p:nvPr/>
          </p:nvSpPr>
          <p:spPr>
            <a:xfrm rot="21054230">
              <a:off x="11101638" y="1368152"/>
              <a:ext cx="4231804" cy="5817974"/>
            </a:xfrm>
            <a:prstGeom prst="snip2DiagRect">
              <a:avLst/>
            </a:prstGeom>
            <a:solidFill>
              <a:srgbClr val="4CBED3">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群組 28">
            <a:extLst>
              <a:ext uri="{FF2B5EF4-FFF2-40B4-BE49-F238E27FC236}">
                <a16:creationId xmlns:a16="http://schemas.microsoft.com/office/drawing/2014/main" xmlns="" id="{6F1FABAF-EFEF-4318-AB62-F93C463513B2}"/>
              </a:ext>
            </a:extLst>
          </p:cNvPr>
          <p:cNvGrpSpPr/>
          <p:nvPr/>
        </p:nvGrpSpPr>
        <p:grpSpPr>
          <a:xfrm>
            <a:off x="-85009" y="2867816"/>
            <a:ext cx="1918893" cy="1053502"/>
            <a:chOff x="10700590" y="1209789"/>
            <a:chExt cx="4815762" cy="6487073"/>
          </a:xfrm>
        </p:grpSpPr>
        <p:sp>
          <p:nvSpPr>
            <p:cNvPr id="30" name="対角する 2 つの角を切り取った四角形 10">
              <a:extLst>
                <a:ext uri="{FF2B5EF4-FFF2-40B4-BE49-F238E27FC236}">
                  <a16:creationId xmlns:a16="http://schemas.microsoft.com/office/drawing/2014/main" xmlns="" id="{07595DC2-BA3C-4C39-8188-5D71E19AE086}"/>
                </a:ext>
              </a:extLst>
            </p:cNvPr>
            <p:cNvSpPr/>
            <p:nvPr/>
          </p:nvSpPr>
          <p:spPr>
            <a:xfrm rot="21429381">
              <a:off x="10700590" y="1964208"/>
              <a:ext cx="4815762" cy="5693027"/>
            </a:xfrm>
            <a:prstGeom prst="snip2DiagRect">
              <a:avLst/>
            </a:prstGeom>
            <a:solidFill>
              <a:srgbClr val="FFE01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対角する 2 つの角を切り取った四角形 6">
              <a:extLst>
                <a:ext uri="{FF2B5EF4-FFF2-40B4-BE49-F238E27FC236}">
                  <a16:creationId xmlns:a16="http://schemas.microsoft.com/office/drawing/2014/main" xmlns="" id="{1567EA82-1E85-461E-A59D-03449F740773}"/>
                </a:ext>
              </a:extLst>
            </p:cNvPr>
            <p:cNvSpPr/>
            <p:nvPr/>
          </p:nvSpPr>
          <p:spPr>
            <a:xfrm rot="21054230">
              <a:off x="10799201" y="1209789"/>
              <a:ext cx="4630622" cy="6487073"/>
            </a:xfrm>
            <a:prstGeom prst="snip2DiagRect">
              <a:avLst/>
            </a:prstGeom>
            <a:solidFill>
              <a:srgbClr val="FFE013">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群組 31">
            <a:extLst>
              <a:ext uri="{FF2B5EF4-FFF2-40B4-BE49-F238E27FC236}">
                <a16:creationId xmlns:a16="http://schemas.microsoft.com/office/drawing/2014/main" xmlns="" id="{39F48FB7-A406-4948-98D3-E84C83C9749F}"/>
              </a:ext>
            </a:extLst>
          </p:cNvPr>
          <p:cNvGrpSpPr/>
          <p:nvPr/>
        </p:nvGrpSpPr>
        <p:grpSpPr>
          <a:xfrm rot="887501">
            <a:off x="1520642" y="4067568"/>
            <a:ext cx="2042015" cy="978863"/>
            <a:chOff x="1047255" y="7330142"/>
            <a:chExt cx="5549769" cy="6222995"/>
          </a:xfrm>
        </p:grpSpPr>
        <p:sp>
          <p:nvSpPr>
            <p:cNvPr id="33" name="対角する 2 つの角を切り取った四角形 10">
              <a:extLst>
                <a:ext uri="{FF2B5EF4-FFF2-40B4-BE49-F238E27FC236}">
                  <a16:creationId xmlns:a16="http://schemas.microsoft.com/office/drawing/2014/main" xmlns="" id="{33697120-B800-442C-9DD7-3CE3BA0EA0F6}"/>
                </a:ext>
              </a:extLst>
            </p:cNvPr>
            <p:cNvSpPr/>
            <p:nvPr/>
          </p:nvSpPr>
          <p:spPr>
            <a:xfrm rot="20218937">
              <a:off x="1047255" y="7330142"/>
              <a:ext cx="5549769" cy="622299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対角する 2 つの角を切り取った四角形 6">
              <a:extLst>
                <a:ext uri="{FF2B5EF4-FFF2-40B4-BE49-F238E27FC236}">
                  <a16:creationId xmlns:a16="http://schemas.microsoft.com/office/drawing/2014/main" xmlns="" id="{56EB4DF5-0477-4B51-B0C7-A172677E7EE9}"/>
                </a:ext>
              </a:extLst>
            </p:cNvPr>
            <p:cNvSpPr/>
            <p:nvPr/>
          </p:nvSpPr>
          <p:spPr>
            <a:xfrm rot="20173268">
              <a:off x="1320388" y="7393519"/>
              <a:ext cx="4890656" cy="5817973"/>
            </a:xfrm>
            <a:prstGeom prst="snip2DiagRect">
              <a:avLst/>
            </a:prstGeom>
            <a:solidFill>
              <a:schemeClr val="accent2">
                <a:lumMod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群組 34">
            <a:extLst>
              <a:ext uri="{FF2B5EF4-FFF2-40B4-BE49-F238E27FC236}">
                <a16:creationId xmlns:a16="http://schemas.microsoft.com/office/drawing/2014/main" xmlns="" id="{3765700D-25CD-4318-A33D-6F8A112BA7D7}"/>
              </a:ext>
            </a:extLst>
          </p:cNvPr>
          <p:cNvGrpSpPr/>
          <p:nvPr/>
        </p:nvGrpSpPr>
        <p:grpSpPr>
          <a:xfrm>
            <a:off x="-9350" y="929863"/>
            <a:ext cx="1898283" cy="1156095"/>
            <a:chOff x="10700590" y="1964208"/>
            <a:chExt cx="4815762" cy="5824230"/>
          </a:xfrm>
        </p:grpSpPr>
        <p:sp>
          <p:nvSpPr>
            <p:cNvPr id="36" name="対角する 2 つの角を切り取った四角形 10">
              <a:extLst>
                <a:ext uri="{FF2B5EF4-FFF2-40B4-BE49-F238E27FC236}">
                  <a16:creationId xmlns:a16="http://schemas.microsoft.com/office/drawing/2014/main" xmlns="" id="{EDE0E8B3-623A-4199-9151-E9B801E7C062}"/>
                </a:ext>
              </a:extLst>
            </p:cNvPr>
            <p:cNvSpPr/>
            <p:nvPr/>
          </p:nvSpPr>
          <p:spPr>
            <a:xfrm rot="21429381">
              <a:off x="10700590" y="1964208"/>
              <a:ext cx="4815762" cy="5693027"/>
            </a:xfrm>
            <a:prstGeom prst="snip2DiagRect">
              <a:avLst/>
            </a:prstGeom>
            <a:solidFill>
              <a:srgbClr val="FFCC6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対角する 2 つの角を切り取った四角形 6">
              <a:extLst>
                <a:ext uri="{FF2B5EF4-FFF2-40B4-BE49-F238E27FC236}">
                  <a16:creationId xmlns:a16="http://schemas.microsoft.com/office/drawing/2014/main" xmlns="" id="{9C94CCE0-2622-4494-8FC6-8AA43368D23B}"/>
                </a:ext>
              </a:extLst>
            </p:cNvPr>
            <p:cNvSpPr/>
            <p:nvPr/>
          </p:nvSpPr>
          <p:spPr>
            <a:xfrm rot="21054230">
              <a:off x="10989523" y="1970465"/>
              <a:ext cx="4231804" cy="5817973"/>
            </a:xfrm>
            <a:prstGeom prst="snip2DiagRect">
              <a:avLst/>
            </a:prstGeom>
            <a:solidFill>
              <a:srgbClr val="FF7B7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cxnSp>
        <p:nvCxnSpPr>
          <p:cNvPr id="42" name="AutoShape 17">
            <a:extLst>
              <a:ext uri="{FF2B5EF4-FFF2-40B4-BE49-F238E27FC236}">
                <a16:creationId xmlns:a16="http://schemas.microsoft.com/office/drawing/2014/main" xmlns="" id="{C2C9853A-84D0-4FFE-A802-612EE7C10236}"/>
              </a:ext>
            </a:extLst>
          </p:cNvPr>
          <p:cNvCxnSpPr>
            <a:cxnSpLocks noChangeShapeType="1"/>
          </p:cNvCxnSpPr>
          <p:nvPr/>
        </p:nvCxnSpPr>
        <p:spPr bwMode="auto">
          <a:xfrm>
            <a:off x="2339340" y="1866900"/>
            <a:ext cx="746760" cy="239407"/>
          </a:xfrm>
          <a:prstGeom prst="straightConnector1">
            <a:avLst/>
          </a:prstGeom>
          <a:noFill/>
          <a:ln w="38100">
            <a:solidFill>
              <a:srgbClr val="C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0" name="群組 49">
            <a:extLst>
              <a:ext uri="{FF2B5EF4-FFF2-40B4-BE49-F238E27FC236}">
                <a16:creationId xmlns:a16="http://schemas.microsoft.com/office/drawing/2014/main" xmlns="" id="{70590534-F31B-4948-825C-5DBF4CAC3AD6}"/>
              </a:ext>
            </a:extLst>
          </p:cNvPr>
          <p:cNvGrpSpPr/>
          <p:nvPr/>
        </p:nvGrpSpPr>
        <p:grpSpPr>
          <a:xfrm>
            <a:off x="6519463" y="3166514"/>
            <a:ext cx="2119329" cy="1187461"/>
            <a:chOff x="10700590" y="1368152"/>
            <a:chExt cx="4815762" cy="6289083"/>
          </a:xfrm>
        </p:grpSpPr>
        <p:sp>
          <p:nvSpPr>
            <p:cNvPr id="51" name="対角する 2 つの角を切り取った四角形 10">
              <a:extLst>
                <a:ext uri="{FF2B5EF4-FFF2-40B4-BE49-F238E27FC236}">
                  <a16:creationId xmlns:a16="http://schemas.microsoft.com/office/drawing/2014/main" xmlns="" id="{DF61CC7B-83A5-48EA-B945-4197A3D90AD9}"/>
                </a:ext>
              </a:extLst>
            </p:cNvPr>
            <p:cNvSpPr/>
            <p:nvPr/>
          </p:nvSpPr>
          <p:spPr>
            <a:xfrm rot="21429381">
              <a:off x="10700590" y="1964208"/>
              <a:ext cx="4815762" cy="5693027"/>
            </a:xfrm>
            <a:prstGeom prst="snip2Diag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対角する 2 つの角を切り取った四角形 6">
              <a:extLst>
                <a:ext uri="{FF2B5EF4-FFF2-40B4-BE49-F238E27FC236}">
                  <a16:creationId xmlns:a16="http://schemas.microsoft.com/office/drawing/2014/main" xmlns="" id="{7117357A-8F3D-41CA-9DA9-4948B6755FF2}"/>
                </a:ext>
              </a:extLst>
            </p:cNvPr>
            <p:cNvSpPr/>
            <p:nvPr/>
          </p:nvSpPr>
          <p:spPr>
            <a:xfrm rot="21054230">
              <a:off x="11101638" y="1368152"/>
              <a:ext cx="4231804" cy="5817974"/>
            </a:xfrm>
            <a:prstGeom prst="snip2DiagRect">
              <a:avLst/>
            </a:prstGeom>
            <a:solidFill>
              <a:srgbClr val="FD7BBE">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群組 53">
            <a:extLst>
              <a:ext uri="{FF2B5EF4-FFF2-40B4-BE49-F238E27FC236}">
                <a16:creationId xmlns:a16="http://schemas.microsoft.com/office/drawing/2014/main" xmlns="" id="{70590534-F31B-4948-825C-5DBF4CAC3AD6}"/>
              </a:ext>
            </a:extLst>
          </p:cNvPr>
          <p:cNvGrpSpPr/>
          <p:nvPr/>
        </p:nvGrpSpPr>
        <p:grpSpPr>
          <a:xfrm>
            <a:off x="4145045" y="3516901"/>
            <a:ext cx="2168503" cy="1350005"/>
            <a:chOff x="10700590" y="1368152"/>
            <a:chExt cx="4815762" cy="6289083"/>
          </a:xfrm>
        </p:grpSpPr>
        <p:sp>
          <p:nvSpPr>
            <p:cNvPr id="55" name="対角する 2 つの角を切り取った四角形 10">
              <a:extLst>
                <a:ext uri="{FF2B5EF4-FFF2-40B4-BE49-F238E27FC236}">
                  <a16:creationId xmlns:a16="http://schemas.microsoft.com/office/drawing/2014/main" xmlns="" id="{DF61CC7B-83A5-48EA-B945-4197A3D90AD9}"/>
                </a:ext>
              </a:extLst>
            </p:cNvPr>
            <p:cNvSpPr/>
            <p:nvPr/>
          </p:nvSpPr>
          <p:spPr>
            <a:xfrm rot="21429381">
              <a:off x="10700590" y="1964208"/>
              <a:ext cx="4815762" cy="5693027"/>
            </a:xfrm>
            <a:prstGeom prst="snip2DiagRect">
              <a:avLst/>
            </a:prstGeom>
            <a:solidFill>
              <a:srgbClr val="BCDE0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対角する 2 つの角を切り取った四角形 6">
              <a:extLst>
                <a:ext uri="{FF2B5EF4-FFF2-40B4-BE49-F238E27FC236}">
                  <a16:creationId xmlns:a16="http://schemas.microsoft.com/office/drawing/2014/main" xmlns="" id="{7117357A-8F3D-41CA-9DA9-4948B6755FF2}"/>
                </a:ext>
              </a:extLst>
            </p:cNvPr>
            <p:cNvSpPr/>
            <p:nvPr/>
          </p:nvSpPr>
          <p:spPr>
            <a:xfrm rot="21054230">
              <a:off x="11101638" y="1368152"/>
              <a:ext cx="4231804" cy="5817974"/>
            </a:xfrm>
            <a:prstGeom prst="snip2DiagRect">
              <a:avLst/>
            </a:prstGeom>
            <a:solidFill>
              <a:srgbClr val="61C589">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八角星形 10"/>
          <p:cNvSpPr/>
          <p:nvPr/>
        </p:nvSpPr>
        <p:spPr>
          <a:xfrm>
            <a:off x="5796136" y="2031690"/>
            <a:ext cx="180142" cy="145899"/>
          </a:xfrm>
          <a:prstGeom prst="star8">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solidFill>
                <a:schemeClr val="bg1"/>
              </a:solidFill>
            </a:endParaRPr>
          </a:p>
        </p:txBody>
      </p:sp>
      <p:sp>
        <p:nvSpPr>
          <p:cNvPr id="38" name="圓角矩形 18">
            <a:extLst>
              <a:ext uri="{FF2B5EF4-FFF2-40B4-BE49-F238E27FC236}">
                <a16:creationId xmlns:a16="http://schemas.microsoft.com/office/drawing/2014/main" xmlns="" id="{CDD6A616-482A-4576-9126-BED0A216B901}"/>
              </a:ext>
            </a:extLst>
          </p:cNvPr>
          <p:cNvSpPr>
            <a:spLocks noChangeArrowheads="1"/>
          </p:cNvSpPr>
          <p:nvPr/>
        </p:nvSpPr>
        <p:spPr bwMode="auto">
          <a:xfrm>
            <a:off x="84704" y="522145"/>
            <a:ext cx="2254636" cy="1550216"/>
          </a:xfrm>
          <a:prstGeom prst="roundRect">
            <a:avLst>
              <a:gd name="adj" fmla="val 16667"/>
            </a:avLst>
          </a:prstGeom>
          <a:solidFill>
            <a:schemeClr val="tx2">
              <a:lumMod val="20000"/>
              <a:lumOff val="80000"/>
            </a:schemeClr>
          </a:solidFill>
          <a:ln w="158750" cmpd="thickThin" algn="ctr">
            <a:solidFill>
              <a:schemeClr val="bg1"/>
            </a:solidFill>
            <a:round/>
            <a:headEnd/>
            <a:tailEnd/>
          </a:ln>
        </p:spPr>
        <p:txBody>
          <a:bodyPr lIns="51200" tIns="25600" rIns="51200" bIns="2560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a:t>
            </a:r>
            <a:r>
              <a:rPr kumimoji="0" lang="zh-TW" altLang="en-US" sz="1200" b="1" u="sng" kern="0" dirty="0">
                <a:solidFill>
                  <a:srgbClr val="002060"/>
                </a:solidFill>
                <a:latin typeface="微軟正黑體" panose="020B0604030504040204" pitchFamily="34" charset="-120"/>
                <a:ea typeface="微軟正黑體" panose="020B0604030504040204" pitchFamily="34" charset="-120"/>
                <a:cs typeface="Arial"/>
                <a:sym typeface="Arial"/>
              </a:rPr>
              <a:t>台西區</a:t>
            </a:r>
            <a:endParaRPr kumimoji="0" lang="en-US" altLang="zh-TW" sz="1200" b="1" u="sng" kern="0" dirty="0">
              <a:solidFill>
                <a:srgbClr val="002060"/>
              </a:solidFill>
              <a:latin typeface="微軟正黑體" panose="020B0604030504040204" pitchFamily="34" charset="-120"/>
              <a:ea typeface="微軟正黑體" panose="020B0604030504040204" pitchFamily="34" charset="-120"/>
              <a:cs typeface="Arial"/>
              <a:sym typeface="Arial"/>
            </a:endParaRP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居家服務：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8</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沐浴車：</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4</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日間照顧：</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4</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巷弄</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C</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28</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家庭托顧：</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10</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A</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單位：</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6</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交通接送：</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4</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專業服務：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餐飲服務：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2</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喘息服務：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12</a:t>
            </a:r>
          </a:p>
        </p:txBody>
      </p:sp>
      <p:sp>
        <p:nvSpPr>
          <p:cNvPr id="40" name="圓角矩形 18">
            <a:extLst>
              <a:ext uri="{FF2B5EF4-FFF2-40B4-BE49-F238E27FC236}">
                <a16:creationId xmlns:a16="http://schemas.microsoft.com/office/drawing/2014/main" xmlns="" id="{DB2D2F56-2904-4C55-A313-030483834BF3}"/>
              </a:ext>
            </a:extLst>
          </p:cNvPr>
          <p:cNvSpPr>
            <a:spLocks noChangeArrowheads="1"/>
          </p:cNvSpPr>
          <p:nvPr/>
        </p:nvSpPr>
        <p:spPr bwMode="auto">
          <a:xfrm>
            <a:off x="84704" y="3248144"/>
            <a:ext cx="2260405" cy="1671801"/>
          </a:xfrm>
          <a:prstGeom prst="roundRect">
            <a:avLst>
              <a:gd name="adj" fmla="val 16667"/>
            </a:avLst>
          </a:prstGeom>
          <a:solidFill>
            <a:srgbClr val="FFC000"/>
          </a:solidFill>
          <a:ln w="158750" cmpd="thickThin" algn="ctr">
            <a:solidFill>
              <a:schemeClr val="bg1"/>
            </a:solidFill>
            <a:round/>
            <a:headEnd/>
            <a:tailEnd/>
          </a:ln>
        </p:spPr>
        <p:txBody>
          <a:bodyPr lIns="51200" tIns="25600" rIns="51200" bIns="2560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290">
              <a:spcAft>
                <a:spcPts val="336"/>
              </a:spcAft>
              <a:buClr>
                <a:srgbClr val="000000"/>
              </a:buClr>
              <a:defRPr/>
            </a:pPr>
            <a:r>
              <a:rPr kumimoji="0" lang="zh-TW" altLang="en-US" sz="1200" b="1" kern="0"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sym typeface="Arial"/>
              </a:rPr>
              <a:t>                  </a:t>
            </a:r>
            <a:r>
              <a:rPr kumimoji="0" lang="zh-TW" altLang="en-US" sz="1200" b="1" u="sng" kern="0" dirty="0">
                <a:solidFill>
                  <a:srgbClr val="002060"/>
                </a:solidFill>
                <a:latin typeface="微軟正黑體" panose="020B0604030504040204" pitchFamily="34" charset="-120"/>
                <a:ea typeface="微軟正黑體" panose="020B0604030504040204" pitchFamily="34" charset="-120"/>
                <a:cs typeface="Arial"/>
                <a:sym typeface="Arial"/>
              </a:rPr>
              <a:t>北港區</a:t>
            </a:r>
            <a:endParaRPr kumimoji="0" lang="en-US" altLang="zh-TW" sz="1200" b="1" u="sng" kern="0" dirty="0">
              <a:solidFill>
                <a:srgbClr val="002060"/>
              </a:solidFill>
              <a:latin typeface="微軟正黑體" panose="020B0604030504040204" pitchFamily="34" charset="-120"/>
              <a:ea typeface="微軟正黑體" panose="020B0604030504040204" pitchFamily="34" charset="-120"/>
              <a:cs typeface="Arial"/>
              <a:sym typeface="Arial"/>
            </a:endParaRP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居家服務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6</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沐浴車：</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日間照顧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4</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巷弄</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C</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32</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家庭托顧：</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12</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A</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單位：</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6</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交通接送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專業服務：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6</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餐飲服務：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2</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喘息服務：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19</a:t>
            </a:r>
          </a:p>
        </p:txBody>
      </p:sp>
      <p:cxnSp>
        <p:nvCxnSpPr>
          <p:cNvPr id="12" name="AutoShape 17">
            <a:extLst>
              <a:ext uri="{FF2B5EF4-FFF2-40B4-BE49-F238E27FC236}">
                <a16:creationId xmlns:a16="http://schemas.microsoft.com/office/drawing/2014/main" xmlns="" id="{500F805A-CD98-4AC8-B98F-840D8BE6409B}"/>
              </a:ext>
            </a:extLst>
          </p:cNvPr>
          <p:cNvCxnSpPr>
            <a:cxnSpLocks noChangeShapeType="1"/>
          </p:cNvCxnSpPr>
          <p:nvPr/>
        </p:nvCxnSpPr>
        <p:spPr bwMode="auto">
          <a:xfrm flipV="1">
            <a:off x="2034540" y="3166514"/>
            <a:ext cx="605547" cy="425296"/>
          </a:xfrm>
          <a:prstGeom prst="straightConnector1">
            <a:avLst/>
          </a:prstGeom>
          <a:noFill/>
          <a:ln w="38100">
            <a:solidFill>
              <a:srgbClr val="C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圓角矩形 18">
            <a:extLst>
              <a:ext uri="{FF2B5EF4-FFF2-40B4-BE49-F238E27FC236}">
                <a16:creationId xmlns:a16="http://schemas.microsoft.com/office/drawing/2014/main" xmlns="" id="{BFF91289-83AB-4498-AE29-7B3E198132AD}"/>
              </a:ext>
            </a:extLst>
          </p:cNvPr>
          <p:cNvSpPr>
            <a:spLocks noChangeArrowheads="1"/>
          </p:cNvSpPr>
          <p:nvPr/>
        </p:nvSpPr>
        <p:spPr bwMode="auto">
          <a:xfrm>
            <a:off x="2345512" y="3564061"/>
            <a:ext cx="2283669" cy="1428673"/>
          </a:xfrm>
          <a:prstGeom prst="roundRect">
            <a:avLst>
              <a:gd name="adj" fmla="val 16667"/>
            </a:avLst>
          </a:prstGeom>
          <a:solidFill>
            <a:srgbClr val="BBDD00"/>
          </a:solidFill>
          <a:ln w="158750" cmpd="thickThin" algn="ctr">
            <a:solidFill>
              <a:schemeClr val="bg1"/>
            </a:solidFill>
            <a:round/>
            <a:headEnd/>
            <a:tailEnd/>
          </a:ln>
        </p:spPr>
        <p:txBody>
          <a:bodyPr lIns="51200" tIns="25600" rIns="51200" bIns="2560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290">
              <a:spcAft>
                <a:spcPts val="336"/>
              </a:spcAft>
              <a:buClr>
                <a:srgbClr val="000000"/>
              </a:buClr>
              <a:defRPr/>
            </a:pPr>
            <a:r>
              <a:rPr kumimoji="0" lang="zh-TW" altLang="en-US" sz="1300" b="1" kern="0" dirty="0">
                <a:solidFill>
                  <a:srgbClr val="FFFFFF"/>
                </a:solidFill>
                <a:effectLst>
                  <a:outerShdw blurRad="38100" dist="38100" dir="2700000" algn="tl">
                    <a:srgbClr val="000000">
                      <a:alpha val="43137"/>
                    </a:srgbClr>
                  </a:outerShdw>
                </a:effectLst>
                <a:latin typeface="新細明體"/>
                <a:cs typeface="Arial"/>
                <a:sym typeface="Arial"/>
              </a:rPr>
              <a:t>                </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虎尾區</a:t>
            </a:r>
            <a:endPar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endParaRP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居家服務：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17</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沐浴車：</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日間照顧：</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9</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巷弄</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C</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30</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家庭托顧：</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5</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A</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單位：</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5</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交通接送：</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4</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專業服務：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10</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餐飲服務：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喘息服務：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39</a:t>
            </a:r>
            <a:endParaRPr kumimoji="0" lang="zh-TW" altLang="en-US" sz="1200" kern="0" dirty="0">
              <a:solidFill>
                <a:srgbClr val="002060"/>
              </a:solidFill>
              <a:latin typeface="微軟正黑體" panose="020B0604030504040204" pitchFamily="34" charset="-120"/>
              <a:ea typeface="微軟正黑體" panose="020B0604030504040204" pitchFamily="34" charset="-120"/>
              <a:cs typeface="Arial"/>
              <a:sym typeface="Arial"/>
            </a:endParaRPr>
          </a:p>
        </p:txBody>
      </p:sp>
      <p:sp>
        <p:nvSpPr>
          <p:cNvPr id="45" name="圓角矩形 18">
            <a:extLst>
              <a:ext uri="{FF2B5EF4-FFF2-40B4-BE49-F238E27FC236}">
                <a16:creationId xmlns:a16="http://schemas.microsoft.com/office/drawing/2014/main" xmlns="" id="{59281303-27F7-4310-A5D6-3B7B7DCC74FF}"/>
              </a:ext>
            </a:extLst>
          </p:cNvPr>
          <p:cNvSpPr>
            <a:spLocks noChangeArrowheads="1"/>
          </p:cNvSpPr>
          <p:nvPr/>
        </p:nvSpPr>
        <p:spPr bwMode="auto">
          <a:xfrm>
            <a:off x="4707137" y="3564061"/>
            <a:ext cx="2358139" cy="1462090"/>
          </a:xfrm>
          <a:prstGeom prst="roundRect">
            <a:avLst>
              <a:gd name="adj" fmla="val 16667"/>
            </a:avLst>
          </a:prstGeom>
          <a:solidFill>
            <a:srgbClr val="61C589"/>
          </a:solidFill>
          <a:ln w="158750" cmpd="thickThin" algn="ctr">
            <a:solidFill>
              <a:schemeClr val="bg1"/>
            </a:solidFill>
            <a:round/>
            <a:headEnd/>
            <a:tailEnd/>
          </a:ln>
        </p:spPr>
        <p:txBody>
          <a:bodyPr lIns="51200" tIns="25600" rIns="51200" bIns="2560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290">
              <a:spcAft>
                <a:spcPts val="336"/>
              </a:spcAft>
              <a:buClr>
                <a:srgbClr val="000000"/>
              </a:buClr>
              <a:defRPr/>
            </a:pPr>
            <a:r>
              <a:rPr kumimoji="0" lang="zh-TW" altLang="en-US" sz="1100" b="1" kern="0" dirty="0">
                <a:solidFill>
                  <a:srgbClr val="002060"/>
                </a:solidFill>
                <a:latin typeface="新細明體"/>
                <a:cs typeface="Arial"/>
                <a:sym typeface="Arial"/>
              </a:rPr>
              <a:t>                     </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西螺區</a:t>
            </a:r>
            <a:endPar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endParaRP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居家服務：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6</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沐浴車：</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4</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日間照顧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5</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巷弄</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C</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22</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家庭托顧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A</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單位：</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7</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交通接送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專業服務：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8</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餐飲服務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喘息服務：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20</a:t>
            </a:r>
            <a:endParaRPr kumimoji="0" lang="en-US" altLang="zh-TW" sz="1200" b="1" kern="0"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sym typeface="Arial"/>
            </a:endParaRPr>
          </a:p>
        </p:txBody>
      </p:sp>
      <p:sp>
        <p:nvSpPr>
          <p:cNvPr id="46" name="圓角矩形 18">
            <a:extLst>
              <a:ext uri="{FF2B5EF4-FFF2-40B4-BE49-F238E27FC236}">
                <a16:creationId xmlns:a16="http://schemas.microsoft.com/office/drawing/2014/main" xmlns="" id="{59281303-27F7-4310-A5D6-3B7B7DCC74FF}"/>
              </a:ext>
            </a:extLst>
          </p:cNvPr>
          <p:cNvSpPr>
            <a:spLocks noChangeArrowheads="1"/>
          </p:cNvSpPr>
          <p:nvPr/>
        </p:nvSpPr>
        <p:spPr bwMode="auto">
          <a:xfrm>
            <a:off x="6766560" y="555403"/>
            <a:ext cx="2286644" cy="1593328"/>
          </a:xfrm>
          <a:prstGeom prst="roundRect">
            <a:avLst>
              <a:gd name="adj" fmla="val 16667"/>
            </a:avLst>
          </a:prstGeom>
          <a:solidFill>
            <a:srgbClr val="4CBED3"/>
          </a:solidFill>
          <a:ln w="158750" cmpd="thickThin" algn="ctr">
            <a:solidFill>
              <a:schemeClr val="bg1"/>
            </a:solidFill>
            <a:round/>
            <a:headEnd/>
            <a:tailEnd/>
          </a:ln>
        </p:spPr>
        <p:txBody>
          <a:bodyPr lIns="51200" tIns="25600" rIns="51200" bIns="2560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a:t>
            </a:r>
            <a:r>
              <a:rPr kumimoji="0" lang="zh-TW" altLang="en-US" sz="1200" b="1" u="sng" kern="0" dirty="0">
                <a:solidFill>
                  <a:srgbClr val="002060"/>
                </a:solidFill>
                <a:latin typeface="微軟正黑體" panose="020B0604030504040204" pitchFamily="34" charset="-120"/>
                <a:ea typeface="微軟正黑體" panose="020B0604030504040204" pitchFamily="34" charset="-120"/>
                <a:cs typeface="Arial"/>
                <a:sym typeface="Arial"/>
              </a:rPr>
              <a:t>斗六區</a:t>
            </a:r>
            <a:endParaRPr kumimoji="0" lang="en-US" altLang="zh-TW" sz="1200" b="1" u="sng" kern="0" dirty="0">
              <a:solidFill>
                <a:srgbClr val="002060"/>
              </a:solidFill>
              <a:latin typeface="微軟正黑體" panose="020B0604030504040204" pitchFamily="34" charset="-120"/>
              <a:ea typeface="微軟正黑體" panose="020B0604030504040204" pitchFamily="34" charset="-120"/>
              <a:cs typeface="Arial"/>
              <a:sym typeface="Arial"/>
            </a:endParaRP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居家服務：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16</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沐浴車：</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日間照顧：</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8</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巷弄</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C</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39</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家庭托顧：</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8</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A</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單位：</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6</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交通接送：</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專業服務：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11</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餐飲服務：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喘息服務：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32</a:t>
            </a:r>
            <a:endParaRPr kumimoji="0" lang="en-US" altLang="zh-TW" sz="1200" b="1" kern="0"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sym typeface="Arial"/>
            </a:endParaRPr>
          </a:p>
        </p:txBody>
      </p:sp>
      <p:cxnSp>
        <p:nvCxnSpPr>
          <p:cNvPr id="15" name="AutoShape 17">
            <a:extLst>
              <a:ext uri="{FF2B5EF4-FFF2-40B4-BE49-F238E27FC236}">
                <a16:creationId xmlns:a16="http://schemas.microsoft.com/office/drawing/2014/main" xmlns="" id="{98CE980D-2745-41C8-9ED9-B413C18A6780}"/>
              </a:ext>
            </a:extLst>
          </p:cNvPr>
          <p:cNvCxnSpPr>
            <a:cxnSpLocks noChangeShapeType="1"/>
          </p:cNvCxnSpPr>
          <p:nvPr/>
        </p:nvCxnSpPr>
        <p:spPr bwMode="auto">
          <a:xfrm flipH="1">
            <a:off x="6084168" y="1297253"/>
            <a:ext cx="759872" cy="419040"/>
          </a:xfrm>
          <a:prstGeom prst="straightConnector1">
            <a:avLst/>
          </a:prstGeom>
          <a:noFill/>
          <a:ln w="38100">
            <a:solidFill>
              <a:srgbClr val="C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圓角矩形 18">
            <a:extLst>
              <a:ext uri="{FF2B5EF4-FFF2-40B4-BE49-F238E27FC236}">
                <a16:creationId xmlns:a16="http://schemas.microsoft.com/office/drawing/2014/main" xmlns="" id="{59281303-27F7-4310-A5D6-3B7B7DCC74FF}"/>
              </a:ext>
            </a:extLst>
          </p:cNvPr>
          <p:cNvSpPr>
            <a:spLocks noChangeArrowheads="1"/>
          </p:cNvSpPr>
          <p:nvPr/>
        </p:nvSpPr>
        <p:spPr bwMode="auto">
          <a:xfrm>
            <a:off x="6654252" y="2210553"/>
            <a:ext cx="2398952" cy="1505215"/>
          </a:xfrm>
          <a:prstGeom prst="roundRect">
            <a:avLst>
              <a:gd name="adj" fmla="val 16667"/>
            </a:avLst>
          </a:prstGeom>
          <a:solidFill>
            <a:srgbClr val="FD7BBE"/>
          </a:solidFill>
          <a:ln w="158750" cmpd="thickThin" algn="ctr">
            <a:solidFill>
              <a:schemeClr val="bg1"/>
            </a:solidFill>
            <a:round/>
            <a:headEnd/>
            <a:tailEnd/>
          </a:ln>
        </p:spPr>
        <p:txBody>
          <a:bodyPr lIns="51200" tIns="25600" rIns="51200" bIns="2560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290">
              <a:spcAft>
                <a:spcPts val="336"/>
              </a:spcAft>
              <a:buClr>
                <a:srgbClr val="000000"/>
              </a:buClr>
              <a:defRPr/>
            </a:pPr>
            <a:r>
              <a:rPr kumimoji="0" lang="zh-TW" altLang="en-US" sz="1100" b="1" kern="0" dirty="0">
                <a:solidFill>
                  <a:srgbClr val="002060"/>
                </a:solidFill>
                <a:latin typeface="新細明體"/>
                <a:cs typeface="Arial"/>
                <a:sym typeface="Arial"/>
              </a:rPr>
              <a:t>                    </a:t>
            </a:r>
            <a:r>
              <a:rPr kumimoji="0" lang="zh-TW" altLang="en-US" sz="1200" b="1" u="sng" kern="0" dirty="0">
                <a:solidFill>
                  <a:srgbClr val="002060"/>
                </a:solidFill>
                <a:latin typeface="微軟正黑體" panose="020B0604030504040204" pitchFamily="34" charset="-120"/>
                <a:ea typeface="微軟正黑體" panose="020B0604030504040204" pitchFamily="34" charset="-120"/>
                <a:cs typeface="Arial"/>
                <a:sym typeface="Arial"/>
              </a:rPr>
              <a:t>斗南區</a:t>
            </a:r>
            <a:endParaRPr kumimoji="0" lang="en-US" altLang="zh-TW" sz="1200" b="1" u="sng" kern="0" dirty="0">
              <a:solidFill>
                <a:srgbClr val="002060"/>
              </a:solidFill>
              <a:latin typeface="微軟正黑體" panose="020B0604030504040204" pitchFamily="34" charset="-120"/>
              <a:ea typeface="微軟正黑體" panose="020B0604030504040204" pitchFamily="34" charset="-120"/>
              <a:cs typeface="Arial"/>
              <a:sym typeface="Arial"/>
            </a:endParaRP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居家服務：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9</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沐浴車：</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3</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日間照顧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6</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巷弄</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C</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26</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家庭托顧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5</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A</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單位：</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4</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交通接送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專業服務：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5</a:t>
            </a:r>
          </a:p>
          <a:p>
            <a:pPr defTabSz="914290">
              <a:spcAft>
                <a:spcPts val="336"/>
              </a:spcAft>
              <a:buClr>
                <a:srgbClr val="000000"/>
              </a:buClr>
              <a:defRPr/>
            </a:pP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餐飲服務 ：</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1</a:t>
            </a:r>
            <a:r>
              <a:rPr kumimoji="0" lang="zh-TW" altLang="en-US" sz="1200" b="1" kern="0" dirty="0">
                <a:solidFill>
                  <a:srgbClr val="002060"/>
                </a:solidFill>
                <a:latin typeface="微軟正黑體" panose="020B0604030504040204" pitchFamily="34" charset="-120"/>
                <a:ea typeface="微軟正黑體" panose="020B0604030504040204" pitchFamily="34" charset="-120"/>
                <a:cs typeface="Arial"/>
                <a:sym typeface="Arial"/>
              </a:rPr>
              <a:t>      喘息服務：</a:t>
            </a:r>
            <a:r>
              <a:rPr kumimoji="0" lang="en-US" altLang="zh-TW" sz="1200" b="1" kern="0" dirty="0">
                <a:solidFill>
                  <a:srgbClr val="002060"/>
                </a:solidFill>
                <a:latin typeface="微軟正黑體" panose="020B0604030504040204" pitchFamily="34" charset="-120"/>
                <a:ea typeface="微軟正黑體" panose="020B0604030504040204" pitchFamily="34" charset="-120"/>
                <a:cs typeface="Arial"/>
                <a:sym typeface="Arial"/>
              </a:rPr>
              <a:t>22</a:t>
            </a:r>
            <a:endParaRPr kumimoji="0" lang="en-US" altLang="zh-TW" sz="1200" b="1" kern="0"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sym typeface="Arial"/>
            </a:endParaRPr>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201" y="-152"/>
            <a:ext cx="1038003" cy="573528"/>
          </a:xfrm>
          <a:prstGeom prst="rect">
            <a:avLst/>
          </a:prstGeom>
        </p:spPr>
      </p:pic>
      <p:cxnSp>
        <p:nvCxnSpPr>
          <p:cNvPr id="48" name="AutoShape 17">
            <a:extLst>
              <a:ext uri="{FF2B5EF4-FFF2-40B4-BE49-F238E27FC236}">
                <a16:creationId xmlns:a16="http://schemas.microsoft.com/office/drawing/2014/main" xmlns="" id="{7C7C0A25-C14F-40BD-B192-BFF926122945}"/>
              </a:ext>
            </a:extLst>
          </p:cNvPr>
          <p:cNvCxnSpPr>
            <a:cxnSpLocks noChangeShapeType="1"/>
            <a:stCxn id="49" idx="1"/>
          </p:cNvCxnSpPr>
          <p:nvPr/>
        </p:nvCxnSpPr>
        <p:spPr bwMode="auto">
          <a:xfrm flipH="1" flipV="1">
            <a:off x="5303842" y="2439793"/>
            <a:ext cx="1350410" cy="523368"/>
          </a:xfrm>
          <a:prstGeom prst="straightConnector1">
            <a:avLst/>
          </a:prstGeom>
          <a:noFill/>
          <a:ln w="38100">
            <a:solidFill>
              <a:srgbClr val="C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41677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p:cNvGrpSpPr/>
          <p:nvPr/>
        </p:nvGrpSpPr>
        <p:grpSpPr>
          <a:xfrm>
            <a:off x="-279867" y="790930"/>
            <a:ext cx="9756576" cy="4265096"/>
            <a:chOff x="-279867" y="1054573"/>
            <a:chExt cx="9756576" cy="5686795"/>
          </a:xfrm>
        </p:grpSpPr>
        <p:graphicFrame>
          <p:nvGraphicFramePr>
            <p:cNvPr id="2" name="圖表 1"/>
            <p:cNvGraphicFramePr>
              <a:graphicFrameLocks/>
            </p:cNvGraphicFramePr>
            <p:nvPr>
              <p:extLst>
                <p:ext uri="{D42A27DB-BD31-4B8C-83A1-F6EECF244321}">
                  <p14:modId xmlns:p14="http://schemas.microsoft.com/office/powerpoint/2010/main" val="3227144615"/>
                </p:ext>
              </p:extLst>
            </p:nvPr>
          </p:nvGraphicFramePr>
          <p:xfrm>
            <a:off x="-279867" y="1245278"/>
            <a:ext cx="9756576" cy="5036971"/>
          </p:xfrm>
          <a:graphic>
            <a:graphicData uri="http://schemas.openxmlformats.org/drawingml/2006/chart">
              <c:chart xmlns:c="http://schemas.openxmlformats.org/drawingml/2006/chart" xmlns:r="http://schemas.openxmlformats.org/officeDocument/2006/relationships" r:id="rId3"/>
            </a:graphicData>
          </a:graphic>
        </p:graphicFrame>
        <p:pic>
          <p:nvPicPr>
            <p:cNvPr id="3" name="chart"/>
            <p:cNvPicPr>
              <a:picLocks noChangeAspect="1"/>
            </p:cNvPicPr>
            <p:nvPr/>
          </p:nvPicPr>
          <p:blipFill>
            <a:blip r:embed="rId4"/>
            <a:stretch>
              <a:fillRect/>
            </a:stretch>
          </p:blipFill>
          <p:spPr>
            <a:xfrm>
              <a:off x="4576791" y="1559898"/>
              <a:ext cx="814165" cy="754804"/>
            </a:xfrm>
            <a:prstGeom prst="rect">
              <a:avLst/>
            </a:prstGeom>
            <a:ln>
              <a:noFill/>
            </a:ln>
            <a:effectLst>
              <a:softEdge rad="112500"/>
            </a:effectLst>
          </p:spPr>
        </p:pic>
        <p:pic>
          <p:nvPicPr>
            <p:cNvPr id="4" name="chart"/>
            <p:cNvPicPr>
              <a:picLocks noChangeAspect="1"/>
            </p:cNvPicPr>
            <p:nvPr/>
          </p:nvPicPr>
          <p:blipFill>
            <a:blip r:embed="rId5"/>
            <a:stretch>
              <a:fillRect/>
            </a:stretch>
          </p:blipFill>
          <p:spPr>
            <a:xfrm>
              <a:off x="5096897" y="2110818"/>
              <a:ext cx="757843" cy="650611"/>
            </a:xfrm>
            <a:prstGeom prst="rect">
              <a:avLst/>
            </a:prstGeom>
            <a:ln>
              <a:noFill/>
            </a:ln>
            <a:effectLst>
              <a:softEdge rad="112500"/>
            </a:effectLst>
          </p:spPr>
        </p:pic>
        <p:pic>
          <p:nvPicPr>
            <p:cNvPr id="5" name="chart"/>
            <p:cNvPicPr>
              <a:picLocks noChangeAspect="1"/>
            </p:cNvPicPr>
            <p:nvPr/>
          </p:nvPicPr>
          <p:blipFill>
            <a:blip r:embed="rId6"/>
            <a:stretch>
              <a:fillRect/>
            </a:stretch>
          </p:blipFill>
          <p:spPr>
            <a:xfrm>
              <a:off x="5682542" y="3583822"/>
              <a:ext cx="849883" cy="788253"/>
            </a:xfrm>
            <a:prstGeom prst="rect">
              <a:avLst/>
            </a:prstGeom>
            <a:ln>
              <a:noFill/>
            </a:ln>
            <a:effectLst>
              <a:softEdge rad="112500"/>
            </a:effec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8268" y="4402908"/>
              <a:ext cx="943245" cy="8852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6253" y="5022427"/>
              <a:ext cx="801009" cy="7517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hart"/>
            <p:cNvPicPr>
              <a:picLocks noChangeAspect="1"/>
            </p:cNvPicPr>
            <p:nvPr/>
          </p:nvPicPr>
          <p:blipFill>
            <a:blip r:embed="rId9"/>
            <a:stretch>
              <a:fillRect/>
            </a:stretch>
          </p:blipFill>
          <p:spPr>
            <a:xfrm>
              <a:off x="4121007" y="5382628"/>
              <a:ext cx="850504" cy="715593"/>
            </a:xfrm>
            <a:prstGeom prst="rect">
              <a:avLst/>
            </a:prstGeom>
            <a:ln>
              <a:noFill/>
            </a:ln>
            <a:effectLst>
              <a:softEdge rad="112500"/>
            </a:effectLst>
          </p:spPr>
        </p:pic>
        <p:pic>
          <p:nvPicPr>
            <p:cNvPr id="10" name="chart"/>
            <p:cNvPicPr>
              <a:picLocks noChangeAspect="1"/>
            </p:cNvPicPr>
            <p:nvPr/>
          </p:nvPicPr>
          <p:blipFill>
            <a:blip r:embed="rId10"/>
            <a:stretch>
              <a:fillRect/>
            </a:stretch>
          </p:blipFill>
          <p:spPr>
            <a:xfrm>
              <a:off x="3013675" y="4390448"/>
              <a:ext cx="821707" cy="703797"/>
            </a:xfrm>
            <a:prstGeom prst="rect">
              <a:avLst/>
            </a:prstGeom>
            <a:ln>
              <a:noFill/>
            </a:ln>
            <a:effectLst>
              <a:softEdge rad="112500"/>
            </a:effectLst>
          </p:spPr>
        </p:pic>
        <p:pic>
          <p:nvPicPr>
            <p:cNvPr id="11" name="chart"/>
            <p:cNvPicPr>
              <a:picLocks noChangeAspect="1"/>
            </p:cNvPicPr>
            <p:nvPr/>
          </p:nvPicPr>
          <p:blipFill>
            <a:blip r:embed="rId11"/>
            <a:stretch>
              <a:fillRect/>
            </a:stretch>
          </p:blipFill>
          <p:spPr>
            <a:xfrm>
              <a:off x="2760407" y="3566605"/>
              <a:ext cx="804122" cy="737335"/>
            </a:xfrm>
            <a:prstGeom prst="rect">
              <a:avLst/>
            </a:prstGeom>
            <a:ln>
              <a:noFill/>
            </a:ln>
            <a:effectLst>
              <a:softEdge rad="112500"/>
            </a:effectLst>
          </p:spPr>
        </p:pic>
        <p:pic>
          <p:nvPicPr>
            <p:cNvPr id="12" name="chart"/>
            <p:cNvPicPr>
              <a:picLocks noChangeAspect="1"/>
            </p:cNvPicPr>
            <p:nvPr/>
          </p:nvPicPr>
          <p:blipFill>
            <a:blip r:embed="rId12"/>
            <a:stretch>
              <a:fillRect/>
            </a:stretch>
          </p:blipFill>
          <p:spPr>
            <a:xfrm>
              <a:off x="2858161" y="2787910"/>
              <a:ext cx="776376" cy="719989"/>
            </a:xfrm>
            <a:prstGeom prst="rect">
              <a:avLst/>
            </a:prstGeom>
            <a:ln>
              <a:noFill/>
            </a:ln>
            <a:effectLst>
              <a:softEdge rad="112500"/>
            </a:effectLst>
          </p:spPr>
        </p:pic>
        <p:pic>
          <p:nvPicPr>
            <p:cNvPr id="13" name="chart"/>
            <p:cNvPicPr>
              <a:picLocks noChangeAspect="1"/>
            </p:cNvPicPr>
            <p:nvPr/>
          </p:nvPicPr>
          <p:blipFill>
            <a:blip r:embed="rId13"/>
            <a:stretch>
              <a:fillRect/>
            </a:stretch>
          </p:blipFill>
          <p:spPr>
            <a:xfrm>
              <a:off x="3269437" y="2065582"/>
              <a:ext cx="730201" cy="685301"/>
            </a:xfrm>
            <a:prstGeom prst="rect">
              <a:avLst/>
            </a:prstGeom>
            <a:ln>
              <a:noFill/>
            </a:ln>
            <a:effectLst>
              <a:softEdge rad="112500"/>
            </a:effectLst>
          </p:spPr>
        </p:pic>
        <p:pic>
          <p:nvPicPr>
            <p:cNvPr id="14" name="chart"/>
            <p:cNvPicPr>
              <a:picLocks noChangeAspect="1"/>
            </p:cNvPicPr>
            <p:nvPr/>
          </p:nvPicPr>
          <p:blipFill>
            <a:blip r:embed="rId14"/>
            <a:stretch>
              <a:fillRect/>
            </a:stretch>
          </p:blipFill>
          <p:spPr>
            <a:xfrm>
              <a:off x="3720983" y="1587905"/>
              <a:ext cx="825276" cy="726797"/>
            </a:xfrm>
            <a:prstGeom prst="rect">
              <a:avLst/>
            </a:prstGeom>
            <a:ln>
              <a:noFill/>
            </a:ln>
            <a:effectLst>
              <a:softEdge rad="112500"/>
            </a:effectLst>
          </p:spPr>
        </p:pic>
        <p:pic>
          <p:nvPicPr>
            <p:cNvPr id="16"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24427" y="2987280"/>
              <a:ext cx="1432555" cy="115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3474535" y="4086683"/>
              <a:ext cx="2241439" cy="697627"/>
            </a:xfrm>
            <a:prstGeom prst="rect">
              <a:avLst/>
            </a:prstGeom>
            <a:noFill/>
          </p:spPr>
          <p:txBody>
            <a:bodyPr wrap="square" rtlCol="0">
              <a:spAutoFit/>
            </a:bodyPr>
            <a:lstStyle/>
            <a:p>
              <a:pPr algn="ctr"/>
              <a:r>
                <a:rPr lang="en-US" altLang="zh-TW" dirty="0">
                  <a:solidFill>
                    <a:schemeClr val="tx1"/>
                  </a:solidFill>
                  <a:latin typeface="+mj-ea"/>
                  <a:ea typeface="+mj-ea"/>
                </a:rPr>
                <a:t>4</a:t>
              </a:r>
              <a:r>
                <a:rPr lang="zh-TW" altLang="en-US" dirty="0">
                  <a:solidFill>
                    <a:schemeClr val="tx1"/>
                  </a:solidFill>
                  <a:latin typeface="+mj-ea"/>
                  <a:ea typeface="+mj-ea"/>
                </a:rPr>
                <a:t>家社區整合型</a:t>
              </a:r>
              <a:endParaRPr lang="en-US" altLang="zh-TW" dirty="0">
                <a:solidFill>
                  <a:schemeClr val="tx1"/>
                </a:solidFill>
                <a:latin typeface="+mj-ea"/>
                <a:ea typeface="+mj-ea"/>
              </a:endParaRPr>
            </a:p>
            <a:p>
              <a:pPr algn="ctr"/>
              <a:r>
                <a:rPr lang="zh-TW" altLang="en-US" dirty="0">
                  <a:solidFill>
                    <a:schemeClr val="tx1"/>
                  </a:solidFill>
                  <a:latin typeface="+mj-ea"/>
                  <a:ea typeface="+mj-ea"/>
                </a:rPr>
                <a:t>服務中心</a:t>
              </a:r>
            </a:p>
          </p:txBody>
        </p:sp>
        <p:sp>
          <p:nvSpPr>
            <p:cNvPr id="7" name="圓角矩形 6"/>
            <p:cNvSpPr/>
            <p:nvPr/>
          </p:nvSpPr>
          <p:spPr>
            <a:xfrm>
              <a:off x="5688585" y="1076622"/>
              <a:ext cx="2133857" cy="4591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14</a:t>
              </a:r>
              <a:r>
                <a:rPr lang="zh-TW" altLang="en-US" dirty="0">
                  <a:solidFill>
                    <a:schemeClr val="tx1"/>
                  </a:solidFill>
                  <a:latin typeface="+mj-ea"/>
                  <a:ea typeface="+mj-ea"/>
                </a:rPr>
                <a:t>家居家服務單位</a:t>
              </a:r>
            </a:p>
          </p:txBody>
        </p:sp>
        <p:cxnSp>
          <p:nvCxnSpPr>
            <p:cNvPr id="17" name="直線接點 16"/>
            <p:cNvCxnSpPr>
              <a:stCxn id="7" idx="1"/>
            </p:cNvCxnSpPr>
            <p:nvPr/>
          </p:nvCxnSpPr>
          <p:spPr>
            <a:xfrm flipH="1">
              <a:off x="5076056" y="1306181"/>
              <a:ext cx="612529" cy="253717"/>
            </a:xfrm>
            <a:prstGeom prst="line">
              <a:avLst/>
            </a:prstGeom>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6448527" y="1750277"/>
              <a:ext cx="2133857" cy="5911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6</a:t>
              </a:r>
              <a:r>
                <a:rPr lang="zh-TW" altLang="en-US" dirty="0">
                  <a:solidFill>
                    <a:schemeClr val="tx1"/>
                  </a:solidFill>
                  <a:latin typeface="+mj-ea"/>
                  <a:ea typeface="+mj-ea"/>
                </a:rPr>
                <a:t>間日間照顧中心</a:t>
              </a:r>
            </a:p>
          </p:txBody>
        </p:sp>
        <p:cxnSp>
          <p:nvCxnSpPr>
            <p:cNvPr id="19" name="直線接點 18"/>
            <p:cNvCxnSpPr/>
            <p:nvPr/>
          </p:nvCxnSpPr>
          <p:spPr>
            <a:xfrm flipH="1">
              <a:off x="5849098" y="2110818"/>
              <a:ext cx="599429" cy="34751"/>
            </a:xfrm>
            <a:prstGeom prst="line">
              <a:avLst/>
            </a:prstGeom>
          </p:spPr>
          <p:style>
            <a:lnRef idx="1">
              <a:schemeClr val="accent1"/>
            </a:lnRef>
            <a:fillRef idx="0">
              <a:schemeClr val="accent1"/>
            </a:fillRef>
            <a:effectRef idx="0">
              <a:schemeClr val="accent1"/>
            </a:effectRef>
            <a:fontRef idx="minor">
              <a:schemeClr val="tx1"/>
            </a:fontRef>
          </p:style>
        </p:cxnSp>
        <p:sp>
          <p:nvSpPr>
            <p:cNvPr id="26" name="圓角矩形 25"/>
            <p:cNvSpPr/>
            <p:nvPr/>
          </p:nvSpPr>
          <p:spPr>
            <a:xfrm>
              <a:off x="6887299" y="3541514"/>
              <a:ext cx="1704112" cy="4591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6</a:t>
              </a:r>
              <a:r>
                <a:rPr lang="zh-TW" altLang="en-US" dirty="0">
                  <a:solidFill>
                    <a:schemeClr val="tx1"/>
                  </a:solidFill>
                  <a:latin typeface="+mj-ea"/>
                  <a:ea typeface="+mj-ea"/>
                </a:rPr>
                <a:t>家家庭托顧</a:t>
              </a:r>
              <a:endParaRPr lang="en-US" altLang="zh-TW" dirty="0">
                <a:solidFill>
                  <a:schemeClr val="tx1"/>
                </a:solidFill>
                <a:latin typeface="+mj-ea"/>
                <a:ea typeface="+mj-ea"/>
              </a:endParaRPr>
            </a:p>
          </p:txBody>
        </p:sp>
        <p:cxnSp>
          <p:nvCxnSpPr>
            <p:cNvPr id="24" name="直線接點 23"/>
            <p:cNvCxnSpPr/>
            <p:nvPr/>
          </p:nvCxnSpPr>
          <p:spPr>
            <a:xfrm flipH="1">
              <a:off x="6328149" y="2960374"/>
              <a:ext cx="408552" cy="114779"/>
            </a:xfrm>
            <a:prstGeom prst="line">
              <a:avLst/>
            </a:prstGeom>
          </p:spPr>
          <p:style>
            <a:lnRef idx="1">
              <a:schemeClr val="accent1"/>
            </a:lnRef>
            <a:fillRef idx="0">
              <a:schemeClr val="accent1"/>
            </a:fillRef>
            <a:effectRef idx="0">
              <a:schemeClr val="accent1"/>
            </a:effectRef>
            <a:fontRef idx="minor">
              <a:schemeClr val="tx1"/>
            </a:fontRef>
          </p:style>
        </p:cxnSp>
        <p:sp>
          <p:nvSpPr>
            <p:cNvPr id="30" name="圓角矩形 29"/>
            <p:cNvSpPr/>
            <p:nvPr/>
          </p:nvSpPr>
          <p:spPr>
            <a:xfrm>
              <a:off x="6755512" y="2659126"/>
              <a:ext cx="1826871" cy="6024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4</a:t>
              </a:r>
              <a:r>
                <a:rPr lang="zh-TW" altLang="en-US" dirty="0">
                  <a:solidFill>
                    <a:schemeClr val="tx1"/>
                  </a:solidFill>
                  <a:latin typeface="+mj-ea"/>
                  <a:ea typeface="+mj-ea"/>
                </a:rPr>
                <a:t>家居家護理單位</a:t>
              </a:r>
              <a:endParaRPr lang="en-US" altLang="zh-TW" dirty="0">
                <a:solidFill>
                  <a:schemeClr val="tx1"/>
                </a:solidFill>
                <a:latin typeface="+mj-ea"/>
                <a:ea typeface="+mj-ea"/>
              </a:endParaRPr>
            </a:p>
          </p:txBody>
        </p:sp>
        <p:cxnSp>
          <p:nvCxnSpPr>
            <p:cNvPr id="28" name="直線接點 27"/>
            <p:cNvCxnSpPr/>
            <p:nvPr/>
          </p:nvCxnSpPr>
          <p:spPr>
            <a:xfrm flipH="1">
              <a:off x="6328149" y="3834857"/>
              <a:ext cx="595165" cy="110932"/>
            </a:xfrm>
            <a:prstGeom prst="line">
              <a:avLst/>
            </a:prstGeom>
          </p:spPr>
          <p:style>
            <a:lnRef idx="1">
              <a:schemeClr val="accent1"/>
            </a:lnRef>
            <a:fillRef idx="0">
              <a:schemeClr val="accent1"/>
            </a:fillRef>
            <a:effectRef idx="0">
              <a:schemeClr val="accent1"/>
            </a:effectRef>
            <a:fontRef idx="minor">
              <a:schemeClr val="tx1"/>
            </a:fontRef>
          </p:style>
        </p:cxnSp>
        <p:sp>
          <p:nvSpPr>
            <p:cNvPr id="33" name="圓角矩形 32"/>
            <p:cNvSpPr/>
            <p:nvPr/>
          </p:nvSpPr>
          <p:spPr>
            <a:xfrm>
              <a:off x="6692253" y="4339151"/>
              <a:ext cx="1775286" cy="6078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11</a:t>
              </a:r>
              <a:r>
                <a:rPr lang="zh-TW" altLang="en-US" dirty="0">
                  <a:solidFill>
                    <a:schemeClr val="tx1"/>
                  </a:solidFill>
                  <a:latin typeface="+mj-ea"/>
                  <a:ea typeface="+mj-ea"/>
                </a:rPr>
                <a:t>家專業服務單位</a:t>
              </a:r>
            </a:p>
          </p:txBody>
        </p:sp>
        <p:cxnSp>
          <p:nvCxnSpPr>
            <p:cNvPr id="31" name="直線接點 30"/>
            <p:cNvCxnSpPr/>
            <p:nvPr/>
          </p:nvCxnSpPr>
          <p:spPr>
            <a:xfrm flipH="1">
              <a:off x="6107483" y="4742347"/>
              <a:ext cx="584770" cy="155197"/>
            </a:xfrm>
            <a:prstGeom prst="line">
              <a:avLst/>
            </a:prstGeom>
          </p:spPr>
          <p:style>
            <a:lnRef idx="1">
              <a:schemeClr val="accent1"/>
            </a:lnRef>
            <a:fillRef idx="0">
              <a:schemeClr val="accent1"/>
            </a:fillRef>
            <a:effectRef idx="0">
              <a:schemeClr val="accent1"/>
            </a:effectRef>
            <a:fontRef idx="minor">
              <a:schemeClr val="tx1"/>
            </a:fontRef>
          </p:style>
        </p:cxnSp>
        <p:sp>
          <p:nvSpPr>
            <p:cNvPr id="36" name="圓角矩形 35"/>
            <p:cNvSpPr/>
            <p:nvPr/>
          </p:nvSpPr>
          <p:spPr>
            <a:xfrm>
              <a:off x="4444701" y="6282250"/>
              <a:ext cx="1704112" cy="4591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3</a:t>
              </a:r>
              <a:r>
                <a:rPr lang="zh-TW" altLang="en-US" dirty="0">
                  <a:solidFill>
                    <a:schemeClr val="tx1"/>
                  </a:solidFill>
                  <a:latin typeface="+mj-ea"/>
                  <a:ea typeface="+mj-ea"/>
                </a:rPr>
                <a:t>家交通接送</a:t>
              </a:r>
              <a:endParaRPr lang="en-US" altLang="zh-TW" dirty="0">
                <a:solidFill>
                  <a:schemeClr val="tx1"/>
                </a:solidFill>
                <a:latin typeface="+mj-ea"/>
                <a:ea typeface="+mj-ea"/>
              </a:endParaRPr>
            </a:p>
          </p:txBody>
        </p:sp>
        <p:cxnSp>
          <p:nvCxnSpPr>
            <p:cNvPr id="34" name="直線接點 33"/>
            <p:cNvCxnSpPr>
              <a:stCxn id="36" idx="0"/>
            </p:cNvCxnSpPr>
            <p:nvPr/>
          </p:nvCxnSpPr>
          <p:spPr>
            <a:xfrm flipH="1" flipV="1">
              <a:off x="4598421" y="6047629"/>
              <a:ext cx="698337" cy="234621"/>
            </a:xfrm>
            <a:prstGeom prst="line">
              <a:avLst/>
            </a:prstGeom>
          </p:spPr>
          <p:style>
            <a:lnRef idx="1">
              <a:schemeClr val="accent1"/>
            </a:lnRef>
            <a:fillRef idx="0">
              <a:schemeClr val="accent1"/>
            </a:fillRef>
            <a:effectRef idx="0">
              <a:schemeClr val="accent1"/>
            </a:effectRef>
            <a:fontRef idx="minor">
              <a:schemeClr val="tx1"/>
            </a:fontRef>
          </p:style>
        </p:cxnSp>
        <p:sp>
          <p:nvSpPr>
            <p:cNvPr id="42" name="圓角矩形 41"/>
            <p:cNvSpPr/>
            <p:nvPr/>
          </p:nvSpPr>
          <p:spPr>
            <a:xfrm>
              <a:off x="2270678" y="6282250"/>
              <a:ext cx="1687336" cy="4591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家輔具資源中心</a:t>
              </a:r>
            </a:p>
          </p:txBody>
        </p:sp>
        <p:cxnSp>
          <p:nvCxnSpPr>
            <p:cNvPr id="40" name="直線接點 39"/>
            <p:cNvCxnSpPr/>
            <p:nvPr/>
          </p:nvCxnSpPr>
          <p:spPr>
            <a:xfrm flipV="1">
              <a:off x="3333318" y="5653136"/>
              <a:ext cx="310183" cy="541825"/>
            </a:xfrm>
            <a:prstGeom prst="line">
              <a:avLst/>
            </a:prstGeom>
          </p:spPr>
          <p:style>
            <a:lnRef idx="1">
              <a:schemeClr val="accent1"/>
            </a:lnRef>
            <a:fillRef idx="0">
              <a:schemeClr val="accent1"/>
            </a:fillRef>
            <a:effectRef idx="0">
              <a:schemeClr val="accent1"/>
            </a:effectRef>
            <a:fontRef idx="minor">
              <a:schemeClr val="tx1"/>
            </a:fontRef>
          </p:style>
        </p:cxnSp>
        <p:sp>
          <p:nvSpPr>
            <p:cNvPr id="45" name="圓角矩形 44"/>
            <p:cNvSpPr/>
            <p:nvPr/>
          </p:nvSpPr>
          <p:spPr>
            <a:xfrm>
              <a:off x="939968" y="5464932"/>
              <a:ext cx="1687336" cy="4591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家營養餐飲</a:t>
              </a:r>
            </a:p>
          </p:txBody>
        </p:sp>
        <p:cxnSp>
          <p:nvCxnSpPr>
            <p:cNvPr id="43" name="直線接點 42"/>
            <p:cNvCxnSpPr/>
            <p:nvPr/>
          </p:nvCxnSpPr>
          <p:spPr>
            <a:xfrm flipV="1">
              <a:off x="2219719" y="4946993"/>
              <a:ext cx="843668" cy="553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flipV="1">
              <a:off x="1667204" y="4086683"/>
              <a:ext cx="1206947" cy="321593"/>
            </a:xfrm>
            <a:prstGeom prst="line">
              <a:avLst/>
            </a:prstGeom>
          </p:spPr>
          <p:style>
            <a:lnRef idx="1">
              <a:schemeClr val="accent1"/>
            </a:lnRef>
            <a:fillRef idx="0">
              <a:schemeClr val="accent1"/>
            </a:fillRef>
            <a:effectRef idx="0">
              <a:schemeClr val="accent1"/>
            </a:effectRef>
            <a:fontRef idx="minor">
              <a:schemeClr val="tx1"/>
            </a:fontRef>
          </p:style>
        </p:cxnSp>
        <p:sp>
          <p:nvSpPr>
            <p:cNvPr id="48" name="圓角矩形 47"/>
            <p:cNvSpPr/>
            <p:nvPr/>
          </p:nvSpPr>
          <p:spPr>
            <a:xfrm>
              <a:off x="124452" y="4232545"/>
              <a:ext cx="2273875" cy="6616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2</a:t>
              </a:r>
              <a:r>
                <a:rPr lang="zh-TW" altLang="en-US" dirty="0">
                  <a:solidFill>
                    <a:schemeClr val="tx1"/>
                  </a:solidFill>
                  <a:latin typeface="+mj-ea"/>
                  <a:ea typeface="+mj-ea"/>
                </a:rPr>
                <a:t>個失智症共照中心</a:t>
              </a:r>
              <a:endParaRPr lang="en-US" altLang="zh-TW" dirty="0">
                <a:solidFill>
                  <a:schemeClr val="tx1"/>
                </a:solidFill>
                <a:latin typeface="+mj-ea"/>
                <a:ea typeface="+mj-ea"/>
              </a:endParaRPr>
            </a:p>
            <a:p>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p:txBody>
        </p:sp>
        <p:sp>
          <p:nvSpPr>
            <p:cNvPr id="54" name="圓角矩形 53"/>
            <p:cNvSpPr/>
            <p:nvPr/>
          </p:nvSpPr>
          <p:spPr>
            <a:xfrm>
              <a:off x="401325" y="2828978"/>
              <a:ext cx="1818394" cy="601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p:txBody>
        </p:sp>
        <p:cxnSp>
          <p:nvCxnSpPr>
            <p:cNvPr id="52" name="直線接點 51"/>
            <p:cNvCxnSpPr/>
            <p:nvPr/>
          </p:nvCxnSpPr>
          <p:spPr>
            <a:xfrm>
              <a:off x="2241271" y="3017764"/>
              <a:ext cx="686352" cy="130140"/>
            </a:xfrm>
            <a:prstGeom prst="line">
              <a:avLst/>
            </a:prstGeom>
          </p:spPr>
          <p:style>
            <a:lnRef idx="1">
              <a:schemeClr val="accent1"/>
            </a:lnRef>
            <a:fillRef idx="0">
              <a:schemeClr val="accent1"/>
            </a:fillRef>
            <a:effectRef idx="0">
              <a:schemeClr val="accent1"/>
            </a:effectRef>
            <a:fontRef idx="minor">
              <a:schemeClr val="tx1"/>
            </a:fontRef>
          </p:style>
        </p:cxnSp>
        <p:sp>
          <p:nvSpPr>
            <p:cNvPr id="57" name="圓角矩形 56"/>
            <p:cNvSpPr/>
            <p:nvPr/>
          </p:nvSpPr>
          <p:spPr>
            <a:xfrm>
              <a:off x="702210" y="1844152"/>
              <a:ext cx="1716952" cy="533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24</a:t>
              </a:r>
              <a:r>
                <a:rPr lang="zh-TW" altLang="en-US" dirty="0">
                  <a:solidFill>
                    <a:schemeClr val="tx1"/>
                  </a:solidFill>
                  <a:latin typeface="+mj-ea"/>
                  <a:ea typeface="+mj-ea"/>
                </a:rPr>
                <a:t>個巷弄長照站</a:t>
              </a:r>
            </a:p>
          </p:txBody>
        </p:sp>
        <p:cxnSp>
          <p:nvCxnSpPr>
            <p:cNvPr id="55" name="直線接點 54"/>
            <p:cNvCxnSpPr/>
            <p:nvPr/>
          </p:nvCxnSpPr>
          <p:spPr>
            <a:xfrm>
              <a:off x="2466723" y="2065582"/>
              <a:ext cx="924667"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圓角矩形 60"/>
            <p:cNvSpPr/>
            <p:nvPr/>
          </p:nvSpPr>
          <p:spPr>
            <a:xfrm>
              <a:off x="617220" y="1054573"/>
              <a:ext cx="2479931" cy="533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6</a:t>
              </a:r>
              <a:r>
                <a:rPr lang="zh-TW" altLang="en-US" dirty="0">
                  <a:solidFill>
                    <a:schemeClr val="tx1"/>
                  </a:solidFill>
                  <a:latin typeface="+mj-ea"/>
                  <a:ea typeface="+mj-ea"/>
                </a:rPr>
                <a:t>間居家失能個案家庭醫師</a:t>
              </a:r>
            </a:p>
          </p:txBody>
        </p:sp>
        <p:cxnSp>
          <p:nvCxnSpPr>
            <p:cNvPr id="59" name="直線接點 58"/>
            <p:cNvCxnSpPr>
              <a:stCxn id="61" idx="3"/>
            </p:cNvCxnSpPr>
            <p:nvPr/>
          </p:nvCxnSpPr>
          <p:spPr>
            <a:xfrm>
              <a:off x="3097151" y="1321240"/>
              <a:ext cx="754769" cy="26666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52" name="流程圖: 替代處理程序 1051"/>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斗六市長照資源佈建現況</a:t>
            </a:r>
          </a:p>
        </p:txBody>
      </p:sp>
    </p:spTree>
    <p:extLst>
      <p:ext uri="{BB962C8B-B14F-4D97-AF65-F5344CB8AC3E}">
        <p14:creationId xmlns:p14="http://schemas.microsoft.com/office/powerpoint/2010/main" val="3791007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流程圖: 替代處理程序 34"/>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林內鄉長照資源佈建現況</a:t>
            </a:r>
          </a:p>
        </p:txBody>
      </p:sp>
      <p:graphicFrame>
        <p:nvGraphicFramePr>
          <p:cNvPr id="2" name="圖表 1"/>
          <p:cNvGraphicFramePr/>
          <p:nvPr>
            <p:extLst>
              <p:ext uri="{D42A27DB-BD31-4B8C-83A1-F6EECF244321}">
                <p14:modId xmlns:p14="http://schemas.microsoft.com/office/powerpoint/2010/main" val="1611658200"/>
              </p:ext>
            </p:extLst>
          </p:nvPr>
        </p:nvGraphicFramePr>
        <p:xfrm>
          <a:off x="191406" y="1046478"/>
          <a:ext cx="8205834" cy="4001441"/>
        </p:xfrm>
        <a:graphic>
          <a:graphicData uri="http://schemas.openxmlformats.org/drawingml/2006/chart">
            <c:chart xmlns:c="http://schemas.openxmlformats.org/drawingml/2006/chart" xmlns:r="http://schemas.openxmlformats.org/officeDocument/2006/relationships" r:id="rId3"/>
          </a:graphicData>
        </a:graphic>
      </p:graphicFrame>
      <p:pic>
        <p:nvPicPr>
          <p:cNvPr id="84" name="chart"/>
          <p:cNvPicPr>
            <a:picLocks noChangeAspect="1"/>
          </p:cNvPicPr>
          <p:nvPr/>
        </p:nvPicPr>
        <p:blipFill>
          <a:blip r:embed="rId4"/>
          <a:stretch>
            <a:fillRect/>
          </a:stretch>
        </p:blipFill>
        <p:spPr>
          <a:xfrm>
            <a:off x="3371092" y="1570264"/>
            <a:ext cx="730201" cy="513976"/>
          </a:xfrm>
          <a:prstGeom prst="rect">
            <a:avLst/>
          </a:prstGeom>
          <a:ln>
            <a:noFill/>
          </a:ln>
          <a:effectLst>
            <a:softEdge rad="112500"/>
          </a:effectLst>
        </p:spPr>
      </p:pic>
      <p:cxnSp>
        <p:nvCxnSpPr>
          <p:cNvPr id="85" name="直線接點 84"/>
          <p:cNvCxnSpPr/>
          <p:nvPr/>
        </p:nvCxnSpPr>
        <p:spPr>
          <a:xfrm>
            <a:off x="3276600" y="1441770"/>
            <a:ext cx="188984" cy="256988"/>
          </a:xfrm>
          <a:prstGeom prst="line">
            <a:avLst/>
          </a:prstGeom>
        </p:spPr>
        <p:style>
          <a:lnRef idx="1">
            <a:schemeClr val="accent1"/>
          </a:lnRef>
          <a:fillRef idx="0">
            <a:schemeClr val="accent1"/>
          </a:fillRef>
          <a:effectRef idx="0">
            <a:schemeClr val="accent1"/>
          </a:effectRef>
          <a:fontRef idx="minor">
            <a:schemeClr val="tx1"/>
          </a:fontRef>
        </p:style>
      </p:cxnSp>
      <p:pic>
        <p:nvPicPr>
          <p:cNvPr id="8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4734" y="3370580"/>
            <a:ext cx="801009" cy="5638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819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圖表 27"/>
          <p:cNvGraphicFramePr/>
          <p:nvPr>
            <p:extLst>
              <p:ext uri="{D42A27DB-BD31-4B8C-83A1-F6EECF244321}">
                <p14:modId xmlns:p14="http://schemas.microsoft.com/office/powerpoint/2010/main" val="3934838919"/>
              </p:ext>
            </p:extLst>
          </p:nvPr>
        </p:nvGraphicFramePr>
        <p:xfrm>
          <a:off x="320040" y="919480"/>
          <a:ext cx="81153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0" name="流程圖: 替代處理程序 39"/>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莿桐鄉長照資源佈建現況</a:t>
            </a:r>
          </a:p>
        </p:txBody>
      </p:sp>
      <p:pic>
        <p:nvPicPr>
          <p:cNvPr id="41" name="chart"/>
          <p:cNvPicPr>
            <a:picLocks noChangeAspect="1"/>
          </p:cNvPicPr>
          <p:nvPr/>
        </p:nvPicPr>
        <p:blipFill>
          <a:blip r:embed="rId4"/>
          <a:stretch>
            <a:fillRect/>
          </a:stretch>
        </p:blipFill>
        <p:spPr>
          <a:xfrm>
            <a:off x="5068331" y="1749849"/>
            <a:ext cx="780897" cy="535720"/>
          </a:xfrm>
          <a:prstGeom prst="rect">
            <a:avLst/>
          </a:prstGeom>
          <a:ln>
            <a:noFill/>
          </a:ln>
          <a:effectLst>
            <a:softEdge rad="112500"/>
          </a:effectLst>
        </p:spPr>
      </p:pic>
    </p:spTree>
    <p:extLst>
      <p:ext uri="{BB962C8B-B14F-4D97-AF65-F5344CB8AC3E}">
        <p14:creationId xmlns:p14="http://schemas.microsoft.com/office/powerpoint/2010/main" val="134224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p:cNvGrpSpPr/>
          <p:nvPr/>
        </p:nvGrpSpPr>
        <p:grpSpPr>
          <a:xfrm>
            <a:off x="-132802" y="792085"/>
            <a:ext cx="9756576" cy="4265096"/>
            <a:chOff x="-159979" y="1054573"/>
            <a:chExt cx="9756576" cy="5686795"/>
          </a:xfrm>
        </p:grpSpPr>
        <p:graphicFrame>
          <p:nvGraphicFramePr>
            <p:cNvPr id="2" name="圖表 1"/>
            <p:cNvGraphicFramePr>
              <a:graphicFrameLocks/>
            </p:cNvGraphicFramePr>
            <p:nvPr>
              <p:extLst>
                <p:ext uri="{D42A27DB-BD31-4B8C-83A1-F6EECF244321}">
                  <p14:modId xmlns:p14="http://schemas.microsoft.com/office/powerpoint/2010/main" val="2794277912"/>
                </p:ext>
              </p:extLst>
            </p:nvPr>
          </p:nvGraphicFramePr>
          <p:xfrm>
            <a:off x="-159979" y="1321240"/>
            <a:ext cx="9756576" cy="5036971"/>
          </p:xfrm>
          <a:graphic>
            <a:graphicData uri="http://schemas.openxmlformats.org/drawingml/2006/chart">
              <c:chart xmlns:c="http://schemas.openxmlformats.org/drawingml/2006/chart" xmlns:r="http://schemas.openxmlformats.org/officeDocument/2006/relationships" r:id="rId3"/>
            </a:graphicData>
          </a:graphic>
        </p:graphicFrame>
        <p:pic>
          <p:nvPicPr>
            <p:cNvPr id="3" name="chart"/>
            <p:cNvPicPr>
              <a:picLocks noChangeAspect="1"/>
            </p:cNvPicPr>
            <p:nvPr/>
          </p:nvPicPr>
          <p:blipFill>
            <a:blip r:embed="rId4"/>
            <a:stretch>
              <a:fillRect/>
            </a:stretch>
          </p:blipFill>
          <p:spPr>
            <a:xfrm>
              <a:off x="4668973" y="1688180"/>
              <a:ext cx="814165" cy="754804"/>
            </a:xfrm>
            <a:prstGeom prst="rect">
              <a:avLst/>
            </a:prstGeom>
            <a:ln>
              <a:noFill/>
            </a:ln>
            <a:effectLst>
              <a:softEdge rad="112500"/>
            </a:effectLst>
          </p:spPr>
        </p:pic>
        <p:pic>
          <p:nvPicPr>
            <p:cNvPr id="5" name="chart"/>
            <p:cNvPicPr>
              <a:picLocks noChangeAspect="1"/>
            </p:cNvPicPr>
            <p:nvPr/>
          </p:nvPicPr>
          <p:blipFill>
            <a:blip r:embed="rId5"/>
            <a:stretch>
              <a:fillRect/>
            </a:stretch>
          </p:blipFill>
          <p:spPr>
            <a:xfrm>
              <a:off x="5682542" y="3583822"/>
              <a:ext cx="849883" cy="788253"/>
            </a:xfrm>
            <a:prstGeom prst="rect">
              <a:avLst/>
            </a:prstGeom>
            <a:ln>
              <a:noFill/>
            </a:ln>
            <a:effectLst>
              <a:softEdge rad="112500"/>
            </a:effec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9059" y="4413839"/>
              <a:ext cx="943245" cy="8852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7589" y="5025296"/>
              <a:ext cx="801009" cy="7517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hart"/>
            <p:cNvPicPr>
              <a:picLocks noChangeAspect="1"/>
            </p:cNvPicPr>
            <p:nvPr/>
          </p:nvPicPr>
          <p:blipFill>
            <a:blip r:embed="rId8"/>
            <a:stretch>
              <a:fillRect/>
            </a:stretch>
          </p:blipFill>
          <p:spPr>
            <a:xfrm>
              <a:off x="4320234" y="5360727"/>
              <a:ext cx="850504" cy="715593"/>
            </a:xfrm>
            <a:prstGeom prst="rect">
              <a:avLst/>
            </a:prstGeom>
            <a:ln>
              <a:noFill/>
            </a:ln>
            <a:effectLst>
              <a:softEdge rad="112500"/>
            </a:effectLst>
          </p:spPr>
        </p:pic>
        <p:pic>
          <p:nvPicPr>
            <p:cNvPr id="10" name="chart"/>
            <p:cNvPicPr>
              <a:picLocks noChangeAspect="1"/>
            </p:cNvPicPr>
            <p:nvPr/>
          </p:nvPicPr>
          <p:blipFill>
            <a:blip r:embed="rId9"/>
            <a:stretch>
              <a:fillRect/>
            </a:stretch>
          </p:blipFill>
          <p:spPr>
            <a:xfrm>
              <a:off x="3097151" y="4584396"/>
              <a:ext cx="821707" cy="703797"/>
            </a:xfrm>
            <a:prstGeom prst="rect">
              <a:avLst/>
            </a:prstGeom>
            <a:ln>
              <a:noFill/>
            </a:ln>
            <a:effectLst>
              <a:softEdge rad="112500"/>
            </a:effectLst>
          </p:spPr>
        </p:pic>
        <p:pic>
          <p:nvPicPr>
            <p:cNvPr id="11" name="chart"/>
            <p:cNvPicPr>
              <a:picLocks noChangeAspect="1"/>
            </p:cNvPicPr>
            <p:nvPr/>
          </p:nvPicPr>
          <p:blipFill>
            <a:blip r:embed="rId10"/>
            <a:stretch>
              <a:fillRect/>
            </a:stretch>
          </p:blipFill>
          <p:spPr>
            <a:xfrm>
              <a:off x="2931257" y="3665573"/>
              <a:ext cx="804122" cy="737335"/>
            </a:xfrm>
            <a:prstGeom prst="rect">
              <a:avLst/>
            </a:prstGeom>
            <a:ln>
              <a:noFill/>
            </a:ln>
            <a:effectLst>
              <a:softEdge rad="112500"/>
            </a:effectLst>
          </p:spPr>
        </p:pic>
        <p:pic>
          <p:nvPicPr>
            <p:cNvPr id="12" name="chart"/>
            <p:cNvPicPr>
              <a:picLocks noChangeAspect="1"/>
            </p:cNvPicPr>
            <p:nvPr/>
          </p:nvPicPr>
          <p:blipFill>
            <a:blip r:embed="rId11"/>
            <a:stretch>
              <a:fillRect/>
            </a:stretch>
          </p:blipFill>
          <p:spPr>
            <a:xfrm>
              <a:off x="3074385" y="2863833"/>
              <a:ext cx="776376" cy="719989"/>
            </a:xfrm>
            <a:prstGeom prst="rect">
              <a:avLst/>
            </a:prstGeom>
            <a:ln>
              <a:noFill/>
            </a:ln>
            <a:effectLst>
              <a:softEdge rad="112500"/>
            </a:effectLst>
          </p:spPr>
        </p:pic>
        <p:pic>
          <p:nvPicPr>
            <p:cNvPr id="13" name="chart"/>
            <p:cNvPicPr>
              <a:picLocks noChangeAspect="1"/>
            </p:cNvPicPr>
            <p:nvPr/>
          </p:nvPicPr>
          <p:blipFill>
            <a:blip r:embed="rId12"/>
            <a:stretch>
              <a:fillRect/>
            </a:stretch>
          </p:blipFill>
          <p:spPr>
            <a:xfrm>
              <a:off x="3462573" y="2145569"/>
              <a:ext cx="730201" cy="685301"/>
            </a:xfrm>
            <a:prstGeom prst="rect">
              <a:avLst/>
            </a:prstGeom>
            <a:ln>
              <a:noFill/>
            </a:ln>
            <a:effectLst>
              <a:softEdge rad="112500"/>
            </a:effectLst>
          </p:spPr>
        </p:pic>
        <p:pic>
          <p:nvPicPr>
            <p:cNvPr id="14" name="chart"/>
            <p:cNvPicPr>
              <a:picLocks noChangeAspect="1"/>
            </p:cNvPicPr>
            <p:nvPr/>
          </p:nvPicPr>
          <p:blipFill>
            <a:blip r:embed="rId13"/>
            <a:stretch>
              <a:fillRect/>
            </a:stretch>
          </p:blipFill>
          <p:spPr>
            <a:xfrm>
              <a:off x="3958014" y="1677670"/>
              <a:ext cx="825276" cy="726797"/>
            </a:xfrm>
            <a:prstGeom prst="rect">
              <a:avLst/>
            </a:prstGeom>
            <a:ln>
              <a:noFill/>
            </a:ln>
            <a:effectLst>
              <a:softEdge rad="112500"/>
            </a:effectLst>
          </p:spPr>
        </p:pic>
        <p:pic>
          <p:nvPicPr>
            <p:cNvPr id="1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18858" y="2996996"/>
              <a:ext cx="1653256" cy="133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3686867" y="4338668"/>
              <a:ext cx="2162231" cy="697627"/>
            </a:xfrm>
            <a:prstGeom prst="rect">
              <a:avLst/>
            </a:prstGeom>
            <a:noFill/>
          </p:spPr>
          <p:txBody>
            <a:bodyPr wrap="square" rtlCol="0">
              <a:spAutoFit/>
            </a:bodyPr>
            <a:lstStyle/>
            <a:p>
              <a:pPr algn="ctr"/>
              <a:r>
                <a:rPr lang="en-US" altLang="zh-TW" dirty="0">
                  <a:solidFill>
                    <a:schemeClr val="tx1"/>
                  </a:solidFill>
                  <a:latin typeface="+mj-ea"/>
                  <a:ea typeface="+mj-ea"/>
                </a:rPr>
                <a:t>6</a:t>
              </a:r>
              <a:r>
                <a:rPr lang="zh-TW" altLang="en-US" dirty="0">
                  <a:solidFill>
                    <a:schemeClr val="tx1"/>
                  </a:solidFill>
                  <a:latin typeface="+mj-ea"/>
                  <a:ea typeface="+mj-ea"/>
                </a:rPr>
                <a:t>家社區整合型</a:t>
              </a:r>
              <a:endParaRPr lang="en-US" altLang="zh-TW" dirty="0">
                <a:solidFill>
                  <a:schemeClr val="tx1"/>
                </a:solidFill>
                <a:latin typeface="+mj-ea"/>
                <a:ea typeface="+mj-ea"/>
              </a:endParaRPr>
            </a:p>
            <a:p>
              <a:pPr algn="ctr"/>
              <a:r>
                <a:rPr lang="zh-TW" altLang="en-US" dirty="0">
                  <a:solidFill>
                    <a:schemeClr val="tx1"/>
                  </a:solidFill>
                  <a:latin typeface="+mj-ea"/>
                  <a:ea typeface="+mj-ea"/>
                </a:rPr>
                <a:t>服務中心</a:t>
              </a:r>
            </a:p>
          </p:txBody>
        </p:sp>
        <p:sp>
          <p:nvSpPr>
            <p:cNvPr id="7" name="圓角矩形 6"/>
            <p:cNvSpPr/>
            <p:nvPr/>
          </p:nvSpPr>
          <p:spPr>
            <a:xfrm>
              <a:off x="5688585" y="1076622"/>
              <a:ext cx="2133857" cy="4591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3</a:t>
              </a:r>
              <a:r>
                <a:rPr lang="zh-TW" altLang="en-US" dirty="0">
                  <a:solidFill>
                    <a:schemeClr val="tx1"/>
                  </a:solidFill>
                  <a:latin typeface="+mj-ea"/>
                  <a:ea typeface="+mj-ea"/>
                </a:rPr>
                <a:t>家居家服務單位</a:t>
              </a:r>
            </a:p>
          </p:txBody>
        </p:sp>
        <p:cxnSp>
          <p:nvCxnSpPr>
            <p:cNvPr id="17" name="直線接點 16"/>
            <p:cNvCxnSpPr>
              <a:stCxn id="7" idx="1"/>
            </p:cNvCxnSpPr>
            <p:nvPr/>
          </p:nvCxnSpPr>
          <p:spPr>
            <a:xfrm flipH="1">
              <a:off x="5076056" y="1306181"/>
              <a:ext cx="612529" cy="253717"/>
            </a:xfrm>
            <a:prstGeom prst="line">
              <a:avLst/>
            </a:prstGeom>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6448527" y="1750277"/>
              <a:ext cx="2133857" cy="5911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3</a:t>
              </a:r>
              <a:r>
                <a:rPr lang="zh-TW" altLang="en-US" dirty="0">
                  <a:solidFill>
                    <a:schemeClr val="tx1"/>
                  </a:solidFill>
                  <a:latin typeface="+mj-ea"/>
                  <a:ea typeface="+mj-ea"/>
                </a:rPr>
                <a:t>間日間照顧中心</a:t>
              </a:r>
            </a:p>
          </p:txBody>
        </p:sp>
        <p:cxnSp>
          <p:nvCxnSpPr>
            <p:cNvPr id="19" name="直線接點 18"/>
            <p:cNvCxnSpPr/>
            <p:nvPr/>
          </p:nvCxnSpPr>
          <p:spPr>
            <a:xfrm flipH="1">
              <a:off x="5849098" y="2110818"/>
              <a:ext cx="599429" cy="34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flipH="1">
              <a:off x="6328149" y="2960374"/>
              <a:ext cx="408552" cy="114779"/>
            </a:xfrm>
            <a:prstGeom prst="line">
              <a:avLst/>
            </a:prstGeom>
          </p:spPr>
          <p:style>
            <a:lnRef idx="1">
              <a:schemeClr val="accent1"/>
            </a:lnRef>
            <a:fillRef idx="0">
              <a:schemeClr val="accent1"/>
            </a:fillRef>
            <a:effectRef idx="0">
              <a:schemeClr val="accent1"/>
            </a:effectRef>
            <a:fontRef idx="minor">
              <a:schemeClr val="tx1"/>
            </a:fontRef>
          </p:style>
        </p:cxnSp>
        <p:sp>
          <p:nvSpPr>
            <p:cNvPr id="30" name="圓角矩形 29"/>
            <p:cNvSpPr/>
            <p:nvPr/>
          </p:nvSpPr>
          <p:spPr>
            <a:xfrm>
              <a:off x="6736701" y="2716516"/>
              <a:ext cx="1826871" cy="6024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3</a:t>
              </a:r>
              <a:r>
                <a:rPr lang="zh-TW" altLang="en-US" dirty="0">
                  <a:solidFill>
                    <a:schemeClr val="tx1"/>
                  </a:solidFill>
                  <a:latin typeface="+mj-ea"/>
                  <a:ea typeface="+mj-ea"/>
                </a:rPr>
                <a:t>家居家護理單位</a:t>
              </a:r>
              <a:endParaRPr lang="en-US" altLang="zh-TW" dirty="0">
                <a:solidFill>
                  <a:schemeClr val="tx1"/>
                </a:solidFill>
                <a:latin typeface="+mj-ea"/>
                <a:ea typeface="+mj-ea"/>
              </a:endParaRPr>
            </a:p>
          </p:txBody>
        </p:sp>
        <p:cxnSp>
          <p:nvCxnSpPr>
            <p:cNvPr id="28" name="直線接點 27"/>
            <p:cNvCxnSpPr>
              <a:endCxn id="5" idx="3"/>
            </p:cNvCxnSpPr>
            <p:nvPr/>
          </p:nvCxnSpPr>
          <p:spPr>
            <a:xfrm flipH="1">
              <a:off x="6532425" y="3834857"/>
              <a:ext cx="390890" cy="1430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flipH="1">
              <a:off x="6240040" y="4464736"/>
              <a:ext cx="584770" cy="525468"/>
            </a:xfrm>
            <a:prstGeom prst="line">
              <a:avLst/>
            </a:prstGeom>
          </p:spPr>
          <p:style>
            <a:lnRef idx="1">
              <a:schemeClr val="accent1"/>
            </a:lnRef>
            <a:fillRef idx="0">
              <a:schemeClr val="accent1"/>
            </a:fillRef>
            <a:effectRef idx="0">
              <a:schemeClr val="accent1"/>
            </a:effectRef>
            <a:fontRef idx="minor">
              <a:schemeClr val="tx1"/>
            </a:fontRef>
          </p:style>
        </p:cxnSp>
        <p:sp>
          <p:nvSpPr>
            <p:cNvPr id="36" name="圓角矩形 35"/>
            <p:cNvSpPr/>
            <p:nvPr/>
          </p:nvSpPr>
          <p:spPr>
            <a:xfrm>
              <a:off x="4444701" y="6282250"/>
              <a:ext cx="1704112" cy="4591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3</a:t>
              </a:r>
              <a:r>
                <a:rPr lang="zh-TW" altLang="en-US" dirty="0">
                  <a:solidFill>
                    <a:schemeClr val="tx1"/>
                  </a:solidFill>
                  <a:latin typeface="+mj-ea"/>
                  <a:ea typeface="+mj-ea"/>
                </a:rPr>
                <a:t>家交通接送</a:t>
              </a:r>
              <a:endParaRPr lang="en-US" altLang="zh-TW" dirty="0">
                <a:solidFill>
                  <a:schemeClr val="tx1"/>
                </a:solidFill>
                <a:latin typeface="+mj-ea"/>
                <a:ea typeface="+mj-ea"/>
              </a:endParaRPr>
            </a:p>
          </p:txBody>
        </p:sp>
        <p:cxnSp>
          <p:nvCxnSpPr>
            <p:cNvPr id="34" name="直線接點 33"/>
            <p:cNvCxnSpPr>
              <a:stCxn id="36" idx="0"/>
            </p:cNvCxnSpPr>
            <p:nvPr/>
          </p:nvCxnSpPr>
          <p:spPr>
            <a:xfrm flipH="1" flipV="1">
              <a:off x="4598421" y="6047629"/>
              <a:ext cx="698337" cy="234621"/>
            </a:xfrm>
            <a:prstGeom prst="line">
              <a:avLst/>
            </a:prstGeom>
          </p:spPr>
          <p:style>
            <a:lnRef idx="1">
              <a:schemeClr val="accent1"/>
            </a:lnRef>
            <a:fillRef idx="0">
              <a:schemeClr val="accent1"/>
            </a:fillRef>
            <a:effectRef idx="0">
              <a:schemeClr val="accent1"/>
            </a:effectRef>
            <a:fontRef idx="minor">
              <a:schemeClr val="tx1"/>
            </a:fontRef>
          </p:style>
        </p:cxnSp>
        <p:sp>
          <p:nvSpPr>
            <p:cNvPr id="42" name="圓角矩形 41"/>
            <p:cNvSpPr/>
            <p:nvPr/>
          </p:nvSpPr>
          <p:spPr>
            <a:xfrm>
              <a:off x="2309564" y="6223740"/>
              <a:ext cx="1687336" cy="4591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家輔具服務據點</a:t>
              </a:r>
            </a:p>
          </p:txBody>
        </p:sp>
        <p:cxnSp>
          <p:nvCxnSpPr>
            <p:cNvPr id="40" name="直線接點 39"/>
            <p:cNvCxnSpPr/>
            <p:nvPr/>
          </p:nvCxnSpPr>
          <p:spPr>
            <a:xfrm flipV="1">
              <a:off x="3488409" y="5694491"/>
              <a:ext cx="310183" cy="541825"/>
            </a:xfrm>
            <a:prstGeom prst="line">
              <a:avLst/>
            </a:prstGeom>
          </p:spPr>
          <p:style>
            <a:lnRef idx="1">
              <a:schemeClr val="accent1"/>
            </a:lnRef>
            <a:fillRef idx="0">
              <a:schemeClr val="accent1"/>
            </a:fillRef>
            <a:effectRef idx="0">
              <a:schemeClr val="accent1"/>
            </a:effectRef>
            <a:fontRef idx="minor">
              <a:schemeClr val="tx1"/>
            </a:fontRef>
          </p:style>
        </p:cxnSp>
        <p:sp>
          <p:nvSpPr>
            <p:cNvPr id="45" name="圓角矩形 44"/>
            <p:cNvSpPr/>
            <p:nvPr/>
          </p:nvSpPr>
          <p:spPr>
            <a:xfrm>
              <a:off x="939968" y="5464932"/>
              <a:ext cx="1687336" cy="4591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家營養餐飲</a:t>
              </a:r>
            </a:p>
          </p:txBody>
        </p:sp>
        <p:cxnSp>
          <p:nvCxnSpPr>
            <p:cNvPr id="43" name="直線接點 42"/>
            <p:cNvCxnSpPr/>
            <p:nvPr/>
          </p:nvCxnSpPr>
          <p:spPr>
            <a:xfrm flipV="1">
              <a:off x="2627304" y="5083767"/>
              <a:ext cx="668754" cy="457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flipV="1">
              <a:off x="1946285" y="4143143"/>
              <a:ext cx="1206947" cy="321593"/>
            </a:xfrm>
            <a:prstGeom prst="line">
              <a:avLst/>
            </a:prstGeom>
          </p:spPr>
          <p:style>
            <a:lnRef idx="1">
              <a:schemeClr val="accent1"/>
            </a:lnRef>
            <a:fillRef idx="0">
              <a:schemeClr val="accent1"/>
            </a:fillRef>
            <a:effectRef idx="0">
              <a:schemeClr val="accent1"/>
            </a:effectRef>
            <a:fontRef idx="minor">
              <a:schemeClr val="tx1"/>
            </a:fontRef>
          </p:style>
        </p:cxnSp>
        <p:sp>
          <p:nvSpPr>
            <p:cNvPr id="48" name="圓角矩形 47"/>
            <p:cNvSpPr/>
            <p:nvPr/>
          </p:nvSpPr>
          <p:spPr>
            <a:xfrm>
              <a:off x="124452" y="4155497"/>
              <a:ext cx="2273875" cy="6616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個失智症共照中心</a:t>
              </a:r>
              <a:endParaRPr lang="en-US" altLang="zh-TW" dirty="0">
                <a:solidFill>
                  <a:schemeClr val="tx1"/>
                </a:solidFill>
                <a:latin typeface="+mj-ea"/>
                <a:ea typeface="+mj-ea"/>
              </a:endParaRPr>
            </a:p>
            <a:p>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p:txBody>
        </p:sp>
        <p:sp>
          <p:nvSpPr>
            <p:cNvPr id="54" name="圓角矩形 53"/>
            <p:cNvSpPr/>
            <p:nvPr/>
          </p:nvSpPr>
          <p:spPr>
            <a:xfrm>
              <a:off x="702210" y="2828977"/>
              <a:ext cx="1818394" cy="601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p:txBody>
        </p:sp>
        <p:cxnSp>
          <p:nvCxnSpPr>
            <p:cNvPr id="52" name="直線接點 51"/>
            <p:cNvCxnSpPr/>
            <p:nvPr/>
          </p:nvCxnSpPr>
          <p:spPr>
            <a:xfrm>
              <a:off x="2452390" y="3093688"/>
              <a:ext cx="686352" cy="130140"/>
            </a:xfrm>
            <a:prstGeom prst="line">
              <a:avLst/>
            </a:prstGeom>
          </p:spPr>
          <p:style>
            <a:lnRef idx="1">
              <a:schemeClr val="accent1"/>
            </a:lnRef>
            <a:fillRef idx="0">
              <a:schemeClr val="accent1"/>
            </a:fillRef>
            <a:effectRef idx="0">
              <a:schemeClr val="accent1"/>
            </a:effectRef>
            <a:fontRef idx="minor">
              <a:schemeClr val="tx1"/>
            </a:fontRef>
          </p:style>
        </p:cxnSp>
        <p:sp>
          <p:nvSpPr>
            <p:cNvPr id="57" name="圓角矩形 56"/>
            <p:cNvSpPr/>
            <p:nvPr/>
          </p:nvSpPr>
          <p:spPr>
            <a:xfrm>
              <a:off x="910352" y="1878902"/>
              <a:ext cx="1716952" cy="533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10</a:t>
              </a:r>
              <a:r>
                <a:rPr lang="zh-TW" altLang="en-US" dirty="0">
                  <a:solidFill>
                    <a:schemeClr val="tx1"/>
                  </a:solidFill>
                  <a:latin typeface="+mj-ea"/>
                  <a:ea typeface="+mj-ea"/>
                </a:rPr>
                <a:t>個巷弄長照站</a:t>
              </a:r>
            </a:p>
          </p:txBody>
        </p:sp>
        <p:cxnSp>
          <p:nvCxnSpPr>
            <p:cNvPr id="55" name="直線接點 54"/>
            <p:cNvCxnSpPr/>
            <p:nvPr/>
          </p:nvCxnSpPr>
          <p:spPr>
            <a:xfrm>
              <a:off x="2639862" y="2162896"/>
              <a:ext cx="924667"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圓角矩形 60"/>
            <p:cNvSpPr/>
            <p:nvPr/>
          </p:nvSpPr>
          <p:spPr>
            <a:xfrm>
              <a:off x="702210" y="1054573"/>
              <a:ext cx="2394941" cy="533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3</a:t>
              </a:r>
              <a:r>
                <a:rPr lang="zh-TW" altLang="en-US" dirty="0">
                  <a:solidFill>
                    <a:schemeClr val="tx1"/>
                  </a:solidFill>
                  <a:latin typeface="+mj-ea"/>
                  <a:ea typeface="+mj-ea"/>
                </a:rPr>
                <a:t>間居家失能個案家庭醫師</a:t>
              </a:r>
            </a:p>
          </p:txBody>
        </p:sp>
        <p:cxnSp>
          <p:nvCxnSpPr>
            <p:cNvPr id="59" name="直線接點 58"/>
            <p:cNvCxnSpPr>
              <a:stCxn id="61" idx="3"/>
            </p:cNvCxnSpPr>
            <p:nvPr/>
          </p:nvCxnSpPr>
          <p:spPr>
            <a:xfrm>
              <a:off x="3097151" y="1321240"/>
              <a:ext cx="860863" cy="429037"/>
            </a:xfrm>
            <a:prstGeom prst="line">
              <a:avLst/>
            </a:prstGeom>
          </p:spPr>
          <p:style>
            <a:lnRef idx="1">
              <a:schemeClr val="accent1"/>
            </a:lnRef>
            <a:fillRef idx="0">
              <a:schemeClr val="accent1"/>
            </a:fillRef>
            <a:effectRef idx="0">
              <a:schemeClr val="accent1"/>
            </a:effectRef>
            <a:fontRef idx="minor">
              <a:schemeClr val="tx1"/>
            </a:fontRef>
          </p:style>
        </p:cxnSp>
        <p:sp>
          <p:nvSpPr>
            <p:cNvPr id="33" name="圓角矩形 32"/>
            <p:cNvSpPr/>
            <p:nvPr/>
          </p:nvSpPr>
          <p:spPr>
            <a:xfrm>
              <a:off x="6692253" y="4172531"/>
              <a:ext cx="1819734" cy="3990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5</a:t>
              </a:r>
              <a:r>
                <a:rPr lang="zh-TW" altLang="en-US" dirty="0">
                  <a:solidFill>
                    <a:schemeClr val="tx1"/>
                  </a:solidFill>
                  <a:latin typeface="+mj-ea"/>
                  <a:ea typeface="+mj-ea"/>
                </a:rPr>
                <a:t>家專業服務單位</a:t>
              </a:r>
            </a:p>
          </p:txBody>
        </p:sp>
        <p:sp>
          <p:nvSpPr>
            <p:cNvPr id="26" name="圓角矩形 25"/>
            <p:cNvSpPr/>
            <p:nvPr/>
          </p:nvSpPr>
          <p:spPr>
            <a:xfrm>
              <a:off x="6887299" y="3541514"/>
              <a:ext cx="1704112" cy="4591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2</a:t>
              </a:r>
              <a:r>
                <a:rPr lang="zh-TW" altLang="en-US" dirty="0">
                  <a:solidFill>
                    <a:schemeClr val="tx1"/>
                  </a:solidFill>
                  <a:latin typeface="+mj-ea"/>
                  <a:ea typeface="+mj-ea"/>
                </a:rPr>
                <a:t>家家庭托顧</a:t>
              </a:r>
              <a:endParaRPr lang="en-US" altLang="zh-TW" dirty="0">
                <a:solidFill>
                  <a:schemeClr val="tx1"/>
                </a:solidFill>
                <a:latin typeface="+mj-ea"/>
                <a:ea typeface="+mj-ea"/>
              </a:endParaRPr>
            </a:p>
          </p:txBody>
        </p:sp>
      </p:grpSp>
      <p:sp>
        <p:nvSpPr>
          <p:cNvPr id="1052" name="流程圖: 替代處理程序 1051"/>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西螺鎮長照資源佈建現況</a:t>
            </a:r>
          </a:p>
        </p:txBody>
      </p:sp>
      <p:pic>
        <p:nvPicPr>
          <p:cNvPr id="44" name="chart"/>
          <p:cNvPicPr>
            <a:picLocks noChangeAspect="1"/>
          </p:cNvPicPr>
          <p:nvPr/>
        </p:nvPicPr>
        <p:blipFill>
          <a:blip r:embed="rId15"/>
          <a:stretch>
            <a:fillRect/>
          </a:stretch>
        </p:blipFill>
        <p:spPr>
          <a:xfrm>
            <a:off x="5282287" y="1640979"/>
            <a:ext cx="672781" cy="433141"/>
          </a:xfrm>
          <a:prstGeom prst="rect">
            <a:avLst/>
          </a:prstGeom>
          <a:ln>
            <a:noFill/>
          </a:ln>
          <a:effectLst>
            <a:softEdge rad="112500"/>
          </a:effectLst>
        </p:spPr>
      </p:pic>
    </p:spTree>
    <p:extLst>
      <p:ext uri="{BB962C8B-B14F-4D97-AF65-F5344CB8AC3E}">
        <p14:creationId xmlns:p14="http://schemas.microsoft.com/office/powerpoint/2010/main" val="1815867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圖表 27"/>
          <p:cNvGraphicFramePr/>
          <p:nvPr>
            <p:extLst>
              <p:ext uri="{D42A27DB-BD31-4B8C-83A1-F6EECF244321}">
                <p14:modId xmlns:p14="http://schemas.microsoft.com/office/powerpoint/2010/main" val="315224720"/>
              </p:ext>
            </p:extLst>
          </p:nvPr>
        </p:nvGraphicFramePr>
        <p:xfrm>
          <a:off x="388620" y="933666"/>
          <a:ext cx="81153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0" name="流程圖: 替代處理程序 39"/>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二崙鄉長照資源佈建現況</a:t>
            </a:r>
          </a:p>
        </p:txBody>
      </p:sp>
      <p:pic>
        <p:nvPicPr>
          <p:cNvPr id="41" name="chart"/>
          <p:cNvPicPr>
            <a:picLocks noChangeAspect="1"/>
          </p:cNvPicPr>
          <p:nvPr/>
        </p:nvPicPr>
        <p:blipFill>
          <a:blip r:embed="rId4"/>
          <a:stretch>
            <a:fillRect/>
          </a:stretch>
        </p:blipFill>
        <p:spPr>
          <a:xfrm>
            <a:off x="4928123" y="1635846"/>
            <a:ext cx="780897" cy="535720"/>
          </a:xfrm>
          <a:prstGeom prst="rect">
            <a:avLst/>
          </a:prstGeom>
          <a:ln>
            <a:noFill/>
          </a:ln>
          <a:effectLst>
            <a:softEdge rad="112500"/>
          </a:effectLst>
        </p:spPr>
      </p:pic>
    </p:spTree>
    <p:extLst>
      <p:ext uri="{BB962C8B-B14F-4D97-AF65-F5344CB8AC3E}">
        <p14:creationId xmlns:p14="http://schemas.microsoft.com/office/powerpoint/2010/main" val="1255264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31" name="Google Shape;931;p28"/>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solidFill>
                  <a:schemeClr val="tx2"/>
                </a:solidFill>
              </a:rPr>
              <a:t>01</a:t>
            </a:r>
            <a:endParaRPr b="1" dirty="0">
              <a:solidFill>
                <a:schemeClr val="tx2"/>
              </a:solidFill>
            </a:endParaRPr>
          </a:p>
        </p:txBody>
      </p:sp>
      <p:sp>
        <p:nvSpPr>
          <p:cNvPr id="928" name="Google Shape;928;p28"/>
          <p:cNvSpPr txBox="1">
            <a:spLocks noGrp="1"/>
          </p:cNvSpPr>
          <p:nvPr>
            <p:ph type="title" idx="2"/>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a:t>長期照護科</a:t>
            </a:r>
            <a:endParaRPr/>
          </a:p>
        </p:txBody>
      </p:sp>
      <p:sp>
        <p:nvSpPr>
          <p:cNvPr id="929" name="Google Shape;929;p28"/>
          <p:cNvSpPr txBox="1">
            <a:spLocks noGrp="1"/>
          </p:cNvSpPr>
          <p:nvPr>
            <p:ph type="title" idx="3"/>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sz="2000" b="1" dirty="0">
                <a:solidFill>
                  <a:schemeClr val="tx2"/>
                </a:solidFill>
                <a:latin typeface="微軟正黑體" panose="020B0604030504040204" pitchFamily="34" charset="-120"/>
                <a:ea typeface="微軟正黑體" panose="020B0604030504040204" pitchFamily="34" charset="-120"/>
              </a:rPr>
              <a:t>長照發展史</a:t>
            </a:r>
            <a:endParaRPr sz="2000" b="1" dirty="0">
              <a:solidFill>
                <a:schemeClr val="tx2"/>
              </a:solidFill>
              <a:latin typeface="微軟正黑體" panose="020B0604030504040204" pitchFamily="34" charset="-120"/>
              <a:ea typeface="微軟正黑體" panose="020B0604030504040204" pitchFamily="34" charset="-120"/>
            </a:endParaRPr>
          </a:p>
        </p:txBody>
      </p:sp>
      <p:sp>
        <p:nvSpPr>
          <p:cNvPr id="930" name="Google Shape;930;p28"/>
          <p:cNvSpPr txBox="1">
            <a:spLocks noGrp="1"/>
          </p:cNvSpPr>
          <p:nvPr>
            <p:ph type="subTitle" idx="1"/>
          </p:nvPr>
        </p:nvSpPr>
        <p:spPr>
          <a:xfrm>
            <a:off x="1859280" y="1837240"/>
            <a:ext cx="2292096" cy="4304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長照政策過去、現在與未來</a:t>
            </a:r>
            <a:endParaRPr b="1" dirty="0">
              <a:latin typeface="微軟正黑體" panose="020B0604030504040204" pitchFamily="34" charset="-120"/>
              <a:ea typeface="微軟正黑體" panose="020B0604030504040204" pitchFamily="34" charset="-120"/>
            </a:endParaRPr>
          </a:p>
        </p:txBody>
      </p:sp>
      <p:sp>
        <p:nvSpPr>
          <p:cNvPr id="932" name="Google Shape;932;p28"/>
          <p:cNvSpPr txBox="1">
            <a:spLocks noGrp="1"/>
          </p:cNvSpPr>
          <p:nvPr>
            <p:ph type="title" idx="4"/>
          </p:nvPr>
        </p:nvSpPr>
        <p:spPr>
          <a:xfrm>
            <a:off x="4754525" y="573561"/>
            <a:ext cx="2084100" cy="93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solidFill>
                  <a:schemeClr val="tx2"/>
                </a:solidFill>
              </a:rPr>
              <a:t>02</a:t>
            </a:r>
            <a:endParaRPr b="1" dirty="0">
              <a:solidFill>
                <a:schemeClr val="tx2"/>
              </a:solidFill>
            </a:endParaRPr>
          </a:p>
        </p:txBody>
      </p:sp>
      <p:sp>
        <p:nvSpPr>
          <p:cNvPr id="933" name="Google Shape;933;p28"/>
          <p:cNvSpPr txBox="1">
            <a:spLocks noGrp="1"/>
          </p:cNvSpPr>
          <p:nvPr>
            <p:ph type="title" idx="5"/>
          </p:nvPr>
        </p:nvSpPr>
        <p:spPr>
          <a:xfrm>
            <a:off x="4666774" y="1125468"/>
            <a:ext cx="2333498" cy="82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sz="2000" b="1" dirty="0">
                <a:solidFill>
                  <a:schemeClr val="tx2"/>
                </a:solidFill>
                <a:latin typeface="微軟正黑體" panose="020B0604030504040204" pitchFamily="34" charset="-120"/>
                <a:ea typeface="微軟正黑體" panose="020B0604030504040204" pitchFamily="34" charset="-120"/>
              </a:rPr>
              <a:t>長照資源布建狀況</a:t>
            </a:r>
            <a:endParaRPr sz="2000" b="1" dirty="0">
              <a:solidFill>
                <a:schemeClr val="tx2"/>
              </a:solidFill>
              <a:latin typeface="微軟正黑體" panose="020B0604030504040204" pitchFamily="34" charset="-120"/>
              <a:ea typeface="微軟正黑體" panose="020B0604030504040204" pitchFamily="34" charset="-120"/>
            </a:endParaRPr>
          </a:p>
        </p:txBody>
      </p:sp>
      <p:sp>
        <p:nvSpPr>
          <p:cNvPr id="934" name="Google Shape;934;p28"/>
          <p:cNvSpPr txBox="1">
            <a:spLocks noGrp="1"/>
          </p:cNvSpPr>
          <p:nvPr>
            <p:ph type="subTitle" idx="6"/>
          </p:nvPr>
        </p:nvSpPr>
        <p:spPr>
          <a:xfrm>
            <a:off x="4720368" y="1855528"/>
            <a:ext cx="2322575" cy="6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zh-TW" altLang="en-US" b="1" dirty="0">
                <a:latin typeface="微軟正黑體" panose="020B0604030504040204" pitchFamily="34" charset="-120"/>
                <a:ea typeface="微軟正黑體" panose="020B0604030504040204" pitchFamily="34" charset="-120"/>
              </a:rPr>
              <a:t>盤整鄉、鎮、市各類服務資源</a:t>
            </a:r>
            <a:endParaRPr b="1" dirty="0">
              <a:latin typeface="微軟正黑體" panose="020B0604030504040204" pitchFamily="34" charset="-120"/>
              <a:ea typeface="微軟正黑體" panose="020B0604030504040204" pitchFamily="34" charset="-120"/>
            </a:endParaRPr>
          </a:p>
          <a:p>
            <a:pPr marL="0" lvl="0" indent="0" algn="ctr" rtl="0">
              <a:spcBef>
                <a:spcPts val="0"/>
              </a:spcBef>
              <a:spcAft>
                <a:spcPts val="0"/>
              </a:spcAft>
              <a:buNone/>
            </a:pPr>
            <a:endParaRPr dirty="0"/>
          </a:p>
        </p:txBody>
      </p:sp>
      <p:sp>
        <p:nvSpPr>
          <p:cNvPr id="935" name="Google Shape;935;p28"/>
          <p:cNvSpPr txBox="1">
            <a:spLocks noGrp="1"/>
          </p:cNvSpPr>
          <p:nvPr>
            <p:ph type="title" idx="7"/>
          </p:nvPr>
        </p:nvSpPr>
        <p:spPr>
          <a:xfrm>
            <a:off x="0" y="2732753"/>
            <a:ext cx="2084100" cy="93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03</a:t>
            </a:r>
            <a:endParaRPr dirty="0"/>
          </a:p>
        </p:txBody>
      </p:sp>
      <p:sp>
        <p:nvSpPr>
          <p:cNvPr id="936" name="Google Shape;936;p28"/>
          <p:cNvSpPr txBox="1">
            <a:spLocks noGrp="1"/>
          </p:cNvSpPr>
          <p:nvPr>
            <p:ph type="title" idx="8"/>
          </p:nvPr>
        </p:nvSpPr>
        <p:spPr>
          <a:xfrm>
            <a:off x="0" y="3351715"/>
            <a:ext cx="2657856" cy="82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sz="2000" b="1" dirty="0">
                <a:solidFill>
                  <a:schemeClr val="tx2"/>
                </a:solidFill>
                <a:latin typeface="思源黑体 CN Regular" pitchFamily="34" charset="-128"/>
                <a:ea typeface="思源黑体 CN Regular" pitchFamily="34" charset="-128"/>
              </a:rPr>
              <a:t>雲林縣長照品質政策</a:t>
            </a:r>
            <a:endParaRPr sz="2000" b="1" dirty="0">
              <a:solidFill>
                <a:schemeClr val="tx2"/>
              </a:solidFill>
              <a:latin typeface="思源黑体 CN Regular" pitchFamily="34" charset="-128"/>
              <a:ea typeface="思源黑体 CN Regular" pitchFamily="34" charset="-128"/>
            </a:endParaRPr>
          </a:p>
        </p:txBody>
      </p:sp>
      <p:sp>
        <p:nvSpPr>
          <p:cNvPr id="937" name="Google Shape;937;p28"/>
          <p:cNvSpPr txBox="1">
            <a:spLocks noGrp="1"/>
          </p:cNvSpPr>
          <p:nvPr>
            <p:ph type="subTitle" idx="9"/>
          </p:nvPr>
        </p:nvSpPr>
        <p:spPr>
          <a:xfrm>
            <a:off x="310565" y="4075680"/>
            <a:ext cx="2029200" cy="6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zh-TW" altLang="en-US" b="1" dirty="0"/>
              <a:t>如何看的到</a:t>
            </a:r>
            <a:r>
              <a:rPr lang="zh-TW" altLang="en-US" b="1" dirty="0">
                <a:latin typeface="新細明體"/>
                <a:ea typeface="新細明體"/>
              </a:rPr>
              <a:t>、</a:t>
            </a:r>
            <a:r>
              <a:rPr lang="zh-TW" altLang="en-US" b="1" dirty="0"/>
              <a:t> 找的到以及</a:t>
            </a:r>
            <a:endParaRPr lang="en-US" altLang="zh-TW" b="1" dirty="0"/>
          </a:p>
          <a:p>
            <a:pPr marL="0" lvl="0" indent="0" algn="ctr" rtl="0">
              <a:spcBef>
                <a:spcPts val="0"/>
              </a:spcBef>
              <a:spcAft>
                <a:spcPts val="0"/>
              </a:spcAft>
              <a:buClr>
                <a:schemeClr val="dk1"/>
              </a:buClr>
              <a:buSzPts val="1100"/>
              <a:buFont typeface="Arial"/>
              <a:buNone/>
            </a:pPr>
            <a:r>
              <a:rPr lang="zh-TW" altLang="en-US" b="1" dirty="0"/>
              <a:t>用的到的積極作為</a:t>
            </a:r>
            <a:endParaRPr b="1" dirty="0"/>
          </a:p>
          <a:p>
            <a:pPr marL="0" lvl="0" indent="0" algn="ctr" rtl="0">
              <a:spcBef>
                <a:spcPts val="0"/>
              </a:spcBef>
              <a:spcAft>
                <a:spcPts val="0"/>
              </a:spcAft>
              <a:buNone/>
            </a:pPr>
            <a:endParaRPr dirty="0"/>
          </a:p>
        </p:txBody>
      </p:sp>
      <p:sp>
        <p:nvSpPr>
          <p:cNvPr id="938" name="Google Shape;938;p28"/>
          <p:cNvSpPr txBox="1">
            <a:spLocks noGrp="1"/>
          </p:cNvSpPr>
          <p:nvPr>
            <p:ph type="title" idx="13"/>
          </p:nvPr>
        </p:nvSpPr>
        <p:spPr>
          <a:xfrm>
            <a:off x="3162317" y="2799000"/>
            <a:ext cx="2084100" cy="93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04</a:t>
            </a:r>
            <a:endParaRPr dirty="0"/>
          </a:p>
        </p:txBody>
      </p:sp>
      <p:sp>
        <p:nvSpPr>
          <p:cNvPr id="939" name="Google Shape;939;p28"/>
          <p:cNvSpPr txBox="1">
            <a:spLocks noGrp="1"/>
          </p:cNvSpPr>
          <p:nvPr>
            <p:ph type="title" idx="14"/>
          </p:nvPr>
        </p:nvSpPr>
        <p:spPr>
          <a:xfrm>
            <a:off x="2762758" y="3345619"/>
            <a:ext cx="3089402" cy="82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sz="2000" b="1" dirty="0">
                <a:solidFill>
                  <a:schemeClr val="tx2"/>
                </a:solidFill>
                <a:latin typeface="微軟正黑體" panose="020B0604030504040204" pitchFamily="34" charset="-120"/>
                <a:ea typeface="微軟正黑體" panose="020B0604030504040204" pitchFamily="34" charset="-120"/>
              </a:rPr>
              <a:t>長照政策涵蓋率</a:t>
            </a:r>
            <a:endParaRPr sz="2000" b="1" dirty="0">
              <a:solidFill>
                <a:schemeClr val="tx2"/>
              </a:solidFill>
              <a:latin typeface="微軟正黑體" panose="020B0604030504040204" pitchFamily="34" charset="-120"/>
              <a:ea typeface="微軟正黑體" panose="020B0604030504040204" pitchFamily="34" charset="-120"/>
            </a:endParaRPr>
          </a:p>
        </p:txBody>
      </p:sp>
      <p:sp>
        <p:nvSpPr>
          <p:cNvPr id="940" name="Google Shape;940;p28"/>
          <p:cNvSpPr txBox="1">
            <a:spLocks noGrp="1"/>
          </p:cNvSpPr>
          <p:nvPr>
            <p:ph type="subTitle" idx="15"/>
          </p:nvPr>
        </p:nvSpPr>
        <p:spPr>
          <a:xfrm>
            <a:off x="3119926" y="4063488"/>
            <a:ext cx="2376169" cy="6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zh-TW" altLang="en-US" b="1" dirty="0">
                <a:latin typeface="微軟正黑體" panose="020B0604030504040204" pitchFamily="34" charset="-120"/>
                <a:ea typeface="微軟正黑體" panose="020B0604030504040204" pitchFamily="34" charset="-120"/>
              </a:rPr>
              <a:t>中央、地方與社群在長遠合作</a:t>
            </a:r>
            <a:endParaRPr b="1" dirty="0">
              <a:latin typeface="微軟正黑體" panose="020B0604030504040204" pitchFamily="34" charset="-120"/>
              <a:ea typeface="微軟正黑體" panose="020B0604030504040204" pitchFamily="34" charset="-120"/>
            </a:endParaRPr>
          </a:p>
        </p:txBody>
      </p:sp>
      <p:sp>
        <p:nvSpPr>
          <p:cNvPr id="2" name="矩形 1"/>
          <p:cNvSpPr/>
          <p:nvPr/>
        </p:nvSpPr>
        <p:spPr>
          <a:xfrm>
            <a:off x="6132576" y="3651648"/>
            <a:ext cx="2889504" cy="1015663"/>
          </a:xfrm>
          <a:prstGeom prst="rect">
            <a:avLst/>
          </a:prstGeom>
        </p:spPr>
        <p:txBody>
          <a:bodyPr wrap="square">
            <a:spAutoFit/>
          </a:bodyPr>
          <a:lstStyle/>
          <a:p>
            <a:r>
              <a:rPr lang="zh-TW" altLang="en-US" sz="2000" b="1" dirty="0">
                <a:latin typeface="微軟正黑體" panose="020B0604030504040204" pitchFamily="34" charset="-120"/>
                <a:ea typeface="微軟正黑體" panose="020B0604030504040204" pitchFamily="34" charset="-120"/>
              </a:rPr>
              <a:t>家庭暴力防治、老人及身心障礙者保護</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政策與法律</a:t>
            </a:r>
            <a:r>
              <a:rPr lang="en-US" altLang="zh-TW" sz="2000" b="1" dirty="0">
                <a:latin typeface="微軟正黑體" panose="020B0604030504040204" pitchFamily="34" charset="-120"/>
                <a:ea typeface="微軟正黑體" panose="020B0604030504040204" pitchFamily="34" charset="-120"/>
              </a:rPr>
              <a:t>)</a:t>
            </a:r>
            <a:endParaRPr lang="zh-TW" altLang="en-US" sz="2000" b="1" dirty="0">
              <a:latin typeface="微軟正黑體" panose="020B0604030504040204" pitchFamily="34" charset="-120"/>
              <a:ea typeface="微軟正黑體" panose="020B0604030504040204" pitchFamily="34" charset="-120"/>
            </a:endParaRPr>
          </a:p>
        </p:txBody>
      </p:sp>
      <p:sp>
        <p:nvSpPr>
          <p:cNvPr id="16" name="Google Shape;938;p28"/>
          <p:cNvSpPr txBox="1">
            <a:spLocks/>
          </p:cNvSpPr>
          <p:nvPr/>
        </p:nvSpPr>
        <p:spPr>
          <a:xfrm>
            <a:off x="6758957" y="2695368"/>
            <a:ext cx="2084100" cy="931800"/>
          </a:xfrm>
          <a:prstGeom prst="rect">
            <a:avLst/>
          </a:prstGeom>
        </p:spPr>
        <p:txBody>
          <a:bodyPr spcFirstLastPara="1" vert="horz" wrap="square" lIns="91425" tIns="91425" rIns="91425" bIns="91425" rtlCol="0" anchor="b" anchorCtr="0">
            <a:noAutofit/>
          </a:bodyPr>
          <a:lstStyle>
            <a:lvl1pPr lvl="0" algn="ctr" defTabSz="914400" rtl="0" eaLnBrk="1" latinLnBrk="0" hangingPunct="1">
              <a:spcBef>
                <a:spcPts val="0"/>
              </a:spcBef>
              <a:spcAft>
                <a:spcPts val="0"/>
              </a:spcAft>
              <a:buClr>
                <a:schemeClr val="accent1"/>
              </a:buClr>
              <a:buSzPts val="6000"/>
              <a:buNone/>
              <a:defRPr sz="6000" kern="1200">
                <a:solidFill>
                  <a:schemeClr val="accent1"/>
                </a:solidFill>
                <a:latin typeface="+mj-lt"/>
                <a:ea typeface="+mj-ea"/>
                <a:cs typeface="+mj-cs"/>
              </a:defRPr>
            </a:lvl1pPr>
            <a:lvl2pPr lvl="1" algn="ctr" rtl="0" eaLnBrk="1" hangingPunct="1">
              <a:spcBef>
                <a:spcPts val="0"/>
              </a:spcBef>
              <a:spcAft>
                <a:spcPts val="0"/>
              </a:spcAft>
              <a:buSzPts val="6000"/>
              <a:buNone/>
              <a:defRPr sz="6000">
                <a:solidFill>
                  <a:schemeClr val="tx2"/>
                </a:solidFill>
              </a:defRPr>
            </a:lvl2pPr>
            <a:lvl3pPr lvl="2" algn="ctr" rtl="0" eaLnBrk="1" hangingPunct="1">
              <a:spcBef>
                <a:spcPts val="0"/>
              </a:spcBef>
              <a:spcAft>
                <a:spcPts val="0"/>
              </a:spcAft>
              <a:buSzPts val="6000"/>
              <a:buNone/>
              <a:defRPr sz="6000">
                <a:solidFill>
                  <a:schemeClr val="tx2"/>
                </a:solidFill>
              </a:defRPr>
            </a:lvl3pPr>
            <a:lvl4pPr lvl="3" algn="ctr" rtl="0" eaLnBrk="1" hangingPunct="1">
              <a:spcBef>
                <a:spcPts val="0"/>
              </a:spcBef>
              <a:spcAft>
                <a:spcPts val="0"/>
              </a:spcAft>
              <a:buSzPts val="6000"/>
              <a:buNone/>
              <a:defRPr sz="6000">
                <a:solidFill>
                  <a:schemeClr val="tx2"/>
                </a:solidFill>
              </a:defRPr>
            </a:lvl4pPr>
            <a:lvl5pPr lvl="4" algn="ctr" rtl="0" eaLnBrk="1" hangingPunct="1">
              <a:spcBef>
                <a:spcPts val="0"/>
              </a:spcBef>
              <a:spcAft>
                <a:spcPts val="0"/>
              </a:spcAft>
              <a:buSzPts val="6000"/>
              <a:buNone/>
              <a:defRPr sz="6000">
                <a:solidFill>
                  <a:schemeClr val="tx2"/>
                </a:solidFill>
              </a:defRPr>
            </a:lvl5pPr>
            <a:lvl6pPr lvl="5" algn="ctr" rtl="0" eaLnBrk="1" hangingPunct="1">
              <a:spcBef>
                <a:spcPts val="0"/>
              </a:spcBef>
              <a:spcAft>
                <a:spcPts val="0"/>
              </a:spcAft>
              <a:buSzPts val="6000"/>
              <a:buNone/>
              <a:defRPr sz="6000">
                <a:solidFill>
                  <a:schemeClr val="tx2"/>
                </a:solidFill>
              </a:defRPr>
            </a:lvl6pPr>
            <a:lvl7pPr lvl="6" algn="ctr" rtl="0" eaLnBrk="1" hangingPunct="1">
              <a:spcBef>
                <a:spcPts val="0"/>
              </a:spcBef>
              <a:spcAft>
                <a:spcPts val="0"/>
              </a:spcAft>
              <a:buSzPts val="6000"/>
              <a:buNone/>
              <a:defRPr sz="6000">
                <a:solidFill>
                  <a:schemeClr val="tx2"/>
                </a:solidFill>
              </a:defRPr>
            </a:lvl7pPr>
            <a:lvl8pPr lvl="7" algn="ctr" rtl="0" eaLnBrk="1" hangingPunct="1">
              <a:spcBef>
                <a:spcPts val="0"/>
              </a:spcBef>
              <a:spcAft>
                <a:spcPts val="0"/>
              </a:spcAft>
              <a:buSzPts val="6000"/>
              <a:buNone/>
              <a:defRPr sz="6000">
                <a:solidFill>
                  <a:schemeClr val="tx2"/>
                </a:solidFill>
              </a:defRPr>
            </a:lvl8pPr>
            <a:lvl9pPr lvl="8" algn="ctr" rtl="0" eaLnBrk="1" hangingPunct="1">
              <a:spcBef>
                <a:spcPts val="0"/>
              </a:spcBef>
              <a:spcAft>
                <a:spcPts val="0"/>
              </a:spcAft>
              <a:buSzPts val="6000"/>
              <a:buNone/>
              <a:defRPr sz="6000">
                <a:solidFill>
                  <a:schemeClr val="tx2"/>
                </a:solidFill>
              </a:defRPr>
            </a:lvl9pPr>
          </a:lstStyle>
          <a:p>
            <a:pPr>
              <a:buFontTx/>
            </a:pPr>
            <a:r>
              <a:rPr lang="en" dirty="0">
                <a:solidFill>
                  <a:schemeClr val="accent6">
                    <a:lumMod val="50000"/>
                  </a:schemeClr>
                </a:solidFill>
              </a:rPr>
              <a:t>0</a:t>
            </a:r>
            <a:r>
              <a:rPr lang="en-US" altLang="zh-TW" dirty="0">
                <a:solidFill>
                  <a:schemeClr val="accent6">
                    <a:lumMod val="50000"/>
                  </a:schemeClr>
                </a:solidFill>
              </a:rPr>
              <a:t>5</a:t>
            </a:r>
            <a:endParaRPr lang="en" dirty="0">
              <a:solidFill>
                <a:schemeClr val="accent6">
                  <a:lumMod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圖表 27"/>
          <p:cNvGraphicFramePr/>
          <p:nvPr>
            <p:extLst>
              <p:ext uri="{D42A27DB-BD31-4B8C-83A1-F6EECF244321}">
                <p14:modId xmlns:p14="http://schemas.microsoft.com/office/powerpoint/2010/main" val="864351762"/>
              </p:ext>
            </p:extLst>
          </p:nvPr>
        </p:nvGraphicFramePr>
        <p:xfrm>
          <a:off x="484293" y="871182"/>
          <a:ext cx="81153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0" name="流程圖: 替代處理程序 39"/>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崙背鄉長照資源佈建現況</a:t>
            </a:r>
          </a:p>
        </p:txBody>
      </p:sp>
      <p:pic>
        <p:nvPicPr>
          <p:cNvPr id="41" name="chart"/>
          <p:cNvPicPr>
            <a:picLocks noChangeAspect="1"/>
          </p:cNvPicPr>
          <p:nvPr/>
        </p:nvPicPr>
        <p:blipFill>
          <a:blip r:embed="rId4"/>
          <a:stretch>
            <a:fillRect/>
          </a:stretch>
        </p:blipFill>
        <p:spPr>
          <a:xfrm>
            <a:off x="4931171" y="1526118"/>
            <a:ext cx="780897" cy="535720"/>
          </a:xfrm>
          <a:prstGeom prst="rect">
            <a:avLst/>
          </a:prstGeom>
          <a:ln>
            <a:noFill/>
          </a:ln>
          <a:effectLst>
            <a:softEdge rad="112500"/>
          </a:effectLst>
        </p:spPr>
      </p:pic>
    </p:spTree>
    <p:extLst>
      <p:ext uri="{BB962C8B-B14F-4D97-AF65-F5344CB8AC3E}">
        <p14:creationId xmlns:p14="http://schemas.microsoft.com/office/powerpoint/2010/main" val="1997051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圖表 27"/>
          <p:cNvGraphicFramePr/>
          <p:nvPr>
            <p:extLst>
              <p:ext uri="{D42A27DB-BD31-4B8C-83A1-F6EECF244321}">
                <p14:modId xmlns:p14="http://schemas.microsoft.com/office/powerpoint/2010/main" val="3924111079"/>
              </p:ext>
            </p:extLst>
          </p:nvPr>
        </p:nvGraphicFramePr>
        <p:xfrm>
          <a:off x="484293" y="895566"/>
          <a:ext cx="81153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0" name="流程圖: 替代處理程序 39"/>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元長鄉長照資源佈建現況</a:t>
            </a:r>
          </a:p>
        </p:txBody>
      </p:sp>
      <p:pic>
        <p:nvPicPr>
          <p:cNvPr id="41" name="chart"/>
          <p:cNvPicPr>
            <a:picLocks noChangeAspect="1"/>
          </p:cNvPicPr>
          <p:nvPr/>
        </p:nvPicPr>
        <p:blipFill>
          <a:blip r:embed="rId4"/>
          <a:stretch>
            <a:fillRect/>
          </a:stretch>
        </p:blipFill>
        <p:spPr>
          <a:xfrm>
            <a:off x="4931171" y="1526118"/>
            <a:ext cx="780897" cy="535720"/>
          </a:xfrm>
          <a:prstGeom prst="rect">
            <a:avLst/>
          </a:prstGeom>
          <a:ln>
            <a:noFill/>
          </a:ln>
          <a:effectLst>
            <a:softEdge rad="112500"/>
          </a:effectLst>
        </p:spPr>
      </p:pic>
    </p:spTree>
    <p:extLst>
      <p:ext uri="{BB962C8B-B14F-4D97-AF65-F5344CB8AC3E}">
        <p14:creationId xmlns:p14="http://schemas.microsoft.com/office/powerpoint/2010/main" val="3612189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流程圖: 替代處理程序 1051"/>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虎尾鎮長照資源佈建現況</a:t>
            </a:r>
          </a:p>
        </p:txBody>
      </p:sp>
      <p:graphicFrame>
        <p:nvGraphicFramePr>
          <p:cNvPr id="8" name="圖表 7"/>
          <p:cNvGraphicFramePr/>
          <p:nvPr>
            <p:extLst>
              <p:ext uri="{D42A27DB-BD31-4B8C-83A1-F6EECF244321}">
                <p14:modId xmlns:p14="http://schemas.microsoft.com/office/powerpoint/2010/main" val="2286340931"/>
              </p:ext>
            </p:extLst>
          </p:nvPr>
        </p:nvGraphicFramePr>
        <p:xfrm>
          <a:off x="0" y="844550"/>
          <a:ext cx="9144000" cy="4298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2152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圖表 27"/>
          <p:cNvGraphicFramePr/>
          <p:nvPr>
            <p:extLst>
              <p:ext uri="{D42A27DB-BD31-4B8C-83A1-F6EECF244321}">
                <p14:modId xmlns:p14="http://schemas.microsoft.com/office/powerpoint/2010/main" val="1497974550"/>
              </p:ext>
            </p:extLst>
          </p:nvPr>
        </p:nvGraphicFramePr>
        <p:xfrm>
          <a:off x="320040" y="919480"/>
          <a:ext cx="81153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0" name="流程圖: 替代處理程序 39"/>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褒忠鄉長照資源佈建現況</a:t>
            </a:r>
          </a:p>
        </p:txBody>
      </p:sp>
      <p:pic>
        <p:nvPicPr>
          <p:cNvPr id="41" name="chart"/>
          <p:cNvPicPr>
            <a:picLocks noChangeAspect="1"/>
          </p:cNvPicPr>
          <p:nvPr/>
        </p:nvPicPr>
        <p:blipFill>
          <a:blip r:embed="rId4"/>
          <a:stretch>
            <a:fillRect/>
          </a:stretch>
        </p:blipFill>
        <p:spPr>
          <a:xfrm>
            <a:off x="5068331" y="1749849"/>
            <a:ext cx="780897" cy="535720"/>
          </a:xfrm>
          <a:prstGeom prst="rect">
            <a:avLst/>
          </a:prstGeom>
          <a:ln>
            <a:noFill/>
          </a:ln>
          <a:effectLst>
            <a:softEdge rad="112500"/>
          </a:effectLst>
        </p:spPr>
      </p:pic>
    </p:spTree>
    <p:extLst>
      <p:ext uri="{BB962C8B-B14F-4D97-AF65-F5344CB8AC3E}">
        <p14:creationId xmlns:p14="http://schemas.microsoft.com/office/powerpoint/2010/main" val="445484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圖表 27"/>
          <p:cNvGraphicFramePr/>
          <p:nvPr>
            <p:extLst>
              <p:ext uri="{D42A27DB-BD31-4B8C-83A1-F6EECF244321}">
                <p14:modId xmlns:p14="http://schemas.microsoft.com/office/powerpoint/2010/main" val="3936738691"/>
              </p:ext>
            </p:extLst>
          </p:nvPr>
        </p:nvGraphicFramePr>
        <p:xfrm>
          <a:off x="320040" y="850900"/>
          <a:ext cx="8115300" cy="4193540"/>
        </p:xfrm>
        <a:graphic>
          <a:graphicData uri="http://schemas.openxmlformats.org/drawingml/2006/chart">
            <c:chart xmlns:c="http://schemas.openxmlformats.org/drawingml/2006/chart" xmlns:r="http://schemas.openxmlformats.org/officeDocument/2006/relationships" r:id="rId3"/>
          </a:graphicData>
        </a:graphic>
      </p:graphicFrame>
      <p:sp>
        <p:nvSpPr>
          <p:cNvPr id="40" name="流程圖: 替代處理程序 39"/>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土庫鎮長照資源佈建現況</a:t>
            </a:r>
          </a:p>
        </p:txBody>
      </p:sp>
      <p:pic>
        <p:nvPicPr>
          <p:cNvPr id="41" name="chart"/>
          <p:cNvPicPr>
            <a:picLocks noChangeAspect="1"/>
          </p:cNvPicPr>
          <p:nvPr/>
        </p:nvPicPr>
        <p:blipFill>
          <a:blip r:embed="rId4"/>
          <a:stretch>
            <a:fillRect/>
          </a:stretch>
        </p:blipFill>
        <p:spPr>
          <a:xfrm>
            <a:off x="4964510" y="1620309"/>
            <a:ext cx="780897" cy="535720"/>
          </a:xfrm>
          <a:prstGeom prst="rect">
            <a:avLst/>
          </a:prstGeom>
          <a:ln>
            <a:noFill/>
          </a:ln>
          <a:effectLst>
            <a:softEdge rad="112500"/>
          </a:effectLst>
        </p:spPr>
      </p:pic>
    </p:spTree>
    <p:extLst>
      <p:ext uri="{BB962C8B-B14F-4D97-AF65-F5344CB8AC3E}">
        <p14:creationId xmlns:p14="http://schemas.microsoft.com/office/powerpoint/2010/main" val="1316604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圖表 27"/>
          <p:cNvGraphicFramePr/>
          <p:nvPr>
            <p:extLst>
              <p:ext uri="{D42A27DB-BD31-4B8C-83A1-F6EECF244321}">
                <p14:modId xmlns:p14="http://schemas.microsoft.com/office/powerpoint/2010/main" val="1085135221"/>
              </p:ext>
            </p:extLst>
          </p:nvPr>
        </p:nvGraphicFramePr>
        <p:xfrm>
          <a:off x="360849" y="862038"/>
          <a:ext cx="81153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0" name="流程圖: 替代處理程序 39"/>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斗南鎮長照資源佈建現況</a:t>
            </a:r>
          </a:p>
        </p:txBody>
      </p:sp>
      <p:pic>
        <p:nvPicPr>
          <p:cNvPr id="41" name="chart"/>
          <p:cNvPicPr>
            <a:picLocks noChangeAspect="1"/>
          </p:cNvPicPr>
          <p:nvPr/>
        </p:nvPicPr>
        <p:blipFill>
          <a:blip r:embed="rId4"/>
          <a:stretch>
            <a:fillRect/>
          </a:stretch>
        </p:blipFill>
        <p:spPr>
          <a:xfrm>
            <a:off x="5022611" y="1388958"/>
            <a:ext cx="780897" cy="535720"/>
          </a:xfrm>
          <a:prstGeom prst="rect">
            <a:avLst/>
          </a:prstGeom>
          <a:ln>
            <a:noFill/>
          </a:ln>
          <a:effectLst>
            <a:softEdge rad="112500"/>
          </a:effectLst>
        </p:spPr>
      </p:pic>
    </p:spTree>
    <p:extLst>
      <p:ext uri="{BB962C8B-B14F-4D97-AF65-F5344CB8AC3E}">
        <p14:creationId xmlns:p14="http://schemas.microsoft.com/office/powerpoint/2010/main" val="4272607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圖表 27"/>
          <p:cNvGraphicFramePr/>
          <p:nvPr>
            <p:extLst>
              <p:ext uri="{D42A27DB-BD31-4B8C-83A1-F6EECF244321}">
                <p14:modId xmlns:p14="http://schemas.microsoft.com/office/powerpoint/2010/main" val="2998917658"/>
              </p:ext>
            </p:extLst>
          </p:nvPr>
        </p:nvGraphicFramePr>
        <p:xfrm>
          <a:off x="320040" y="919480"/>
          <a:ext cx="829970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0" name="流程圖: 替代處理程序 39"/>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古坑鄉長照資源佈建現況</a:t>
            </a:r>
          </a:p>
        </p:txBody>
      </p:sp>
      <p:pic>
        <p:nvPicPr>
          <p:cNvPr id="41" name="chart"/>
          <p:cNvPicPr>
            <a:picLocks noChangeAspect="1"/>
          </p:cNvPicPr>
          <p:nvPr/>
        </p:nvPicPr>
        <p:blipFill>
          <a:blip r:embed="rId4"/>
          <a:stretch>
            <a:fillRect/>
          </a:stretch>
        </p:blipFill>
        <p:spPr>
          <a:xfrm>
            <a:off x="5068331" y="1749849"/>
            <a:ext cx="780897" cy="535720"/>
          </a:xfrm>
          <a:prstGeom prst="rect">
            <a:avLst/>
          </a:prstGeom>
          <a:ln>
            <a:noFill/>
          </a:ln>
          <a:effectLst>
            <a:softEdge rad="112500"/>
          </a:effectLst>
        </p:spPr>
      </p:pic>
    </p:spTree>
    <p:extLst>
      <p:ext uri="{BB962C8B-B14F-4D97-AF65-F5344CB8AC3E}">
        <p14:creationId xmlns:p14="http://schemas.microsoft.com/office/powerpoint/2010/main" val="4062425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流程圖: 替代處理程序 25"/>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大埤鄉長照資源佈建現況</a:t>
            </a:r>
          </a:p>
        </p:txBody>
      </p:sp>
      <p:graphicFrame>
        <p:nvGraphicFramePr>
          <p:cNvPr id="6" name="圖表 5"/>
          <p:cNvGraphicFramePr/>
          <p:nvPr>
            <p:extLst>
              <p:ext uri="{D42A27DB-BD31-4B8C-83A1-F6EECF244321}">
                <p14:modId xmlns:p14="http://schemas.microsoft.com/office/powerpoint/2010/main" val="2830633647"/>
              </p:ext>
            </p:extLst>
          </p:nvPr>
        </p:nvGraphicFramePr>
        <p:xfrm>
          <a:off x="121920" y="891540"/>
          <a:ext cx="9083040" cy="41833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3348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681" r="15390"/>
          <a:stretch/>
        </p:blipFill>
        <p:spPr bwMode="auto">
          <a:xfrm>
            <a:off x="1700909" y="941065"/>
            <a:ext cx="5157788" cy="363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4" name="群組 53"/>
          <p:cNvGrpSpPr/>
          <p:nvPr/>
        </p:nvGrpSpPr>
        <p:grpSpPr>
          <a:xfrm>
            <a:off x="-7969" y="3615"/>
            <a:ext cx="8701075" cy="4987087"/>
            <a:chOff x="191405" y="44624"/>
            <a:chExt cx="8701075" cy="6649449"/>
          </a:xfrm>
        </p:grpSpPr>
        <p:sp>
          <p:nvSpPr>
            <p:cNvPr id="2" name="流程圖: 替代處理程序 1"/>
            <p:cNvSpPr/>
            <p:nvPr/>
          </p:nvSpPr>
          <p:spPr>
            <a:xfrm>
              <a:off x="191405" y="44624"/>
              <a:ext cx="8701075" cy="9361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北港鎮長照資源佈建現況</a:t>
              </a:r>
            </a:p>
          </p:txBody>
        </p:sp>
        <p:pic>
          <p:nvPicPr>
            <p:cNvPr id="5" name="chart"/>
            <p:cNvPicPr>
              <a:picLocks noChangeAspect="1"/>
            </p:cNvPicPr>
            <p:nvPr/>
          </p:nvPicPr>
          <p:blipFill>
            <a:blip r:embed="rId4"/>
            <a:stretch>
              <a:fillRect/>
            </a:stretch>
          </p:blipFill>
          <p:spPr>
            <a:xfrm>
              <a:off x="5348093" y="2623389"/>
              <a:ext cx="814165" cy="754804"/>
            </a:xfrm>
            <a:prstGeom prst="rect">
              <a:avLst/>
            </a:prstGeom>
            <a:ln>
              <a:noFill/>
            </a:ln>
            <a:effectLst>
              <a:softEdge rad="112500"/>
            </a:effectLst>
          </p:spPr>
        </p:pic>
        <p:pic>
          <p:nvPicPr>
            <p:cNvPr id="6" name="chart"/>
            <p:cNvPicPr>
              <a:picLocks noChangeAspect="1"/>
            </p:cNvPicPr>
            <p:nvPr/>
          </p:nvPicPr>
          <p:blipFill>
            <a:blip r:embed="rId5"/>
            <a:stretch>
              <a:fillRect/>
            </a:stretch>
          </p:blipFill>
          <p:spPr>
            <a:xfrm>
              <a:off x="5485576" y="3419857"/>
              <a:ext cx="757843" cy="650611"/>
            </a:xfrm>
            <a:prstGeom prst="rect">
              <a:avLst/>
            </a:prstGeom>
            <a:ln>
              <a:noFill/>
            </a:ln>
            <a:effectLst>
              <a:softEdge rad="112500"/>
            </a:effectLst>
          </p:spPr>
        </p:pic>
        <p:pic>
          <p:nvPicPr>
            <p:cNvPr id="7" name="chart"/>
            <p:cNvPicPr>
              <a:picLocks noChangeAspect="1"/>
            </p:cNvPicPr>
            <p:nvPr/>
          </p:nvPicPr>
          <p:blipFill>
            <a:blip r:embed="rId6"/>
            <a:stretch>
              <a:fillRect/>
            </a:stretch>
          </p:blipFill>
          <p:spPr>
            <a:xfrm>
              <a:off x="5457208" y="4047044"/>
              <a:ext cx="849883" cy="788255"/>
            </a:xfrm>
            <a:prstGeom prst="rect">
              <a:avLst/>
            </a:prstGeom>
            <a:ln>
              <a:noFill/>
            </a:ln>
            <a:effectLst>
              <a:softEdge rad="112500"/>
            </a:effec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2274" y="4657921"/>
              <a:ext cx="835610" cy="7842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7084" y="5124190"/>
              <a:ext cx="801009" cy="7517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hart"/>
            <p:cNvPicPr>
              <a:picLocks noChangeAspect="1"/>
            </p:cNvPicPr>
            <p:nvPr/>
          </p:nvPicPr>
          <p:blipFill>
            <a:blip r:embed="rId9"/>
            <a:stretch>
              <a:fillRect/>
            </a:stretch>
          </p:blipFill>
          <p:spPr>
            <a:xfrm>
              <a:off x="3894292" y="5194174"/>
              <a:ext cx="850504" cy="715593"/>
            </a:xfrm>
            <a:prstGeom prst="rect">
              <a:avLst/>
            </a:prstGeom>
            <a:ln>
              <a:noFill/>
            </a:ln>
            <a:effectLst>
              <a:softEdge rad="112500"/>
            </a:effectLst>
          </p:spPr>
        </p:pic>
        <p:pic>
          <p:nvPicPr>
            <p:cNvPr id="11" name="chart"/>
            <p:cNvPicPr>
              <a:picLocks noChangeAspect="1"/>
            </p:cNvPicPr>
            <p:nvPr/>
          </p:nvPicPr>
          <p:blipFill>
            <a:blip r:embed="rId10"/>
            <a:stretch>
              <a:fillRect/>
            </a:stretch>
          </p:blipFill>
          <p:spPr>
            <a:xfrm>
              <a:off x="4447719" y="1765224"/>
              <a:ext cx="821707" cy="703797"/>
            </a:xfrm>
            <a:prstGeom prst="rect">
              <a:avLst/>
            </a:prstGeom>
            <a:ln>
              <a:noFill/>
            </a:ln>
            <a:effectLst>
              <a:softEdge rad="112500"/>
            </a:effectLst>
          </p:spPr>
        </p:pic>
        <p:pic>
          <p:nvPicPr>
            <p:cNvPr id="12" name="chart"/>
            <p:cNvPicPr>
              <a:picLocks noChangeAspect="1"/>
            </p:cNvPicPr>
            <p:nvPr/>
          </p:nvPicPr>
          <p:blipFill>
            <a:blip r:embed="rId11"/>
            <a:stretch>
              <a:fillRect/>
            </a:stretch>
          </p:blipFill>
          <p:spPr>
            <a:xfrm>
              <a:off x="2990244" y="4164925"/>
              <a:ext cx="804122" cy="737335"/>
            </a:xfrm>
            <a:prstGeom prst="rect">
              <a:avLst/>
            </a:prstGeom>
            <a:ln>
              <a:noFill/>
            </a:ln>
            <a:effectLst>
              <a:softEdge rad="112500"/>
            </a:effectLst>
          </p:spPr>
        </p:pic>
        <p:pic>
          <p:nvPicPr>
            <p:cNvPr id="13" name="chart"/>
            <p:cNvPicPr>
              <a:picLocks noChangeAspect="1"/>
            </p:cNvPicPr>
            <p:nvPr/>
          </p:nvPicPr>
          <p:blipFill>
            <a:blip r:embed="rId12"/>
            <a:stretch>
              <a:fillRect/>
            </a:stretch>
          </p:blipFill>
          <p:spPr>
            <a:xfrm>
              <a:off x="2867125" y="3374150"/>
              <a:ext cx="776376" cy="719989"/>
            </a:xfrm>
            <a:prstGeom prst="rect">
              <a:avLst/>
            </a:prstGeom>
            <a:ln>
              <a:noFill/>
            </a:ln>
            <a:effectLst>
              <a:softEdge rad="112500"/>
            </a:effectLst>
          </p:spPr>
        </p:pic>
        <p:pic>
          <p:nvPicPr>
            <p:cNvPr id="14" name="chart"/>
            <p:cNvPicPr>
              <a:picLocks noChangeAspect="1"/>
            </p:cNvPicPr>
            <p:nvPr/>
          </p:nvPicPr>
          <p:blipFill>
            <a:blip r:embed="rId13"/>
            <a:stretch>
              <a:fillRect/>
            </a:stretch>
          </p:blipFill>
          <p:spPr>
            <a:xfrm>
              <a:off x="3064165" y="2577840"/>
              <a:ext cx="730201" cy="685301"/>
            </a:xfrm>
            <a:prstGeom prst="rect">
              <a:avLst/>
            </a:prstGeom>
            <a:ln>
              <a:noFill/>
            </a:ln>
            <a:effectLst>
              <a:softEdge rad="112500"/>
            </a:effectLst>
          </p:spPr>
        </p:pic>
        <p:pic>
          <p:nvPicPr>
            <p:cNvPr id="15" name="chart"/>
            <p:cNvPicPr>
              <a:picLocks noChangeAspect="1"/>
            </p:cNvPicPr>
            <p:nvPr/>
          </p:nvPicPr>
          <p:blipFill>
            <a:blip r:embed="rId14"/>
            <a:stretch>
              <a:fillRect/>
            </a:stretch>
          </p:blipFill>
          <p:spPr>
            <a:xfrm>
              <a:off x="3325405" y="1980185"/>
              <a:ext cx="825276" cy="726797"/>
            </a:xfrm>
            <a:prstGeom prst="rect">
              <a:avLst/>
            </a:prstGeom>
            <a:ln>
              <a:noFill/>
            </a:ln>
            <a:effectLst>
              <a:softEdge rad="112500"/>
            </a:effectLst>
          </p:spPr>
        </p:pic>
        <p:pic>
          <p:nvPicPr>
            <p:cNvPr id="16"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03058" y="2950633"/>
              <a:ext cx="1654150" cy="133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文字方塊 16"/>
            <p:cNvSpPr txBox="1"/>
            <p:nvPr/>
          </p:nvSpPr>
          <p:spPr>
            <a:xfrm>
              <a:off x="3643501" y="4303998"/>
              <a:ext cx="1981522" cy="656591"/>
            </a:xfrm>
            <a:prstGeom prst="rect">
              <a:avLst/>
            </a:prstGeom>
            <a:noFill/>
          </p:spPr>
          <p:txBody>
            <a:bodyPr wrap="square" rtlCol="0">
              <a:spAutoFit/>
            </a:bodyPr>
            <a:lstStyle/>
            <a:p>
              <a:pPr algn="ctr"/>
              <a:r>
                <a:rPr lang="en-US" altLang="zh-TW" sz="1300" dirty="0">
                  <a:latin typeface="標楷體" panose="03000509000000000000" pitchFamily="65" charset="-120"/>
                  <a:ea typeface="標楷體" panose="03000509000000000000" pitchFamily="65" charset="-120"/>
                </a:rPr>
                <a:t>5</a:t>
              </a:r>
              <a:r>
                <a:rPr lang="zh-TW" altLang="en-US" sz="1300" dirty="0">
                  <a:latin typeface="標楷體" panose="03000509000000000000" pitchFamily="65" charset="-120"/>
                  <a:ea typeface="標楷體" panose="03000509000000000000" pitchFamily="65" charset="-120"/>
                </a:rPr>
                <a:t>家社區整合型</a:t>
              </a:r>
              <a:endParaRPr lang="en-US" altLang="zh-TW" sz="1300" dirty="0">
                <a:latin typeface="標楷體" panose="03000509000000000000" pitchFamily="65" charset="-120"/>
                <a:ea typeface="標楷體" panose="03000509000000000000" pitchFamily="65" charset="-120"/>
              </a:endParaRPr>
            </a:p>
            <a:p>
              <a:pPr algn="ctr"/>
              <a:r>
                <a:rPr lang="zh-TW" altLang="en-US" sz="1300" dirty="0">
                  <a:latin typeface="標楷體" panose="03000509000000000000" pitchFamily="65" charset="-120"/>
                  <a:ea typeface="標楷體" panose="03000509000000000000" pitchFamily="65" charset="-120"/>
                </a:rPr>
                <a:t>服務中心</a:t>
              </a:r>
            </a:p>
          </p:txBody>
        </p:sp>
        <p:sp>
          <p:nvSpPr>
            <p:cNvPr id="18" name="圓角矩形 17"/>
            <p:cNvSpPr/>
            <p:nvPr/>
          </p:nvSpPr>
          <p:spPr>
            <a:xfrm>
              <a:off x="6695535" y="2507037"/>
              <a:ext cx="1708078"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5</a:t>
              </a:r>
              <a:r>
                <a:rPr lang="zh-TW" altLang="en-US" dirty="0">
                  <a:solidFill>
                    <a:schemeClr val="tx1"/>
                  </a:solidFill>
                  <a:latin typeface="+mj-ea"/>
                  <a:ea typeface="+mj-ea"/>
                </a:rPr>
                <a:t>家居家服務單位</a:t>
              </a:r>
            </a:p>
          </p:txBody>
        </p:sp>
        <p:cxnSp>
          <p:nvCxnSpPr>
            <p:cNvPr id="19" name="直線接點 18"/>
            <p:cNvCxnSpPr>
              <a:stCxn id="18" idx="1"/>
            </p:cNvCxnSpPr>
            <p:nvPr/>
          </p:nvCxnSpPr>
          <p:spPr>
            <a:xfrm flipH="1">
              <a:off x="6083007" y="2736597"/>
              <a:ext cx="612528" cy="253716"/>
            </a:xfrm>
            <a:prstGeom prst="line">
              <a:avLst/>
            </a:prstGeom>
          </p:spPr>
          <p:style>
            <a:lnRef idx="1">
              <a:schemeClr val="accent1"/>
            </a:lnRef>
            <a:fillRef idx="0">
              <a:schemeClr val="accent1"/>
            </a:fillRef>
            <a:effectRef idx="0">
              <a:schemeClr val="accent1"/>
            </a:effectRef>
            <a:fontRef idx="minor">
              <a:schemeClr val="tx1"/>
            </a:fontRef>
          </p:style>
        </p:cxnSp>
        <p:sp>
          <p:nvSpPr>
            <p:cNvPr id="20" name="圓角矩形 19"/>
            <p:cNvSpPr/>
            <p:nvPr/>
          </p:nvSpPr>
          <p:spPr>
            <a:xfrm>
              <a:off x="6613465" y="3374150"/>
              <a:ext cx="1607268" cy="5911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間日間照顧中心</a:t>
              </a:r>
            </a:p>
          </p:txBody>
        </p:sp>
        <p:cxnSp>
          <p:nvCxnSpPr>
            <p:cNvPr id="21" name="直線接點 20"/>
            <p:cNvCxnSpPr/>
            <p:nvPr/>
          </p:nvCxnSpPr>
          <p:spPr>
            <a:xfrm flipH="1">
              <a:off x="5676657" y="1950210"/>
              <a:ext cx="439426" cy="108713"/>
            </a:xfrm>
            <a:prstGeom prst="line">
              <a:avLst/>
            </a:prstGeom>
          </p:spPr>
          <p:style>
            <a:lnRef idx="1">
              <a:schemeClr val="accent1"/>
            </a:lnRef>
            <a:fillRef idx="0">
              <a:schemeClr val="accent1"/>
            </a:fillRef>
            <a:effectRef idx="0">
              <a:schemeClr val="accent1"/>
            </a:effectRef>
            <a:fontRef idx="minor">
              <a:schemeClr val="tx1"/>
            </a:fontRef>
          </p:style>
        </p:cxnSp>
        <p:sp>
          <p:nvSpPr>
            <p:cNvPr id="22" name="圓角矩形 21"/>
            <p:cNvSpPr/>
            <p:nvPr/>
          </p:nvSpPr>
          <p:spPr>
            <a:xfrm>
              <a:off x="6116083" y="1651979"/>
              <a:ext cx="1679115" cy="6187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4</a:t>
              </a:r>
              <a:r>
                <a:rPr lang="zh-TW" altLang="en-US" dirty="0">
                  <a:solidFill>
                    <a:schemeClr val="tx1"/>
                  </a:solidFill>
                  <a:latin typeface="+mj-ea"/>
                  <a:ea typeface="+mj-ea"/>
                </a:rPr>
                <a:t>家居家護理單位</a:t>
              </a:r>
              <a:endParaRPr lang="en-US" altLang="zh-TW" dirty="0">
                <a:solidFill>
                  <a:schemeClr val="tx1"/>
                </a:solidFill>
                <a:latin typeface="+mj-ea"/>
                <a:ea typeface="+mj-ea"/>
              </a:endParaRPr>
            </a:p>
          </p:txBody>
        </p:sp>
        <p:cxnSp>
          <p:nvCxnSpPr>
            <p:cNvPr id="23" name="直線接點 22"/>
            <p:cNvCxnSpPr/>
            <p:nvPr/>
          </p:nvCxnSpPr>
          <p:spPr>
            <a:xfrm flipH="1">
              <a:off x="6243419" y="3650694"/>
              <a:ext cx="408552" cy="23853"/>
            </a:xfrm>
            <a:prstGeom prst="line">
              <a:avLst/>
            </a:prstGeom>
          </p:spPr>
          <p:style>
            <a:lnRef idx="1">
              <a:schemeClr val="accent1"/>
            </a:lnRef>
            <a:fillRef idx="0">
              <a:schemeClr val="accent1"/>
            </a:fillRef>
            <a:effectRef idx="0">
              <a:schemeClr val="accent1"/>
            </a:effectRef>
            <a:fontRef idx="minor">
              <a:schemeClr val="tx1"/>
            </a:fontRef>
          </p:style>
        </p:cxnSp>
        <p:sp>
          <p:nvSpPr>
            <p:cNvPr id="24" name="圓角矩形 23"/>
            <p:cNvSpPr/>
            <p:nvPr/>
          </p:nvSpPr>
          <p:spPr>
            <a:xfrm>
              <a:off x="6589192" y="4254158"/>
              <a:ext cx="1361714" cy="6024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6</a:t>
              </a:r>
              <a:r>
                <a:rPr lang="zh-TW" altLang="en-US" dirty="0">
                  <a:solidFill>
                    <a:schemeClr val="tx1"/>
                  </a:solidFill>
                  <a:latin typeface="+mj-ea"/>
                  <a:ea typeface="+mj-ea"/>
                </a:rPr>
                <a:t>家家庭托顧</a:t>
              </a:r>
              <a:endParaRPr lang="en-US" altLang="zh-TW" dirty="0">
                <a:solidFill>
                  <a:schemeClr val="tx1"/>
                </a:solidFill>
                <a:latin typeface="+mj-ea"/>
                <a:ea typeface="+mj-ea"/>
              </a:endParaRPr>
            </a:p>
          </p:txBody>
        </p:sp>
        <p:cxnSp>
          <p:nvCxnSpPr>
            <p:cNvPr id="25" name="直線接點 24"/>
            <p:cNvCxnSpPr/>
            <p:nvPr/>
          </p:nvCxnSpPr>
          <p:spPr>
            <a:xfrm flipH="1">
              <a:off x="6177376" y="4506372"/>
              <a:ext cx="411816" cy="54441"/>
            </a:xfrm>
            <a:prstGeom prst="line">
              <a:avLst/>
            </a:prstGeom>
          </p:spPr>
          <p:style>
            <a:lnRef idx="1">
              <a:schemeClr val="accent1"/>
            </a:lnRef>
            <a:fillRef idx="0">
              <a:schemeClr val="accent1"/>
            </a:fillRef>
            <a:effectRef idx="0">
              <a:schemeClr val="accent1"/>
            </a:effectRef>
            <a:fontRef idx="minor">
              <a:schemeClr val="tx1"/>
            </a:fontRef>
          </p:style>
        </p:cxnSp>
        <p:sp>
          <p:nvSpPr>
            <p:cNvPr id="26" name="圓角矩形 25"/>
            <p:cNvSpPr/>
            <p:nvPr/>
          </p:nvSpPr>
          <p:spPr>
            <a:xfrm>
              <a:off x="6187908" y="5298641"/>
              <a:ext cx="1607290" cy="6078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6</a:t>
              </a:r>
              <a:r>
                <a:rPr lang="zh-TW" altLang="en-US" dirty="0">
                  <a:solidFill>
                    <a:schemeClr val="tx1"/>
                  </a:solidFill>
                  <a:latin typeface="+mj-ea"/>
                  <a:ea typeface="+mj-ea"/>
                </a:rPr>
                <a:t>家專業服務單位</a:t>
              </a:r>
            </a:p>
          </p:txBody>
        </p:sp>
        <p:cxnSp>
          <p:nvCxnSpPr>
            <p:cNvPr id="27" name="直線接點 26"/>
            <p:cNvCxnSpPr/>
            <p:nvPr/>
          </p:nvCxnSpPr>
          <p:spPr>
            <a:xfrm flipH="1" flipV="1">
              <a:off x="5604833" y="5447831"/>
              <a:ext cx="583075" cy="154731"/>
            </a:xfrm>
            <a:prstGeom prst="line">
              <a:avLst/>
            </a:prstGeom>
          </p:spPr>
          <p:style>
            <a:lnRef idx="1">
              <a:schemeClr val="accent1"/>
            </a:lnRef>
            <a:fillRef idx="0">
              <a:schemeClr val="accent1"/>
            </a:fillRef>
            <a:effectRef idx="0">
              <a:schemeClr val="accent1"/>
            </a:effectRef>
            <a:fontRef idx="minor">
              <a:schemeClr val="tx1"/>
            </a:fontRef>
          </p:style>
        </p:cxnSp>
        <p:sp>
          <p:nvSpPr>
            <p:cNvPr id="28" name="圓角矩形 27"/>
            <p:cNvSpPr/>
            <p:nvPr/>
          </p:nvSpPr>
          <p:spPr>
            <a:xfrm>
              <a:off x="4043879" y="6234954"/>
              <a:ext cx="1704112"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3</a:t>
              </a:r>
              <a:r>
                <a:rPr lang="zh-TW" altLang="en-US" dirty="0">
                  <a:solidFill>
                    <a:schemeClr val="tx1"/>
                  </a:solidFill>
                  <a:latin typeface="+mj-ea"/>
                  <a:ea typeface="+mj-ea"/>
                </a:rPr>
                <a:t>家交通接送</a:t>
              </a:r>
              <a:endParaRPr lang="en-US" altLang="zh-TW" dirty="0">
                <a:solidFill>
                  <a:schemeClr val="tx1"/>
                </a:solidFill>
                <a:latin typeface="+mj-ea"/>
                <a:ea typeface="+mj-ea"/>
              </a:endParaRPr>
            </a:p>
          </p:txBody>
        </p:sp>
        <p:cxnSp>
          <p:nvCxnSpPr>
            <p:cNvPr id="29" name="直線接點 28"/>
            <p:cNvCxnSpPr/>
            <p:nvPr/>
          </p:nvCxnSpPr>
          <p:spPr>
            <a:xfrm flipH="1" flipV="1">
              <a:off x="4225451" y="5838857"/>
              <a:ext cx="297831" cy="372483"/>
            </a:xfrm>
            <a:prstGeom prst="line">
              <a:avLst/>
            </a:prstGeom>
          </p:spPr>
          <p:style>
            <a:lnRef idx="1">
              <a:schemeClr val="accent1"/>
            </a:lnRef>
            <a:fillRef idx="0">
              <a:schemeClr val="accent1"/>
            </a:fillRef>
            <a:effectRef idx="0">
              <a:schemeClr val="accent1"/>
            </a:effectRef>
            <a:fontRef idx="minor">
              <a:schemeClr val="tx1"/>
            </a:fontRef>
          </p:style>
        </p:cxnSp>
        <p:sp>
          <p:nvSpPr>
            <p:cNvPr id="30" name="圓角矩形 29"/>
            <p:cNvSpPr/>
            <p:nvPr/>
          </p:nvSpPr>
          <p:spPr>
            <a:xfrm>
              <a:off x="1206987" y="5767946"/>
              <a:ext cx="1906513" cy="5143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個輔具服務據點</a:t>
              </a:r>
            </a:p>
          </p:txBody>
        </p:sp>
        <p:cxnSp>
          <p:nvCxnSpPr>
            <p:cNvPr id="31" name="直線接點 30"/>
            <p:cNvCxnSpPr/>
            <p:nvPr/>
          </p:nvCxnSpPr>
          <p:spPr>
            <a:xfrm flipV="1">
              <a:off x="5194039" y="1344773"/>
              <a:ext cx="465928" cy="307205"/>
            </a:xfrm>
            <a:prstGeom prst="line">
              <a:avLst/>
            </a:prstGeom>
          </p:spPr>
          <p:style>
            <a:lnRef idx="1">
              <a:schemeClr val="accent1"/>
            </a:lnRef>
            <a:fillRef idx="0">
              <a:schemeClr val="accent1"/>
            </a:fillRef>
            <a:effectRef idx="0">
              <a:schemeClr val="accent1"/>
            </a:effectRef>
            <a:fontRef idx="minor">
              <a:schemeClr val="tx1"/>
            </a:fontRef>
          </p:style>
        </p:cxnSp>
        <p:sp>
          <p:nvSpPr>
            <p:cNvPr id="32" name="圓角矩形 31"/>
            <p:cNvSpPr/>
            <p:nvPr/>
          </p:nvSpPr>
          <p:spPr>
            <a:xfrm>
              <a:off x="5560550" y="1090728"/>
              <a:ext cx="1407589" cy="4158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2</a:t>
              </a:r>
              <a:r>
                <a:rPr lang="zh-TW" altLang="en-US" dirty="0">
                  <a:solidFill>
                    <a:schemeClr val="tx1"/>
                  </a:solidFill>
                  <a:latin typeface="+mj-ea"/>
                  <a:ea typeface="+mj-ea"/>
                </a:rPr>
                <a:t>家營養餐飲</a:t>
              </a:r>
            </a:p>
          </p:txBody>
        </p:sp>
        <p:sp>
          <p:nvSpPr>
            <p:cNvPr id="34" name="圓角矩形 33"/>
            <p:cNvSpPr/>
            <p:nvPr/>
          </p:nvSpPr>
          <p:spPr>
            <a:xfrm>
              <a:off x="343337" y="4629748"/>
              <a:ext cx="2273875" cy="6616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個失智症共照中心</a:t>
              </a:r>
              <a:endParaRPr lang="en-US" altLang="zh-TW" dirty="0">
                <a:solidFill>
                  <a:schemeClr val="tx1"/>
                </a:solidFill>
                <a:latin typeface="+mj-ea"/>
                <a:ea typeface="+mj-ea"/>
              </a:endParaRPr>
            </a:p>
            <a:p>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p:txBody>
        </p:sp>
        <p:cxnSp>
          <p:nvCxnSpPr>
            <p:cNvPr id="35" name="直線接點 34"/>
            <p:cNvCxnSpPr/>
            <p:nvPr/>
          </p:nvCxnSpPr>
          <p:spPr>
            <a:xfrm flipV="1">
              <a:off x="2624269" y="4627774"/>
              <a:ext cx="514495" cy="274485"/>
            </a:xfrm>
            <a:prstGeom prst="line">
              <a:avLst/>
            </a:prstGeom>
          </p:spPr>
          <p:style>
            <a:lnRef idx="1">
              <a:schemeClr val="accent1"/>
            </a:lnRef>
            <a:fillRef idx="0">
              <a:schemeClr val="accent1"/>
            </a:fillRef>
            <a:effectRef idx="0">
              <a:schemeClr val="accent1"/>
            </a:effectRef>
            <a:fontRef idx="minor">
              <a:schemeClr val="tx1"/>
            </a:fontRef>
          </p:style>
        </p:cxnSp>
        <p:sp>
          <p:nvSpPr>
            <p:cNvPr id="36" name="圓角矩形 35"/>
            <p:cNvSpPr/>
            <p:nvPr/>
          </p:nvSpPr>
          <p:spPr>
            <a:xfrm>
              <a:off x="710460" y="3378193"/>
              <a:ext cx="1749232" cy="5065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p:txBody>
        </p:sp>
        <p:cxnSp>
          <p:nvCxnSpPr>
            <p:cNvPr id="37" name="直線接點 36"/>
            <p:cNvCxnSpPr>
              <a:stCxn id="36" idx="3"/>
            </p:cNvCxnSpPr>
            <p:nvPr/>
          </p:nvCxnSpPr>
          <p:spPr>
            <a:xfrm flipV="1">
              <a:off x="2459692" y="3607656"/>
              <a:ext cx="530552" cy="23833"/>
            </a:xfrm>
            <a:prstGeom prst="line">
              <a:avLst/>
            </a:prstGeom>
          </p:spPr>
          <p:style>
            <a:lnRef idx="1">
              <a:schemeClr val="accent1"/>
            </a:lnRef>
            <a:fillRef idx="0">
              <a:schemeClr val="accent1"/>
            </a:fillRef>
            <a:effectRef idx="0">
              <a:schemeClr val="accent1"/>
            </a:effectRef>
            <a:fontRef idx="minor">
              <a:schemeClr val="tx1"/>
            </a:fontRef>
          </p:style>
        </p:cxnSp>
        <p:sp>
          <p:nvSpPr>
            <p:cNvPr id="38" name="圓角矩形 37"/>
            <p:cNvSpPr/>
            <p:nvPr/>
          </p:nvSpPr>
          <p:spPr>
            <a:xfrm>
              <a:off x="875052" y="2390091"/>
              <a:ext cx="1587378" cy="428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13</a:t>
              </a:r>
              <a:r>
                <a:rPr lang="zh-TW" altLang="en-US" dirty="0">
                  <a:solidFill>
                    <a:schemeClr val="tx1"/>
                  </a:solidFill>
                  <a:latin typeface="+mj-ea"/>
                  <a:ea typeface="+mj-ea"/>
                </a:rPr>
                <a:t>個巷弄長照站</a:t>
              </a:r>
            </a:p>
          </p:txBody>
        </p:sp>
        <p:cxnSp>
          <p:nvCxnSpPr>
            <p:cNvPr id="39" name="直線接點 38"/>
            <p:cNvCxnSpPr/>
            <p:nvPr/>
          </p:nvCxnSpPr>
          <p:spPr>
            <a:xfrm>
              <a:off x="2454056" y="2572126"/>
              <a:ext cx="731928" cy="246693"/>
            </a:xfrm>
            <a:prstGeom prst="line">
              <a:avLst/>
            </a:prstGeom>
          </p:spPr>
          <p:style>
            <a:lnRef idx="1">
              <a:schemeClr val="accent1"/>
            </a:lnRef>
            <a:fillRef idx="0">
              <a:schemeClr val="accent1"/>
            </a:fillRef>
            <a:effectRef idx="0">
              <a:schemeClr val="accent1"/>
            </a:effectRef>
            <a:fontRef idx="minor">
              <a:schemeClr val="tx1"/>
            </a:fontRef>
          </p:style>
        </p:cxnSp>
        <p:sp>
          <p:nvSpPr>
            <p:cNvPr id="40" name="圓角矩形 39"/>
            <p:cNvSpPr/>
            <p:nvPr/>
          </p:nvSpPr>
          <p:spPr>
            <a:xfrm>
              <a:off x="554223" y="1594429"/>
              <a:ext cx="2352956" cy="533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3</a:t>
              </a:r>
              <a:r>
                <a:rPr lang="zh-TW" altLang="en-US" dirty="0">
                  <a:solidFill>
                    <a:schemeClr val="tx1"/>
                  </a:solidFill>
                  <a:latin typeface="+mj-ea"/>
                  <a:ea typeface="+mj-ea"/>
                </a:rPr>
                <a:t>間居家失能個案家庭醫師</a:t>
              </a:r>
            </a:p>
          </p:txBody>
        </p:sp>
        <p:cxnSp>
          <p:nvCxnSpPr>
            <p:cNvPr id="41" name="直線接點 40"/>
            <p:cNvCxnSpPr/>
            <p:nvPr/>
          </p:nvCxnSpPr>
          <p:spPr>
            <a:xfrm>
              <a:off x="2907179" y="1923699"/>
              <a:ext cx="557610" cy="216896"/>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8"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21" b="72642" l="14663" r="86804">
                        <a14:foregroundMark x1="47507" y1="27830" x2="48680" y2="28774"/>
                        <a14:foregroundMark x1="47507" y1="33962" x2="47214" y2="48585"/>
                        <a14:foregroundMark x1="37830" y1="35849" x2="49853" y2="33491"/>
                        <a14:foregroundMark x1="56305" y1="33962" x2="60704" y2="35377"/>
                        <a14:foregroundMark x1="46041" y1="28774" x2="50147" y2="30660"/>
                        <a14:foregroundMark x1="35484" y1="37736" x2="37537" y2="43396"/>
                      </a14:backgroundRemoval>
                    </a14:imgEffect>
                  </a14:imgLayer>
                </a14:imgProps>
              </a:ext>
              <a:ext uri="{28A0092B-C50C-407E-A947-70E740481C1C}">
                <a14:useLocalDpi xmlns:a14="http://schemas.microsoft.com/office/drawing/2010/main" val="0"/>
              </a:ext>
            </a:extLst>
          </a:blip>
          <a:srcRect l="14898" t="10628" r="12034" b="25032"/>
          <a:stretch/>
        </p:blipFill>
        <p:spPr bwMode="auto">
          <a:xfrm>
            <a:off x="3909432" y="1360293"/>
            <a:ext cx="553292" cy="41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9" name="直線接點 48"/>
          <p:cNvCxnSpPr/>
          <p:nvPr/>
        </p:nvCxnSpPr>
        <p:spPr>
          <a:xfrm>
            <a:off x="3714037" y="1047964"/>
            <a:ext cx="213579" cy="174356"/>
          </a:xfrm>
          <a:prstGeom prst="line">
            <a:avLst/>
          </a:prstGeom>
        </p:spPr>
        <p:style>
          <a:lnRef idx="1">
            <a:schemeClr val="accent1"/>
          </a:lnRef>
          <a:fillRef idx="0">
            <a:schemeClr val="accent1"/>
          </a:fillRef>
          <a:effectRef idx="0">
            <a:schemeClr val="accent1"/>
          </a:effectRef>
          <a:fontRef idx="minor">
            <a:schemeClr val="tx1"/>
          </a:fontRef>
        </p:style>
      </p:cxnSp>
      <p:sp>
        <p:nvSpPr>
          <p:cNvPr id="50" name="圓角矩形 49"/>
          <p:cNvSpPr/>
          <p:nvPr/>
        </p:nvSpPr>
        <p:spPr>
          <a:xfrm>
            <a:off x="2526752" y="801382"/>
            <a:ext cx="1349211" cy="3019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個沐浴車</a:t>
            </a:r>
            <a:endParaRPr lang="en-US" altLang="zh-TW" dirty="0">
              <a:solidFill>
                <a:schemeClr val="tx1"/>
              </a:solidFill>
              <a:latin typeface="+mj-ea"/>
              <a:ea typeface="+mj-ea"/>
            </a:endParaRPr>
          </a:p>
        </p:txBody>
      </p:sp>
      <p:graphicFrame>
        <p:nvGraphicFramePr>
          <p:cNvPr id="53" name="圖表 52"/>
          <p:cNvGraphicFramePr/>
          <p:nvPr>
            <p:extLst>
              <p:ext uri="{D42A27DB-BD31-4B8C-83A1-F6EECF244321}">
                <p14:modId xmlns:p14="http://schemas.microsoft.com/office/powerpoint/2010/main" val="3237914238"/>
              </p:ext>
            </p:extLst>
          </p:nvPr>
        </p:nvGraphicFramePr>
        <p:xfrm>
          <a:off x="985169" y="5492750"/>
          <a:ext cx="6096000" cy="4064000"/>
        </p:xfrm>
        <a:graphic>
          <a:graphicData uri="http://schemas.openxmlformats.org/drawingml/2006/chart">
            <c:chart xmlns:c="http://schemas.openxmlformats.org/drawingml/2006/chart" xmlns:r="http://schemas.openxmlformats.org/officeDocument/2006/relationships" r:id="rId18"/>
          </a:graphicData>
        </a:graphic>
      </p:graphicFrame>
      <p:sp>
        <p:nvSpPr>
          <p:cNvPr id="66" name="圓角矩形 65"/>
          <p:cNvSpPr/>
          <p:nvPr/>
        </p:nvSpPr>
        <p:spPr>
          <a:xfrm>
            <a:off x="5740684" y="4492686"/>
            <a:ext cx="2435576" cy="560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5</a:t>
            </a:r>
            <a:r>
              <a:rPr lang="zh-TW" altLang="en-US" dirty="0">
                <a:solidFill>
                  <a:schemeClr val="tx1"/>
                </a:solidFill>
              </a:rPr>
              <a:t>間居家喘息、</a:t>
            </a:r>
            <a:r>
              <a:rPr lang="en-US" altLang="zh-TW" dirty="0">
                <a:solidFill>
                  <a:schemeClr val="tx1"/>
                </a:solidFill>
              </a:rPr>
              <a:t>1</a:t>
            </a:r>
            <a:r>
              <a:rPr lang="zh-TW" altLang="en-US" dirty="0">
                <a:solidFill>
                  <a:schemeClr val="tx1"/>
                </a:solidFill>
              </a:rPr>
              <a:t>間日照喘息</a:t>
            </a:r>
            <a:endParaRPr lang="en-US" altLang="zh-TW" dirty="0">
              <a:solidFill>
                <a:schemeClr val="tx1"/>
              </a:solidFill>
            </a:endParaRPr>
          </a:p>
          <a:p>
            <a:pPr algn="ctr"/>
            <a:r>
              <a:rPr lang="en-US" altLang="zh-TW" dirty="0">
                <a:solidFill>
                  <a:schemeClr val="tx1"/>
                </a:solidFill>
              </a:rPr>
              <a:t>6</a:t>
            </a:r>
            <a:r>
              <a:rPr lang="zh-TW" altLang="en-US" dirty="0">
                <a:solidFill>
                  <a:schemeClr val="tx1"/>
                </a:solidFill>
              </a:rPr>
              <a:t>間機構喘息、</a:t>
            </a:r>
            <a:r>
              <a:rPr lang="en-US" altLang="zh-TW" dirty="0">
                <a:solidFill>
                  <a:schemeClr val="tx1"/>
                </a:solidFill>
              </a:rPr>
              <a:t>1</a:t>
            </a:r>
            <a:r>
              <a:rPr lang="zh-TW" altLang="en-US" dirty="0">
                <a:solidFill>
                  <a:schemeClr val="tx1"/>
                </a:solidFill>
              </a:rPr>
              <a:t>家巷弄喘息</a:t>
            </a:r>
          </a:p>
        </p:txBody>
      </p:sp>
      <p:cxnSp>
        <p:nvCxnSpPr>
          <p:cNvPr id="67" name="直線接點 66"/>
          <p:cNvCxnSpPr/>
          <p:nvPr/>
        </p:nvCxnSpPr>
        <p:spPr>
          <a:xfrm flipH="1" flipV="1">
            <a:off x="5026123" y="4317205"/>
            <a:ext cx="733845" cy="238138"/>
          </a:xfrm>
          <a:prstGeom prst="line">
            <a:avLst/>
          </a:prstGeom>
        </p:spPr>
        <p:style>
          <a:lnRef idx="1">
            <a:schemeClr val="accent1"/>
          </a:lnRef>
          <a:fillRef idx="0">
            <a:schemeClr val="accent1"/>
          </a:fillRef>
          <a:effectRef idx="0">
            <a:schemeClr val="accent1"/>
          </a:effectRef>
          <a:fontRef idx="minor">
            <a:schemeClr val="tx1"/>
          </a:fontRef>
        </p:style>
      </p:cxnSp>
      <p:pic>
        <p:nvPicPr>
          <p:cNvPr id="70" name="chart"/>
          <p:cNvPicPr>
            <a:picLocks noChangeAspect="1"/>
          </p:cNvPicPr>
          <p:nvPr/>
        </p:nvPicPr>
        <p:blipFill>
          <a:blip r:embed="rId19"/>
          <a:stretch>
            <a:fillRect/>
          </a:stretch>
        </p:blipFill>
        <p:spPr>
          <a:xfrm>
            <a:off x="4889701" y="1527529"/>
            <a:ext cx="733655" cy="565139"/>
          </a:xfrm>
          <a:prstGeom prst="rect">
            <a:avLst/>
          </a:prstGeom>
          <a:ln>
            <a:noFill/>
          </a:ln>
          <a:effectLst>
            <a:softEdge rad="112500"/>
          </a:effectLst>
        </p:spPr>
      </p:pic>
      <p:pic>
        <p:nvPicPr>
          <p:cNvPr id="73" name="chart"/>
          <p:cNvPicPr>
            <a:picLocks noChangeAspect="1"/>
          </p:cNvPicPr>
          <p:nvPr/>
        </p:nvPicPr>
        <p:blipFill>
          <a:blip r:embed="rId20"/>
          <a:stretch>
            <a:fillRect/>
          </a:stretch>
        </p:blipFill>
        <p:spPr>
          <a:xfrm>
            <a:off x="3224389" y="3591571"/>
            <a:ext cx="776526" cy="484607"/>
          </a:xfrm>
          <a:prstGeom prst="rect">
            <a:avLst/>
          </a:prstGeom>
          <a:ln>
            <a:noFill/>
          </a:ln>
          <a:effectLst>
            <a:softEdge rad="112500"/>
          </a:effectLst>
        </p:spPr>
      </p:pic>
      <p:cxnSp>
        <p:nvCxnSpPr>
          <p:cNvPr id="74" name="直線接點 73"/>
          <p:cNvCxnSpPr/>
          <p:nvPr/>
        </p:nvCxnSpPr>
        <p:spPr>
          <a:xfrm flipV="1">
            <a:off x="2945584" y="4082325"/>
            <a:ext cx="465160" cy="3079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449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5322"/>
          <a:stretch/>
        </p:blipFill>
        <p:spPr bwMode="auto">
          <a:xfrm>
            <a:off x="1823065" y="960120"/>
            <a:ext cx="5062245" cy="398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9" name="群組 88"/>
          <p:cNvGrpSpPr/>
          <p:nvPr/>
        </p:nvGrpSpPr>
        <p:grpSpPr>
          <a:xfrm>
            <a:off x="158251" y="19989"/>
            <a:ext cx="8701075" cy="5081188"/>
            <a:chOff x="191405" y="44624"/>
            <a:chExt cx="8701075" cy="6774917"/>
          </a:xfrm>
        </p:grpSpPr>
        <p:sp>
          <p:nvSpPr>
            <p:cNvPr id="2" name="流程圖: 替代處理程序 1"/>
            <p:cNvSpPr/>
            <p:nvPr/>
          </p:nvSpPr>
          <p:spPr>
            <a:xfrm>
              <a:off x="191405" y="44624"/>
              <a:ext cx="8701075" cy="9361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口湖鄉長照資源佈建現況</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278" y="3086631"/>
              <a:ext cx="1440160" cy="116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3544538" y="4328673"/>
              <a:ext cx="2168209" cy="697627"/>
            </a:xfrm>
            <a:prstGeom prst="rect">
              <a:avLst/>
            </a:prstGeom>
          </p:spPr>
          <p:txBody>
            <a:bodyPr wrap="square">
              <a:spAutoFit/>
            </a:bodyPr>
            <a:lstStyle/>
            <a:p>
              <a:pPr algn="ct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家社區整合型</a:t>
              </a:r>
              <a:endParaRPr lang="en-US" altLang="zh-TW" dirty="0">
                <a:latin typeface="標楷體" panose="03000509000000000000" pitchFamily="65" charset="-120"/>
                <a:ea typeface="標楷體" panose="03000509000000000000" pitchFamily="65" charset="-120"/>
              </a:endParaRPr>
            </a:p>
            <a:p>
              <a:pPr algn="ctr"/>
              <a:r>
                <a:rPr lang="zh-TW" altLang="en-US" dirty="0">
                  <a:latin typeface="標楷體" panose="03000509000000000000" pitchFamily="65" charset="-120"/>
                  <a:ea typeface="標楷體" panose="03000509000000000000" pitchFamily="65" charset="-120"/>
                </a:rPr>
                <a:t>服務中心</a:t>
              </a:r>
            </a:p>
          </p:txBody>
        </p:sp>
        <p:pic>
          <p:nvPicPr>
            <p:cNvPr id="10" name="chart"/>
            <p:cNvPicPr>
              <a:picLocks noChangeAspect="1"/>
            </p:cNvPicPr>
            <p:nvPr/>
          </p:nvPicPr>
          <p:blipFill>
            <a:blip r:embed="rId5"/>
            <a:stretch>
              <a:fillRect/>
            </a:stretch>
          </p:blipFill>
          <p:spPr>
            <a:xfrm>
              <a:off x="5379155" y="2736109"/>
              <a:ext cx="780897" cy="714293"/>
            </a:xfrm>
            <a:prstGeom prst="rect">
              <a:avLst/>
            </a:prstGeom>
            <a:ln>
              <a:noFill/>
            </a:ln>
            <a:effectLst>
              <a:softEdge rad="112500"/>
            </a:effectLst>
          </p:spPr>
        </p:pic>
        <p:sp>
          <p:nvSpPr>
            <p:cNvPr id="11" name="圓角矩形 10"/>
            <p:cNvSpPr/>
            <p:nvPr/>
          </p:nvSpPr>
          <p:spPr>
            <a:xfrm>
              <a:off x="6650472" y="2497103"/>
              <a:ext cx="1575706" cy="5911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2</a:t>
              </a:r>
              <a:r>
                <a:rPr lang="zh-TW" altLang="en-US" dirty="0">
                  <a:solidFill>
                    <a:schemeClr val="tx1"/>
                  </a:solidFill>
                  <a:latin typeface="+mj-ea"/>
                  <a:ea typeface="+mj-ea"/>
                </a:rPr>
                <a:t>間日間照顧中心</a:t>
              </a:r>
            </a:p>
          </p:txBody>
        </p:sp>
        <p:cxnSp>
          <p:nvCxnSpPr>
            <p:cNvPr id="12" name="直線接點 11"/>
            <p:cNvCxnSpPr/>
            <p:nvPr/>
          </p:nvCxnSpPr>
          <p:spPr>
            <a:xfrm flipH="1">
              <a:off x="6234009" y="2736109"/>
              <a:ext cx="416463" cy="278949"/>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chart"/>
            <p:cNvPicPr>
              <a:picLocks noChangeAspect="1"/>
            </p:cNvPicPr>
            <p:nvPr/>
          </p:nvPicPr>
          <p:blipFill>
            <a:blip r:embed="rId6"/>
            <a:stretch>
              <a:fillRect/>
            </a:stretch>
          </p:blipFill>
          <p:spPr>
            <a:xfrm>
              <a:off x="5462871" y="3977117"/>
              <a:ext cx="849883" cy="788255"/>
            </a:xfrm>
            <a:prstGeom prst="rect">
              <a:avLst/>
            </a:prstGeom>
            <a:ln>
              <a:noFill/>
            </a:ln>
            <a:effectLst>
              <a:softEdge rad="112500"/>
            </a:effectLst>
          </p:spPr>
        </p:pic>
        <p:cxnSp>
          <p:nvCxnSpPr>
            <p:cNvPr id="40" name="直線接點 39"/>
            <p:cNvCxnSpPr/>
            <p:nvPr/>
          </p:nvCxnSpPr>
          <p:spPr>
            <a:xfrm flipH="1">
              <a:off x="6218122" y="4600712"/>
              <a:ext cx="524179"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圓角矩形 41"/>
            <p:cNvSpPr/>
            <p:nvPr/>
          </p:nvSpPr>
          <p:spPr>
            <a:xfrm>
              <a:off x="6742301" y="4393626"/>
              <a:ext cx="1361714" cy="6024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5</a:t>
              </a:r>
              <a:r>
                <a:rPr lang="zh-TW" altLang="en-US" dirty="0">
                  <a:solidFill>
                    <a:schemeClr val="tx1"/>
                  </a:solidFill>
                  <a:latin typeface="+mj-ea"/>
                  <a:ea typeface="+mj-ea"/>
                </a:rPr>
                <a:t>家家庭托顧</a:t>
              </a:r>
              <a:endParaRPr lang="en-US" altLang="zh-TW" dirty="0">
                <a:solidFill>
                  <a:schemeClr val="tx1"/>
                </a:solidFill>
                <a:latin typeface="+mj-ea"/>
                <a:ea typeface="+mj-ea"/>
              </a:endParaRPr>
            </a:p>
          </p:txBody>
        </p:sp>
        <p:cxnSp>
          <p:nvCxnSpPr>
            <p:cNvPr id="48" name="直線接點 47"/>
            <p:cNvCxnSpPr/>
            <p:nvPr/>
          </p:nvCxnSpPr>
          <p:spPr>
            <a:xfrm>
              <a:off x="6985043" y="5036073"/>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5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3802" y="4996122"/>
              <a:ext cx="801009" cy="7517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圓角矩形 52"/>
            <p:cNvSpPr/>
            <p:nvPr/>
          </p:nvSpPr>
          <p:spPr>
            <a:xfrm>
              <a:off x="6080760" y="5961958"/>
              <a:ext cx="1656191" cy="4215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TW" sz="1400" dirty="0">
                  <a:solidFill>
                    <a:schemeClr val="tx1"/>
                  </a:solidFill>
                  <a:latin typeface="+mj-ea"/>
                  <a:ea typeface="+mj-ea"/>
                </a:rPr>
                <a:t>2</a:t>
              </a:r>
              <a:r>
                <a:rPr lang="zh-TW" altLang="en-US" sz="1400" dirty="0">
                  <a:solidFill>
                    <a:schemeClr val="tx1"/>
                  </a:solidFill>
                  <a:latin typeface="+mj-ea"/>
                  <a:ea typeface="+mj-ea"/>
                </a:rPr>
                <a:t>家日照喘息</a:t>
              </a:r>
              <a:endParaRPr lang="en-US" altLang="zh-TW" sz="1400" dirty="0">
                <a:solidFill>
                  <a:schemeClr val="tx1"/>
                </a:solidFill>
                <a:latin typeface="+mj-ea"/>
                <a:ea typeface="+mj-ea"/>
              </a:endParaRPr>
            </a:p>
          </p:txBody>
        </p:sp>
        <p:cxnSp>
          <p:nvCxnSpPr>
            <p:cNvPr id="55" name="直線接點 54"/>
            <p:cNvCxnSpPr/>
            <p:nvPr/>
          </p:nvCxnSpPr>
          <p:spPr>
            <a:xfrm flipH="1" flipV="1">
              <a:off x="5738312" y="5780274"/>
              <a:ext cx="574442" cy="170245"/>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chart"/>
            <p:cNvPicPr>
              <a:picLocks noChangeAspect="1"/>
            </p:cNvPicPr>
            <p:nvPr/>
          </p:nvPicPr>
          <p:blipFill>
            <a:blip r:embed="rId8"/>
            <a:stretch>
              <a:fillRect/>
            </a:stretch>
          </p:blipFill>
          <p:spPr>
            <a:xfrm>
              <a:off x="4076106" y="5479177"/>
              <a:ext cx="850504" cy="715593"/>
            </a:xfrm>
            <a:prstGeom prst="rect">
              <a:avLst/>
            </a:prstGeom>
            <a:ln>
              <a:noFill/>
            </a:ln>
            <a:effectLst>
              <a:softEdge rad="112500"/>
            </a:effectLst>
          </p:spPr>
        </p:pic>
        <p:sp>
          <p:nvSpPr>
            <p:cNvPr id="57" name="圓角矩形 56"/>
            <p:cNvSpPr/>
            <p:nvPr/>
          </p:nvSpPr>
          <p:spPr>
            <a:xfrm>
              <a:off x="3623985" y="6360422"/>
              <a:ext cx="1704112"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3</a:t>
              </a:r>
              <a:r>
                <a:rPr lang="zh-TW" altLang="en-US" dirty="0">
                  <a:solidFill>
                    <a:schemeClr val="tx1"/>
                  </a:solidFill>
                </a:rPr>
                <a:t>家交通接送</a:t>
              </a:r>
              <a:endParaRPr lang="en-US" altLang="zh-TW" dirty="0">
                <a:solidFill>
                  <a:schemeClr val="tx1"/>
                </a:solidFill>
              </a:endParaRPr>
            </a:p>
          </p:txBody>
        </p:sp>
        <p:cxnSp>
          <p:nvCxnSpPr>
            <p:cNvPr id="59" name="直線接點 58"/>
            <p:cNvCxnSpPr>
              <a:stCxn id="57" idx="0"/>
            </p:cNvCxnSpPr>
            <p:nvPr/>
          </p:nvCxnSpPr>
          <p:spPr>
            <a:xfrm flipV="1">
              <a:off x="4476041" y="5947484"/>
              <a:ext cx="65496" cy="412939"/>
            </a:xfrm>
            <a:prstGeom prst="line">
              <a:avLst/>
            </a:prstGeom>
          </p:spPr>
          <p:style>
            <a:lnRef idx="1">
              <a:schemeClr val="accent1"/>
            </a:lnRef>
            <a:fillRef idx="0">
              <a:schemeClr val="accent1"/>
            </a:fillRef>
            <a:effectRef idx="0">
              <a:schemeClr val="accent1"/>
            </a:effectRef>
            <a:fontRef idx="minor">
              <a:schemeClr val="tx1"/>
            </a:fontRef>
          </p:style>
        </p:cxnSp>
        <p:pic>
          <p:nvPicPr>
            <p:cNvPr id="60" name="chart"/>
            <p:cNvPicPr>
              <a:picLocks noChangeAspect="1"/>
            </p:cNvPicPr>
            <p:nvPr/>
          </p:nvPicPr>
          <p:blipFill>
            <a:blip r:embed="rId9"/>
            <a:stretch>
              <a:fillRect/>
            </a:stretch>
          </p:blipFill>
          <p:spPr>
            <a:xfrm>
              <a:off x="3213132" y="5121381"/>
              <a:ext cx="821707" cy="703797"/>
            </a:xfrm>
            <a:prstGeom prst="rect">
              <a:avLst/>
            </a:prstGeom>
            <a:ln>
              <a:noFill/>
            </a:ln>
            <a:effectLst>
              <a:softEdge rad="112500"/>
            </a:effectLst>
          </p:spPr>
        </p:pic>
        <p:sp>
          <p:nvSpPr>
            <p:cNvPr id="61" name="圓角矩形 60"/>
            <p:cNvSpPr/>
            <p:nvPr/>
          </p:nvSpPr>
          <p:spPr>
            <a:xfrm>
              <a:off x="1041238" y="5780274"/>
              <a:ext cx="1687336"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2</a:t>
              </a:r>
              <a:r>
                <a:rPr lang="zh-TW" altLang="en-US" dirty="0">
                  <a:solidFill>
                    <a:schemeClr val="tx1"/>
                  </a:solidFill>
                  <a:latin typeface="+mj-ea"/>
                  <a:ea typeface="+mj-ea"/>
                </a:rPr>
                <a:t>家營養餐飲</a:t>
              </a:r>
            </a:p>
          </p:txBody>
        </p:sp>
        <p:cxnSp>
          <p:nvCxnSpPr>
            <p:cNvPr id="63" name="直線接點 62"/>
            <p:cNvCxnSpPr/>
            <p:nvPr/>
          </p:nvCxnSpPr>
          <p:spPr>
            <a:xfrm flipV="1">
              <a:off x="2745746" y="5523334"/>
              <a:ext cx="433935" cy="357796"/>
            </a:xfrm>
            <a:prstGeom prst="line">
              <a:avLst/>
            </a:prstGeom>
          </p:spPr>
          <p:style>
            <a:lnRef idx="1">
              <a:schemeClr val="accent1"/>
            </a:lnRef>
            <a:fillRef idx="0">
              <a:schemeClr val="accent1"/>
            </a:fillRef>
            <a:effectRef idx="0">
              <a:schemeClr val="accent1"/>
            </a:effectRef>
            <a:fontRef idx="minor">
              <a:schemeClr val="tx1"/>
            </a:fontRef>
          </p:style>
        </p:cxnSp>
        <p:pic>
          <p:nvPicPr>
            <p:cNvPr id="64" name="chart"/>
            <p:cNvPicPr>
              <a:picLocks noChangeAspect="1"/>
            </p:cNvPicPr>
            <p:nvPr/>
          </p:nvPicPr>
          <p:blipFill>
            <a:blip r:embed="rId10"/>
            <a:stretch>
              <a:fillRect/>
            </a:stretch>
          </p:blipFill>
          <p:spPr>
            <a:xfrm>
              <a:off x="2658318" y="3882766"/>
              <a:ext cx="804122" cy="737335"/>
            </a:xfrm>
            <a:prstGeom prst="rect">
              <a:avLst/>
            </a:prstGeom>
            <a:ln>
              <a:noFill/>
            </a:ln>
            <a:effectLst>
              <a:softEdge rad="112500"/>
            </a:effectLst>
          </p:spPr>
        </p:pic>
        <p:sp>
          <p:nvSpPr>
            <p:cNvPr id="65" name="圓角矩形 64"/>
            <p:cNvSpPr/>
            <p:nvPr/>
          </p:nvSpPr>
          <p:spPr>
            <a:xfrm>
              <a:off x="343297" y="4112461"/>
              <a:ext cx="1956881" cy="5175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p:txBody>
        </p:sp>
        <p:cxnSp>
          <p:nvCxnSpPr>
            <p:cNvPr id="71" name="直線接點 70"/>
            <p:cNvCxnSpPr>
              <a:stCxn id="65" idx="3"/>
            </p:cNvCxnSpPr>
            <p:nvPr/>
          </p:nvCxnSpPr>
          <p:spPr>
            <a:xfrm flipV="1">
              <a:off x="2300178" y="4261026"/>
              <a:ext cx="445568" cy="110217"/>
            </a:xfrm>
            <a:prstGeom prst="line">
              <a:avLst/>
            </a:prstGeom>
          </p:spPr>
          <p:style>
            <a:lnRef idx="1">
              <a:schemeClr val="accent1"/>
            </a:lnRef>
            <a:fillRef idx="0">
              <a:schemeClr val="accent1"/>
            </a:fillRef>
            <a:effectRef idx="0">
              <a:schemeClr val="accent1"/>
            </a:effectRef>
            <a:fontRef idx="minor">
              <a:schemeClr val="tx1"/>
            </a:fontRef>
          </p:style>
        </p:cxnSp>
        <p:pic>
          <p:nvPicPr>
            <p:cNvPr id="79" name="chart"/>
            <p:cNvPicPr>
              <a:picLocks noChangeAspect="1"/>
            </p:cNvPicPr>
            <p:nvPr/>
          </p:nvPicPr>
          <p:blipFill>
            <a:blip r:embed="rId11"/>
            <a:stretch>
              <a:fillRect/>
            </a:stretch>
          </p:blipFill>
          <p:spPr>
            <a:xfrm>
              <a:off x="2919364" y="2587125"/>
              <a:ext cx="776376" cy="719989"/>
            </a:xfrm>
            <a:prstGeom prst="rect">
              <a:avLst/>
            </a:prstGeom>
            <a:ln>
              <a:noFill/>
            </a:ln>
            <a:effectLst>
              <a:softEdge rad="112500"/>
            </a:effectLst>
          </p:spPr>
        </p:pic>
        <p:sp>
          <p:nvSpPr>
            <p:cNvPr id="80" name="圓角矩形 79"/>
            <p:cNvSpPr/>
            <p:nvPr/>
          </p:nvSpPr>
          <p:spPr>
            <a:xfrm>
              <a:off x="496162" y="2413132"/>
              <a:ext cx="1804016" cy="601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p:txBody>
        </p:sp>
        <p:cxnSp>
          <p:nvCxnSpPr>
            <p:cNvPr id="82" name="直線接點 81"/>
            <p:cNvCxnSpPr/>
            <p:nvPr/>
          </p:nvCxnSpPr>
          <p:spPr>
            <a:xfrm>
              <a:off x="2300178" y="2808596"/>
              <a:ext cx="594482" cy="133976"/>
            </a:xfrm>
            <a:prstGeom prst="line">
              <a:avLst/>
            </a:prstGeom>
          </p:spPr>
          <p:style>
            <a:lnRef idx="1">
              <a:schemeClr val="accent1"/>
            </a:lnRef>
            <a:fillRef idx="0">
              <a:schemeClr val="accent1"/>
            </a:fillRef>
            <a:effectRef idx="0">
              <a:schemeClr val="accent1"/>
            </a:effectRef>
            <a:fontRef idx="minor">
              <a:schemeClr val="tx1"/>
            </a:fontRef>
          </p:style>
        </p:cxnSp>
        <p:pic>
          <p:nvPicPr>
            <p:cNvPr id="83" name="chart"/>
            <p:cNvPicPr>
              <a:picLocks noChangeAspect="1"/>
            </p:cNvPicPr>
            <p:nvPr/>
          </p:nvPicPr>
          <p:blipFill>
            <a:blip r:embed="rId12"/>
            <a:stretch>
              <a:fillRect/>
            </a:stretch>
          </p:blipFill>
          <p:spPr>
            <a:xfrm>
              <a:off x="3623986" y="1920795"/>
              <a:ext cx="730201" cy="685301"/>
            </a:xfrm>
            <a:prstGeom prst="rect">
              <a:avLst/>
            </a:prstGeom>
            <a:ln>
              <a:noFill/>
            </a:ln>
            <a:effectLst>
              <a:softEdge rad="112500"/>
            </a:effectLst>
          </p:spPr>
        </p:pic>
        <p:sp>
          <p:nvSpPr>
            <p:cNvPr id="84" name="圓角矩形 83"/>
            <p:cNvSpPr/>
            <p:nvPr/>
          </p:nvSpPr>
          <p:spPr>
            <a:xfrm>
              <a:off x="1398169" y="1267079"/>
              <a:ext cx="1606539" cy="533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13</a:t>
              </a:r>
              <a:r>
                <a:rPr lang="zh-TW" altLang="en-US" dirty="0">
                  <a:solidFill>
                    <a:schemeClr val="tx1"/>
                  </a:solidFill>
                  <a:latin typeface="+mj-ea"/>
                  <a:ea typeface="+mj-ea"/>
                </a:rPr>
                <a:t>個巷弄長照站</a:t>
              </a:r>
            </a:p>
          </p:txBody>
        </p:sp>
        <p:cxnSp>
          <p:nvCxnSpPr>
            <p:cNvPr id="86" name="直線接點 85"/>
            <p:cNvCxnSpPr/>
            <p:nvPr/>
          </p:nvCxnSpPr>
          <p:spPr>
            <a:xfrm>
              <a:off x="3012457" y="1534567"/>
              <a:ext cx="671410" cy="266657"/>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7" name="chart"/>
          <p:cNvPicPr>
            <a:picLocks noChangeAspect="1"/>
          </p:cNvPicPr>
          <p:nvPr/>
        </p:nvPicPr>
        <p:blipFill>
          <a:blip r:embed="rId13"/>
          <a:stretch>
            <a:fillRect/>
          </a:stretch>
        </p:blipFill>
        <p:spPr>
          <a:xfrm>
            <a:off x="4628643" y="1412174"/>
            <a:ext cx="750512" cy="528170"/>
          </a:xfrm>
          <a:prstGeom prst="rect">
            <a:avLst/>
          </a:prstGeom>
          <a:ln>
            <a:noFill/>
          </a:ln>
          <a:effectLst>
            <a:softEdge rad="112500"/>
          </a:effectLst>
        </p:spPr>
      </p:pic>
      <p:sp>
        <p:nvSpPr>
          <p:cNvPr id="49" name="圓角矩形 48"/>
          <p:cNvSpPr/>
          <p:nvPr/>
        </p:nvSpPr>
        <p:spPr>
          <a:xfrm>
            <a:off x="5434307" y="837444"/>
            <a:ext cx="2331998" cy="3999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2</a:t>
            </a:r>
            <a:r>
              <a:rPr lang="zh-TW" altLang="en-US" dirty="0">
                <a:solidFill>
                  <a:schemeClr val="tx1"/>
                </a:solidFill>
              </a:rPr>
              <a:t>間居家失能個案家庭醫師</a:t>
            </a:r>
          </a:p>
        </p:txBody>
      </p:sp>
      <p:cxnSp>
        <p:nvCxnSpPr>
          <p:cNvPr id="52" name="直線接點 51"/>
          <p:cNvCxnSpPr>
            <a:stCxn id="49" idx="1"/>
          </p:cNvCxnSpPr>
          <p:nvPr/>
        </p:nvCxnSpPr>
        <p:spPr>
          <a:xfrm flipH="1">
            <a:off x="5071135" y="1037444"/>
            <a:ext cx="363172" cy="29029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115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Desktop\擷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80317"/>
            <a:ext cx="8784771" cy="506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047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流程圖: 替代處理程序 34"/>
          <p:cNvSpPr/>
          <p:nvPr/>
        </p:nvSpPr>
        <p:spPr>
          <a:xfrm>
            <a:off x="158251" y="19989"/>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水林鄉長照資源佈建現況</a:t>
            </a:r>
          </a:p>
        </p:txBody>
      </p:sp>
      <p:graphicFrame>
        <p:nvGraphicFramePr>
          <p:cNvPr id="6" name="圖表 5"/>
          <p:cNvGraphicFramePr/>
          <p:nvPr>
            <p:extLst>
              <p:ext uri="{D42A27DB-BD31-4B8C-83A1-F6EECF244321}">
                <p14:modId xmlns:p14="http://schemas.microsoft.com/office/powerpoint/2010/main" val="1139107903"/>
              </p:ext>
            </p:extLst>
          </p:nvPr>
        </p:nvGraphicFramePr>
        <p:xfrm>
          <a:off x="102177" y="920750"/>
          <a:ext cx="8757149"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9068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圖表 27"/>
          <p:cNvGraphicFramePr/>
          <p:nvPr>
            <p:extLst>
              <p:ext uri="{D42A27DB-BD31-4B8C-83A1-F6EECF244321}">
                <p14:modId xmlns:p14="http://schemas.microsoft.com/office/powerpoint/2010/main" val="4058313238"/>
              </p:ext>
            </p:extLst>
          </p:nvPr>
        </p:nvGraphicFramePr>
        <p:xfrm>
          <a:off x="304800" y="850900"/>
          <a:ext cx="81153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0" name="流程圖: 替代處理程序 39"/>
          <p:cNvSpPr/>
          <p:nvPr/>
        </p:nvSpPr>
        <p:spPr>
          <a:xfrm>
            <a:off x="191406" y="33468"/>
            <a:ext cx="8701075" cy="7020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麥寮鄉長照資源佈建現況</a:t>
            </a:r>
          </a:p>
        </p:txBody>
      </p:sp>
      <p:pic>
        <p:nvPicPr>
          <p:cNvPr id="41" name="chart"/>
          <p:cNvPicPr>
            <a:picLocks noChangeAspect="1"/>
          </p:cNvPicPr>
          <p:nvPr/>
        </p:nvPicPr>
        <p:blipFill>
          <a:blip r:embed="rId4"/>
          <a:stretch>
            <a:fillRect/>
          </a:stretch>
        </p:blipFill>
        <p:spPr>
          <a:xfrm>
            <a:off x="4949270" y="1630776"/>
            <a:ext cx="780897" cy="535720"/>
          </a:xfrm>
          <a:prstGeom prst="rect">
            <a:avLst/>
          </a:prstGeom>
          <a:ln>
            <a:noFill/>
          </a:ln>
          <a:effectLst>
            <a:softEdge rad="112500"/>
          </a:effectLst>
        </p:spPr>
      </p:pic>
      <p:sp>
        <p:nvSpPr>
          <p:cNvPr id="5" name="矩形 4"/>
          <p:cNvSpPr/>
          <p:nvPr/>
        </p:nvSpPr>
        <p:spPr>
          <a:xfrm>
            <a:off x="3320884" y="3079137"/>
            <a:ext cx="2168209" cy="523220"/>
          </a:xfrm>
          <a:prstGeom prst="rect">
            <a:avLst/>
          </a:prstGeom>
        </p:spPr>
        <p:txBody>
          <a:bodyPr wrap="square">
            <a:spAutoFit/>
          </a:bodyPr>
          <a:lstStyle/>
          <a:p>
            <a:pPr algn="ct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家社區整合型</a:t>
            </a:r>
            <a:endParaRPr lang="en-US" altLang="zh-TW" dirty="0">
              <a:latin typeface="標楷體" panose="03000509000000000000" pitchFamily="65" charset="-120"/>
              <a:ea typeface="標楷體" panose="03000509000000000000" pitchFamily="65" charset="-120"/>
            </a:endParaRPr>
          </a:p>
          <a:p>
            <a:pPr algn="ctr"/>
            <a:r>
              <a:rPr lang="zh-TW" altLang="en-US" dirty="0">
                <a:latin typeface="標楷體" panose="03000509000000000000" pitchFamily="65" charset="-120"/>
                <a:ea typeface="標楷體" panose="03000509000000000000" pitchFamily="65" charset="-120"/>
              </a:rPr>
              <a:t>服務中心</a:t>
            </a:r>
          </a:p>
        </p:txBody>
      </p:sp>
    </p:spTree>
    <p:extLst>
      <p:ext uri="{BB962C8B-B14F-4D97-AF65-F5344CB8AC3E}">
        <p14:creationId xmlns:p14="http://schemas.microsoft.com/office/powerpoint/2010/main" val="1016121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群組 48"/>
          <p:cNvGrpSpPr/>
          <p:nvPr/>
        </p:nvGrpSpPr>
        <p:grpSpPr>
          <a:xfrm>
            <a:off x="0" y="33468"/>
            <a:ext cx="9684568" cy="4949488"/>
            <a:chOff x="0" y="44624"/>
            <a:chExt cx="9684568" cy="6599317"/>
          </a:xfrm>
        </p:grpSpPr>
        <p:sp>
          <p:nvSpPr>
            <p:cNvPr id="2" name="流程圖: 替代處理程序 1"/>
            <p:cNvSpPr/>
            <p:nvPr/>
          </p:nvSpPr>
          <p:spPr>
            <a:xfrm>
              <a:off x="191405" y="44624"/>
              <a:ext cx="8701075" cy="9361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標楷體" panose="03000509000000000000" pitchFamily="65" charset="-120"/>
                  <a:ea typeface="標楷體" panose="03000509000000000000" pitchFamily="65" charset="-120"/>
                </a:rPr>
                <a:t>四湖鄉長照資源佈建現況</a:t>
              </a:r>
            </a:p>
          </p:txBody>
        </p:sp>
        <p:graphicFrame>
          <p:nvGraphicFramePr>
            <p:cNvPr id="3" name="圖表 2"/>
            <p:cNvGraphicFramePr>
              <a:graphicFrameLocks/>
            </p:cNvGraphicFramePr>
            <p:nvPr>
              <p:extLst>
                <p:ext uri="{D42A27DB-BD31-4B8C-83A1-F6EECF244321}">
                  <p14:modId xmlns:p14="http://schemas.microsoft.com/office/powerpoint/2010/main" val="1135057356"/>
                </p:ext>
              </p:extLst>
            </p:nvPr>
          </p:nvGraphicFramePr>
          <p:xfrm>
            <a:off x="0" y="1556792"/>
            <a:ext cx="9684568" cy="468052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6179" y="2940184"/>
              <a:ext cx="1440160" cy="116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3812407" y="4089746"/>
              <a:ext cx="1767705" cy="697627"/>
            </a:xfrm>
            <a:prstGeom prst="rect">
              <a:avLst/>
            </a:prstGeom>
          </p:spPr>
          <p:txBody>
            <a:bodyPr wrap="square">
              <a:spAutoFit/>
            </a:bodyPr>
            <a:lstStyle/>
            <a:p>
              <a:pPr algn="ct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家社區整合型</a:t>
              </a:r>
              <a:endParaRPr lang="en-US" altLang="zh-TW" dirty="0">
                <a:latin typeface="標楷體" panose="03000509000000000000" pitchFamily="65" charset="-120"/>
                <a:ea typeface="標楷體" panose="03000509000000000000" pitchFamily="65" charset="-120"/>
              </a:endParaRPr>
            </a:p>
            <a:p>
              <a:pPr algn="ctr"/>
              <a:r>
                <a:rPr lang="zh-TW" altLang="en-US" dirty="0">
                  <a:latin typeface="標楷體" panose="03000509000000000000" pitchFamily="65" charset="-120"/>
                  <a:ea typeface="標楷體" panose="03000509000000000000" pitchFamily="65" charset="-120"/>
                </a:rPr>
                <a:t>服務中心</a:t>
              </a:r>
            </a:p>
          </p:txBody>
        </p:sp>
        <p:pic>
          <p:nvPicPr>
            <p:cNvPr id="6" name="chart"/>
            <p:cNvPicPr>
              <a:picLocks noChangeAspect="1"/>
            </p:cNvPicPr>
            <p:nvPr/>
          </p:nvPicPr>
          <p:blipFill>
            <a:blip r:embed="rId5"/>
            <a:stretch>
              <a:fillRect/>
            </a:stretch>
          </p:blipFill>
          <p:spPr>
            <a:xfrm>
              <a:off x="5217005" y="2559353"/>
              <a:ext cx="729089" cy="720183"/>
            </a:xfrm>
            <a:prstGeom prst="rect">
              <a:avLst/>
            </a:prstGeom>
            <a:ln>
              <a:noFill/>
            </a:ln>
            <a:effectLst>
              <a:softEdge rad="112500"/>
            </a:effectLst>
          </p:spPr>
        </p:pic>
        <p:sp>
          <p:nvSpPr>
            <p:cNvPr id="7" name="圓角矩形 6"/>
            <p:cNvSpPr/>
            <p:nvPr/>
          </p:nvSpPr>
          <p:spPr>
            <a:xfrm>
              <a:off x="6583498" y="2114007"/>
              <a:ext cx="2133857"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家居家服務單位</a:t>
              </a:r>
            </a:p>
          </p:txBody>
        </p:sp>
        <p:cxnSp>
          <p:nvCxnSpPr>
            <p:cNvPr id="9" name="直線接點 8"/>
            <p:cNvCxnSpPr/>
            <p:nvPr/>
          </p:nvCxnSpPr>
          <p:spPr>
            <a:xfrm flipH="1">
              <a:off x="5967684" y="2411468"/>
              <a:ext cx="647227" cy="323315"/>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chart"/>
            <p:cNvPicPr>
              <a:picLocks noChangeAspect="1"/>
            </p:cNvPicPr>
            <p:nvPr/>
          </p:nvPicPr>
          <p:blipFill>
            <a:blip r:embed="rId6"/>
            <a:stretch>
              <a:fillRect/>
            </a:stretch>
          </p:blipFill>
          <p:spPr>
            <a:xfrm>
              <a:off x="5487970" y="3514098"/>
              <a:ext cx="780897" cy="714293"/>
            </a:xfrm>
            <a:prstGeom prst="rect">
              <a:avLst/>
            </a:prstGeom>
            <a:ln>
              <a:noFill/>
            </a:ln>
            <a:effectLst>
              <a:softEdge rad="112500"/>
            </a:effectLst>
          </p:spPr>
        </p:pic>
        <p:sp>
          <p:nvSpPr>
            <p:cNvPr id="13" name="圓角矩形 12"/>
            <p:cNvSpPr/>
            <p:nvPr/>
          </p:nvSpPr>
          <p:spPr>
            <a:xfrm>
              <a:off x="6701131" y="3329739"/>
              <a:ext cx="2016224" cy="5911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間日間照顧中心</a:t>
              </a:r>
            </a:p>
          </p:txBody>
        </p:sp>
        <p:cxnSp>
          <p:nvCxnSpPr>
            <p:cNvPr id="15" name="直線接點 14"/>
            <p:cNvCxnSpPr>
              <a:stCxn id="13" idx="1"/>
            </p:cNvCxnSpPr>
            <p:nvPr/>
          </p:nvCxnSpPr>
          <p:spPr>
            <a:xfrm flipH="1">
              <a:off x="6251296" y="3625293"/>
              <a:ext cx="449835" cy="206319"/>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chart"/>
            <p:cNvPicPr>
              <a:picLocks noChangeAspect="1"/>
            </p:cNvPicPr>
            <p:nvPr/>
          </p:nvPicPr>
          <p:blipFill>
            <a:blip r:embed="rId7"/>
            <a:stretch>
              <a:fillRect/>
            </a:stretch>
          </p:blipFill>
          <p:spPr>
            <a:xfrm>
              <a:off x="5287522" y="4461425"/>
              <a:ext cx="849883" cy="788255"/>
            </a:xfrm>
            <a:prstGeom prst="rect">
              <a:avLst/>
            </a:prstGeom>
            <a:ln>
              <a:noFill/>
            </a:ln>
            <a:effectLst>
              <a:softEdge rad="112500"/>
            </a:effectLst>
          </p:spPr>
        </p:pic>
        <p:sp>
          <p:nvSpPr>
            <p:cNvPr id="17" name="圓角矩形 16"/>
            <p:cNvSpPr/>
            <p:nvPr/>
          </p:nvSpPr>
          <p:spPr>
            <a:xfrm>
              <a:off x="6579330" y="4719248"/>
              <a:ext cx="1361714" cy="6024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5</a:t>
              </a:r>
              <a:r>
                <a:rPr lang="zh-TW" altLang="en-US" dirty="0">
                  <a:solidFill>
                    <a:schemeClr val="tx1"/>
                  </a:solidFill>
                  <a:latin typeface="+mj-ea"/>
                  <a:ea typeface="+mj-ea"/>
                </a:rPr>
                <a:t>家家庭托顧</a:t>
              </a:r>
              <a:endParaRPr lang="en-US" altLang="zh-TW" dirty="0">
                <a:solidFill>
                  <a:schemeClr val="tx1"/>
                </a:solidFill>
                <a:latin typeface="+mj-ea"/>
                <a:ea typeface="+mj-ea"/>
              </a:endParaRPr>
            </a:p>
          </p:txBody>
        </p:sp>
        <p:cxnSp>
          <p:nvCxnSpPr>
            <p:cNvPr id="19" name="直線接點 18"/>
            <p:cNvCxnSpPr/>
            <p:nvPr/>
          </p:nvCxnSpPr>
          <p:spPr>
            <a:xfrm flipH="1">
              <a:off x="6003266" y="5036072"/>
              <a:ext cx="576064" cy="0"/>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4607" y="5068570"/>
              <a:ext cx="801009" cy="7517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圓角矩形 25"/>
            <p:cNvSpPr/>
            <p:nvPr/>
          </p:nvSpPr>
          <p:spPr>
            <a:xfrm>
              <a:off x="5899253" y="6050578"/>
              <a:ext cx="1452524" cy="4992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TW" sz="1400" dirty="0">
                  <a:solidFill>
                    <a:schemeClr val="tx1"/>
                  </a:solidFill>
                  <a:latin typeface="+mj-ea"/>
                  <a:ea typeface="+mj-ea"/>
                </a:rPr>
                <a:t>1</a:t>
              </a:r>
              <a:r>
                <a:rPr lang="zh-TW" altLang="en-US" sz="1400" dirty="0">
                  <a:solidFill>
                    <a:schemeClr val="tx1"/>
                  </a:solidFill>
                  <a:latin typeface="+mj-ea"/>
                  <a:ea typeface="+mj-ea"/>
                </a:rPr>
                <a:t>家日照喘息</a:t>
              </a:r>
              <a:endParaRPr lang="en-US" altLang="zh-TW" sz="1400" dirty="0">
                <a:solidFill>
                  <a:schemeClr val="tx1"/>
                </a:solidFill>
                <a:latin typeface="+mj-ea"/>
                <a:ea typeface="+mj-ea"/>
              </a:endParaRPr>
            </a:p>
          </p:txBody>
        </p:sp>
        <p:cxnSp>
          <p:nvCxnSpPr>
            <p:cNvPr id="28" name="直線接點 27"/>
            <p:cNvCxnSpPr/>
            <p:nvPr/>
          </p:nvCxnSpPr>
          <p:spPr>
            <a:xfrm flipH="1" flipV="1">
              <a:off x="5304879" y="5862556"/>
              <a:ext cx="592250" cy="322064"/>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chart"/>
            <p:cNvPicPr>
              <a:picLocks noChangeAspect="1"/>
            </p:cNvPicPr>
            <p:nvPr/>
          </p:nvPicPr>
          <p:blipFill>
            <a:blip r:embed="rId9"/>
            <a:stretch>
              <a:fillRect/>
            </a:stretch>
          </p:blipFill>
          <p:spPr>
            <a:xfrm>
              <a:off x="3686759" y="5161679"/>
              <a:ext cx="850504" cy="715593"/>
            </a:xfrm>
            <a:prstGeom prst="rect">
              <a:avLst/>
            </a:prstGeom>
            <a:ln>
              <a:noFill/>
            </a:ln>
            <a:effectLst>
              <a:softEdge rad="112500"/>
            </a:effectLst>
          </p:spPr>
        </p:pic>
        <p:sp>
          <p:nvSpPr>
            <p:cNvPr id="30" name="圓角矩形 29"/>
            <p:cNvSpPr/>
            <p:nvPr/>
          </p:nvSpPr>
          <p:spPr>
            <a:xfrm>
              <a:off x="3259955" y="6184822"/>
              <a:ext cx="1704112"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4</a:t>
              </a:r>
              <a:r>
                <a:rPr lang="zh-TW" altLang="en-US" dirty="0">
                  <a:solidFill>
                    <a:schemeClr val="tx1"/>
                  </a:solidFill>
                </a:rPr>
                <a:t>家交通接送</a:t>
              </a:r>
              <a:endParaRPr lang="en-US" altLang="zh-TW" dirty="0">
                <a:solidFill>
                  <a:schemeClr val="tx1"/>
                </a:solidFill>
              </a:endParaRPr>
            </a:p>
          </p:txBody>
        </p:sp>
        <p:cxnSp>
          <p:nvCxnSpPr>
            <p:cNvPr id="32" name="直線接點 31"/>
            <p:cNvCxnSpPr>
              <a:stCxn id="30" idx="0"/>
            </p:cNvCxnSpPr>
            <p:nvPr/>
          </p:nvCxnSpPr>
          <p:spPr>
            <a:xfrm flipV="1">
              <a:off x="4112011" y="5916335"/>
              <a:ext cx="0" cy="268487"/>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chart"/>
            <p:cNvPicPr>
              <a:picLocks noChangeAspect="1"/>
            </p:cNvPicPr>
            <p:nvPr/>
          </p:nvPicPr>
          <p:blipFill>
            <a:blip r:embed="rId10"/>
            <a:stretch>
              <a:fillRect/>
            </a:stretch>
          </p:blipFill>
          <p:spPr>
            <a:xfrm>
              <a:off x="3154472" y="4545882"/>
              <a:ext cx="821707" cy="703797"/>
            </a:xfrm>
            <a:prstGeom prst="rect">
              <a:avLst/>
            </a:prstGeom>
            <a:ln>
              <a:noFill/>
            </a:ln>
            <a:effectLst>
              <a:softEdge rad="112500"/>
            </a:effectLst>
          </p:spPr>
        </p:pic>
        <p:sp>
          <p:nvSpPr>
            <p:cNvPr id="34" name="圓角矩形 33"/>
            <p:cNvSpPr/>
            <p:nvPr/>
          </p:nvSpPr>
          <p:spPr>
            <a:xfrm>
              <a:off x="1403648" y="5607416"/>
              <a:ext cx="1687336" cy="4591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2</a:t>
              </a:r>
              <a:r>
                <a:rPr lang="zh-TW" altLang="en-US" dirty="0">
                  <a:solidFill>
                    <a:schemeClr val="tx1"/>
                  </a:solidFill>
                  <a:latin typeface="+mj-ea"/>
                  <a:ea typeface="+mj-ea"/>
                </a:rPr>
                <a:t>家營養餐飲</a:t>
              </a:r>
            </a:p>
          </p:txBody>
        </p:sp>
        <p:cxnSp>
          <p:nvCxnSpPr>
            <p:cNvPr id="36" name="直線接點 35"/>
            <p:cNvCxnSpPr/>
            <p:nvPr/>
          </p:nvCxnSpPr>
          <p:spPr>
            <a:xfrm flipV="1">
              <a:off x="2689712" y="5020496"/>
              <a:ext cx="579728" cy="571344"/>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chart"/>
            <p:cNvPicPr>
              <a:picLocks noChangeAspect="1"/>
            </p:cNvPicPr>
            <p:nvPr/>
          </p:nvPicPr>
          <p:blipFill>
            <a:blip r:embed="rId11"/>
            <a:stretch>
              <a:fillRect/>
            </a:stretch>
          </p:blipFill>
          <p:spPr>
            <a:xfrm>
              <a:off x="2936452" y="3557484"/>
              <a:ext cx="804122" cy="737335"/>
            </a:xfrm>
            <a:prstGeom prst="rect">
              <a:avLst/>
            </a:prstGeom>
            <a:ln>
              <a:noFill/>
            </a:ln>
            <a:effectLst>
              <a:softEdge rad="112500"/>
            </a:effectLst>
          </p:spPr>
        </p:pic>
        <p:sp>
          <p:nvSpPr>
            <p:cNvPr id="38" name="圓角矩形 37"/>
            <p:cNvSpPr/>
            <p:nvPr/>
          </p:nvSpPr>
          <p:spPr>
            <a:xfrm>
              <a:off x="870163" y="3662012"/>
              <a:ext cx="1956881" cy="5176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p:txBody>
        </p:sp>
        <p:cxnSp>
          <p:nvCxnSpPr>
            <p:cNvPr id="40" name="直線接點 39"/>
            <p:cNvCxnSpPr/>
            <p:nvPr/>
          </p:nvCxnSpPr>
          <p:spPr>
            <a:xfrm>
              <a:off x="2798738" y="3901445"/>
              <a:ext cx="263474" cy="0"/>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chart"/>
            <p:cNvPicPr>
              <a:picLocks noChangeAspect="1"/>
            </p:cNvPicPr>
            <p:nvPr/>
          </p:nvPicPr>
          <p:blipFill>
            <a:blip r:embed="rId12"/>
            <a:stretch>
              <a:fillRect/>
            </a:stretch>
          </p:blipFill>
          <p:spPr>
            <a:xfrm>
              <a:off x="3259955" y="2609749"/>
              <a:ext cx="776376" cy="719989"/>
            </a:xfrm>
            <a:prstGeom prst="rect">
              <a:avLst/>
            </a:prstGeom>
            <a:ln>
              <a:noFill/>
            </a:ln>
            <a:effectLst>
              <a:softEdge rad="112500"/>
            </a:effectLst>
          </p:spPr>
        </p:pic>
        <p:sp>
          <p:nvSpPr>
            <p:cNvPr id="42" name="圓角矩形 41"/>
            <p:cNvSpPr/>
            <p:nvPr/>
          </p:nvSpPr>
          <p:spPr>
            <a:xfrm>
              <a:off x="780389" y="2207012"/>
              <a:ext cx="1863439" cy="601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p:txBody>
        </p:sp>
        <p:cxnSp>
          <p:nvCxnSpPr>
            <p:cNvPr id="44" name="直線接點 43"/>
            <p:cNvCxnSpPr/>
            <p:nvPr/>
          </p:nvCxnSpPr>
          <p:spPr>
            <a:xfrm>
              <a:off x="2661799" y="2660627"/>
              <a:ext cx="549306" cy="148312"/>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chart"/>
            <p:cNvPicPr>
              <a:picLocks noChangeAspect="1"/>
            </p:cNvPicPr>
            <p:nvPr/>
          </p:nvPicPr>
          <p:blipFill>
            <a:blip r:embed="rId13"/>
            <a:stretch>
              <a:fillRect/>
            </a:stretch>
          </p:blipFill>
          <p:spPr>
            <a:xfrm>
              <a:off x="3870366" y="1998921"/>
              <a:ext cx="730201" cy="685301"/>
            </a:xfrm>
            <a:prstGeom prst="rect">
              <a:avLst/>
            </a:prstGeom>
            <a:ln>
              <a:noFill/>
            </a:ln>
            <a:effectLst>
              <a:softEdge rad="112500"/>
            </a:effectLst>
          </p:spPr>
        </p:pic>
        <p:sp>
          <p:nvSpPr>
            <p:cNvPr id="46" name="圓角矩形 45"/>
            <p:cNvSpPr/>
            <p:nvPr/>
          </p:nvSpPr>
          <p:spPr>
            <a:xfrm>
              <a:off x="2443875" y="1103309"/>
              <a:ext cx="1953374" cy="4085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5</a:t>
              </a:r>
              <a:r>
                <a:rPr lang="zh-TW" altLang="en-US" dirty="0">
                  <a:solidFill>
                    <a:schemeClr val="tx1"/>
                  </a:solidFill>
                  <a:latin typeface="+mj-ea"/>
                  <a:ea typeface="+mj-ea"/>
                </a:rPr>
                <a:t>個巷弄長照站</a:t>
              </a:r>
            </a:p>
          </p:txBody>
        </p:sp>
        <p:cxnSp>
          <p:nvCxnSpPr>
            <p:cNvPr id="48" name="直線接點 47"/>
            <p:cNvCxnSpPr/>
            <p:nvPr/>
          </p:nvCxnSpPr>
          <p:spPr>
            <a:xfrm>
              <a:off x="3462765" y="1559139"/>
              <a:ext cx="555617" cy="323315"/>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9" name="chart"/>
          <p:cNvPicPr>
            <a:picLocks noChangeAspect="1"/>
          </p:cNvPicPr>
          <p:nvPr/>
        </p:nvPicPr>
        <p:blipFill>
          <a:blip r:embed="rId14"/>
          <a:stretch>
            <a:fillRect/>
          </a:stretch>
        </p:blipFill>
        <p:spPr>
          <a:xfrm>
            <a:off x="4689723" y="1493076"/>
            <a:ext cx="750512" cy="528170"/>
          </a:xfrm>
          <a:prstGeom prst="rect">
            <a:avLst/>
          </a:prstGeom>
          <a:ln>
            <a:noFill/>
          </a:ln>
          <a:effectLst>
            <a:softEdge rad="112500"/>
          </a:effectLst>
        </p:spPr>
      </p:pic>
      <p:sp>
        <p:nvSpPr>
          <p:cNvPr id="43" name="圓角矩形 42"/>
          <p:cNvSpPr/>
          <p:nvPr/>
        </p:nvSpPr>
        <p:spPr>
          <a:xfrm>
            <a:off x="5434306" y="837444"/>
            <a:ext cx="2719093" cy="3999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間居家失能個案家庭醫師</a:t>
            </a:r>
          </a:p>
        </p:txBody>
      </p:sp>
      <p:cxnSp>
        <p:nvCxnSpPr>
          <p:cNvPr id="47" name="直線接點 46"/>
          <p:cNvCxnSpPr/>
          <p:nvPr/>
        </p:nvCxnSpPr>
        <p:spPr>
          <a:xfrm flipH="1">
            <a:off x="5077060" y="1092296"/>
            <a:ext cx="363175" cy="29029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534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圖表 51"/>
          <p:cNvGraphicFramePr>
            <a:graphicFrameLocks/>
          </p:cNvGraphicFramePr>
          <p:nvPr>
            <p:extLst>
              <p:ext uri="{D42A27DB-BD31-4B8C-83A1-F6EECF244321}">
                <p14:modId xmlns:p14="http://schemas.microsoft.com/office/powerpoint/2010/main" val="2668992569"/>
              </p:ext>
            </p:extLst>
          </p:nvPr>
        </p:nvGraphicFramePr>
        <p:xfrm>
          <a:off x="281940" y="702078"/>
          <a:ext cx="8724900" cy="4279370"/>
        </p:xfrm>
        <a:graphic>
          <a:graphicData uri="http://schemas.openxmlformats.org/drawingml/2006/chart">
            <c:chart xmlns:c="http://schemas.openxmlformats.org/drawingml/2006/chart" xmlns:r="http://schemas.openxmlformats.org/officeDocument/2006/relationships" r:id="rId3"/>
          </a:graphicData>
        </a:graphic>
      </p:graphicFrame>
      <p:grpSp>
        <p:nvGrpSpPr>
          <p:cNvPr id="51" name="群組 50"/>
          <p:cNvGrpSpPr/>
          <p:nvPr/>
        </p:nvGrpSpPr>
        <p:grpSpPr>
          <a:xfrm>
            <a:off x="75579" y="45435"/>
            <a:ext cx="8701075" cy="5098065"/>
            <a:chOff x="191405" y="44624"/>
            <a:chExt cx="8701075" cy="6797419"/>
          </a:xfrm>
        </p:grpSpPr>
        <p:sp>
          <p:nvSpPr>
            <p:cNvPr id="2" name="流程圖: 替代處理程序 1"/>
            <p:cNvSpPr/>
            <p:nvPr/>
          </p:nvSpPr>
          <p:spPr>
            <a:xfrm>
              <a:off x="191405" y="44624"/>
              <a:ext cx="8701075" cy="9361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mj-ea"/>
                  <a:ea typeface="+mj-ea"/>
                </a:rPr>
                <a:t>台西鄉長照資源佈建現況</a:t>
              </a:r>
            </a:p>
          </p:txBody>
        </p:sp>
        <p:pic>
          <p:nvPicPr>
            <p:cNvPr id="4" name="chart"/>
            <p:cNvPicPr>
              <a:picLocks noChangeAspect="1"/>
            </p:cNvPicPr>
            <p:nvPr/>
          </p:nvPicPr>
          <p:blipFill>
            <a:blip r:embed="rId4"/>
            <a:stretch>
              <a:fillRect/>
            </a:stretch>
          </p:blipFill>
          <p:spPr>
            <a:xfrm>
              <a:off x="5128748" y="2224238"/>
              <a:ext cx="729089" cy="720183"/>
            </a:xfrm>
            <a:prstGeom prst="rect">
              <a:avLst/>
            </a:prstGeom>
            <a:ln>
              <a:noFill/>
            </a:ln>
            <a:effectLst>
              <a:softEdge rad="112500"/>
            </a:effectLst>
          </p:spPr>
        </p:pic>
        <p:sp>
          <p:nvSpPr>
            <p:cNvPr id="5" name="圓角矩形 4"/>
            <p:cNvSpPr/>
            <p:nvPr/>
          </p:nvSpPr>
          <p:spPr>
            <a:xfrm>
              <a:off x="6408329" y="1792160"/>
              <a:ext cx="1728067"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4</a:t>
              </a:r>
              <a:r>
                <a:rPr lang="zh-TW" altLang="en-US" dirty="0">
                  <a:solidFill>
                    <a:schemeClr val="tx1"/>
                  </a:solidFill>
                  <a:latin typeface="+mj-ea"/>
                  <a:ea typeface="+mj-ea"/>
                </a:rPr>
                <a:t>家居家服務單位</a:t>
              </a:r>
            </a:p>
          </p:txBody>
        </p:sp>
        <p:cxnSp>
          <p:nvCxnSpPr>
            <p:cNvPr id="7" name="直線接點 6"/>
            <p:cNvCxnSpPr>
              <a:stCxn id="5" idx="1"/>
            </p:cNvCxnSpPr>
            <p:nvPr/>
          </p:nvCxnSpPr>
          <p:spPr>
            <a:xfrm flipH="1">
              <a:off x="6004562" y="2021720"/>
              <a:ext cx="403767" cy="286932"/>
            </a:xfrm>
            <a:prstGeom prst="line">
              <a:avLst/>
            </a:prstGeom>
          </p:spPr>
          <p:style>
            <a:lnRef idx="1">
              <a:schemeClr val="accent1"/>
            </a:lnRef>
            <a:fillRef idx="0">
              <a:schemeClr val="accent1"/>
            </a:fillRef>
            <a:effectRef idx="0">
              <a:schemeClr val="accent1"/>
            </a:effectRef>
            <a:fontRef idx="minor">
              <a:schemeClr val="tx1"/>
            </a:fontRef>
          </p:style>
        </p:cxnSp>
        <p:pic>
          <p:nvPicPr>
            <p:cNvPr id="8" name="chart"/>
            <p:cNvPicPr>
              <a:picLocks noChangeAspect="1"/>
            </p:cNvPicPr>
            <p:nvPr/>
          </p:nvPicPr>
          <p:blipFill>
            <a:blip r:embed="rId5"/>
            <a:stretch>
              <a:fillRect/>
            </a:stretch>
          </p:blipFill>
          <p:spPr>
            <a:xfrm>
              <a:off x="5475384" y="3099576"/>
              <a:ext cx="780897" cy="714293"/>
            </a:xfrm>
            <a:prstGeom prst="rect">
              <a:avLst/>
            </a:prstGeom>
            <a:ln>
              <a:noFill/>
            </a:ln>
            <a:effectLst>
              <a:softEdge rad="112500"/>
            </a:effectLst>
          </p:spPr>
        </p:pic>
        <p:sp>
          <p:nvSpPr>
            <p:cNvPr id="9" name="圓角矩形 8"/>
            <p:cNvSpPr/>
            <p:nvPr/>
          </p:nvSpPr>
          <p:spPr>
            <a:xfrm>
              <a:off x="6719018" y="3167772"/>
              <a:ext cx="1693464" cy="4622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間日間照顧中心</a:t>
              </a:r>
            </a:p>
          </p:txBody>
        </p:sp>
        <p:cxnSp>
          <p:nvCxnSpPr>
            <p:cNvPr id="11" name="直線接點 10"/>
            <p:cNvCxnSpPr>
              <a:stCxn id="9" idx="1"/>
            </p:cNvCxnSpPr>
            <p:nvPr/>
          </p:nvCxnSpPr>
          <p:spPr>
            <a:xfrm flipH="1">
              <a:off x="6408329" y="3398876"/>
              <a:ext cx="310689" cy="34929"/>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chart"/>
            <p:cNvPicPr>
              <a:picLocks noChangeAspect="1"/>
            </p:cNvPicPr>
            <p:nvPr/>
          </p:nvPicPr>
          <p:blipFill>
            <a:blip r:embed="rId6"/>
            <a:stretch>
              <a:fillRect/>
            </a:stretch>
          </p:blipFill>
          <p:spPr>
            <a:xfrm>
              <a:off x="5469640" y="4118453"/>
              <a:ext cx="849883" cy="788255"/>
            </a:xfrm>
            <a:prstGeom prst="rect">
              <a:avLst/>
            </a:prstGeom>
            <a:ln>
              <a:noFill/>
            </a:ln>
            <a:effectLst>
              <a:softEdge rad="112500"/>
            </a:effectLst>
          </p:spPr>
        </p:pic>
        <p:sp>
          <p:nvSpPr>
            <p:cNvPr id="13" name="圓角矩形 12"/>
            <p:cNvSpPr/>
            <p:nvPr/>
          </p:nvSpPr>
          <p:spPr>
            <a:xfrm>
              <a:off x="6624228" y="4385954"/>
              <a:ext cx="1373726" cy="6024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家家庭托顧</a:t>
              </a:r>
              <a:endParaRPr lang="en-US" altLang="zh-TW" dirty="0">
                <a:solidFill>
                  <a:schemeClr val="tx1"/>
                </a:solidFill>
                <a:latin typeface="+mj-ea"/>
                <a:ea typeface="+mj-ea"/>
              </a:endParaRPr>
            </a:p>
          </p:txBody>
        </p:sp>
        <p:cxnSp>
          <p:nvCxnSpPr>
            <p:cNvPr id="15" name="直線接點 14"/>
            <p:cNvCxnSpPr>
              <a:stCxn id="13" idx="1"/>
            </p:cNvCxnSpPr>
            <p:nvPr/>
          </p:nvCxnSpPr>
          <p:spPr>
            <a:xfrm flipH="1">
              <a:off x="6372200" y="4687202"/>
              <a:ext cx="252028"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圓角矩形 19"/>
            <p:cNvSpPr/>
            <p:nvPr/>
          </p:nvSpPr>
          <p:spPr>
            <a:xfrm>
              <a:off x="6587133" y="5425099"/>
              <a:ext cx="1549263" cy="7408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TW" sz="1400" dirty="0">
                  <a:solidFill>
                    <a:schemeClr val="tx1"/>
                  </a:solidFill>
                  <a:latin typeface="+mj-ea"/>
                  <a:ea typeface="+mj-ea"/>
                </a:rPr>
                <a:t>4</a:t>
              </a:r>
              <a:r>
                <a:rPr lang="zh-TW" altLang="en-US" sz="1400" dirty="0">
                  <a:solidFill>
                    <a:schemeClr val="tx1"/>
                  </a:solidFill>
                  <a:latin typeface="+mj-ea"/>
                  <a:ea typeface="+mj-ea"/>
                </a:rPr>
                <a:t>家居家喘息</a:t>
              </a:r>
              <a:endParaRPr lang="en-US" altLang="zh-TW" sz="1400" dirty="0">
                <a:solidFill>
                  <a:schemeClr val="tx1"/>
                </a:solidFill>
                <a:latin typeface="+mj-ea"/>
                <a:ea typeface="+mj-ea"/>
              </a:endParaRPr>
            </a:p>
            <a:p>
              <a:pPr algn="ctr"/>
              <a:r>
                <a:rPr lang="en-US" altLang="zh-TW" sz="1400" dirty="0">
                  <a:solidFill>
                    <a:schemeClr val="tx1"/>
                  </a:solidFill>
                  <a:latin typeface="+mj-ea"/>
                  <a:ea typeface="+mj-ea"/>
                </a:rPr>
                <a:t>1</a:t>
              </a:r>
              <a:r>
                <a:rPr lang="zh-TW" altLang="en-US" sz="1400" dirty="0">
                  <a:solidFill>
                    <a:schemeClr val="tx1"/>
                  </a:solidFill>
                  <a:latin typeface="+mj-ea"/>
                  <a:ea typeface="+mj-ea"/>
                </a:rPr>
                <a:t>家日照喘息</a:t>
              </a:r>
              <a:endParaRPr lang="en-US" altLang="zh-TW" sz="1400" dirty="0">
                <a:solidFill>
                  <a:schemeClr val="tx1"/>
                </a:solidFill>
                <a:latin typeface="+mj-ea"/>
                <a:ea typeface="+mj-ea"/>
              </a:endParaRPr>
            </a:p>
          </p:txBody>
        </p:sp>
        <p:cxnSp>
          <p:nvCxnSpPr>
            <p:cNvPr id="22" name="直線接點 21"/>
            <p:cNvCxnSpPr>
              <a:stCxn id="20" idx="1"/>
            </p:cNvCxnSpPr>
            <p:nvPr/>
          </p:nvCxnSpPr>
          <p:spPr>
            <a:xfrm flipH="1" flipV="1">
              <a:off x="5939307" y="5555865"/>
              <a:ext cx="647826" cy="239664"/>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chart"/>
            <p:cNvPicPr>
              <a:picLocks noChangeAspect="1"/>
            </p:cNvPicPr>
            <p:nvPr/>
          </p:nvPicPr>
          <p:blipFill>
            <a:blip r:embed="rId7"/>
            <a:stretch>
              <a:fillRect/>
            </a:stretch>
          </p:blipFill>
          <p:spPr>
            <a:xfrm>
              <a:off x="4502731" y="5679026"/>
              <a:ext cx="703987" cy="592317"/>
            </a:xfrm>
            <a:prstGeom prst="rect">
              <a:avLst/>
            </a:prstGeom>
            <a:ln>
              <a:noFill/>
            </a:ln>
            <a:effectLst>
              <a:softEdge rad="112500"/>
            </a:effectLst>
          </p:spPr>
        </p:pic>
        <p:sp>
          <p:nvSpPr>
            <p:cNvPr id="24" name="圓角矩形 23"/>
            <p:cNvSpPr/>
            <p:nvPr/>
          </p:nvSpPr>
          <p:spPr>
            <a:xfrm>
              <a:off x="5206718" y="6294504"/>
              <a:ext cx="1512300"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4</a:t>
              </a:r>
              <a:r>
                <a:rPr lang="zh-TW" altLang="en-US" dirty="0">
                  <a:solidFill>
                    <a:schemeClr val="tx1"/>
                  </a:solidFill>
                  <a:latin typeface="+mj-ea"/>
                  <a:ea typeface="+mj-ea"/>
                </a:rPr>
                <a:t>家交通接送</a:t>
              </a:r>
              <a:endParaRPr lang="en-US" altLang="zh-TW" dirty="0">
                <a:solidFill>
                  <a:schemeClr val="tx1"/>
                </a:solidFill>
                <a:latin typeface="+mj-ea"/>
                <a:ea typeface="+mj-ea"/>
              </a:endParaRPr>
            </a:p>
          </p:txBody>
        </p:sp>
        <p:cxnSp>
          <p:nvCxnSpPr>
            <p:cNvPr id="26" name="直線接點 25"/>
            <p:cNvCxnSpPr>
              <a:stCxn id="24" idx="0"/>
            </p:cNvCxnSpPr>
            <p:nvPr/>
          </p:nvCxnSpPr>
          <p:spPr>
            <a:xfrm flipH="1" flipV="1">
              <a:off x="5206718" y="6160366"/>
              <a:ext cx="756150" cy="134139"/>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chart"/>
            <p:cNvPicPr>
              <a:picLocks noChangeAspect="1"/>
            </p:cNvPicPr>
            <p:nvPr/>
          </p:nvPicPr>
          <p:blipFill>
            <a:blip r:embed="rId8"/>
            <a:stretch>
              <a:fillRect/>
            </a:stretch>
          </p:blipFill>
          <p:spPr>
            <a:xfrm>
              <a:off x="3743859" y="5685781"/>
              <a:ext cx="771311" cy="690576"/>
            </a:xfrm>
            <a:prstGeom prst="rect">
              <a:avLst/>
            </a:prstGeom>
            <a:ln>
              <a:noFill/>
            </a:ln>
            <a:effectLst>
              <a:softEdge rad="112500"/>
            </a:effectLst>
          </p:spPr>
        </p:pic>
        <p:sp>
          <p:nvSpPr>
            <p:cNvPr id="29" name="圓角矩形 28"/>
            <p:cNvSpPr/>
            <p:nvPr/>
          </p:nvSpPr>
          <p:spPr>
            <a:xfrm>
              <a:off x="1032648" y="6432676"/>
              <a:ext cx="2020002" cy="4093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個輔具服務據點</a:t>
              </a:r>
            </a:p>
          </p:txBody>
        </p:sp>
        <p:cxnSp>
          <p:nvCxnSpPr>
            <p:cNvPr id="31" name="直線接點 30"/>
            <p:cNvCxnSpPr/>
            <p:nvPr/>
          </p:nvCxnSpPr>
          <p:spPr>
            <a:xfrm flipV="1">
              <a:off x="3006867" y="6294504"/>
              <a:ext cx="912000" cy="441499"/>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chart"/>
            <p:cNvPicPr>
              <a:picLocks noChangeAspect="1"/>
            </p:cNvPicPr>
            <p:nvPr/>
          </p:nvPicPr>
          <p:blipFill>
            <a:blip r:embed="rId9"/>
            <a:stretch>
              <a:fillRect/>
            </a:stretch>
          </p:blipFill>
          <p:spPr>
            <a:xfrm>
              <a:off x="3121266" y="5094439"/>
              <a:ext cx="821707" cy="703797"/>
            </a:xfrm>
            <a:prstGeom prst="rect">
              <a:avLst/>
            </a:prstGeom>
            <a:ln>
              <a:noFill/>
            </a:ln>
            <a:effectLst>
              <a:softEdge rad="112500"/>
            </a:effectLst>
          </p:spPr>
        </p:pic>
        <p:sp>
          <p:nvSpPr>
            <p:cNvPr id="33" name="圓角矩形 32"/>
            <p:cNvSpPr/>
            <p:nvPr/>
          </p:nvSpPr>
          <p:spPr>
            <a:xfrm>
              <a:off x="821565" y="5530485"/>
              <a:ext cx="1687336"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家營養餐飲</a:t>
              </a:r>
            </a:p>
          </p:txBody>
        </p:sp>
        <p:cxnSp>
          <p:nvCxnSpPr>
            <p:cNvPr id="35" name="直線接點 34"/>
            <p:cNvCxnSpPr/>
            <p:nvPr/>
          </p:nvCxnSpPr>
          <p:spPr>
            <a:xfrm flipV="1">
              <a:off x="2508901" y="5661249"/>
              <a:ext cx="751856" cy="128545"/>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chart"/>
            <p:cNvPicPr>
              <a:picLocks noChangeAspect="1"/>
            </p:cNvPicPr>
            <p:nvPr/>
          </p:nvPicPr>
          <p:blipFill>
            <a:blip r:embed="rId10"/>
            <a:stretch>
              <a:fillRect/>
            </a:stretch>
          </p:blipFill>
          <p:spPr>
            <a:xfrm>
              <a:off x="2729873" y="4143911"/>
              <a:ext cx="804122" cy="737335"/>
            </a:xfrm>
            <a:prstGeom prst="rect">
              <a:avLst/>
            </a:prstGeom>
            <a:ln>
              <a:noFill/>
            </a:ln>
            <a:effectLst>
              <a:softEdge rad="112500"/>
            </a:effectLst>
          </p:spPr>
        </p:pic>
        <p:sp>
          <p:nvSpPr>
            <p:cNvPr id="37" name="圓角矩形 36"/>
            <p:cNvSpPr/>
            <p:nvPr/>
          </p:nvSpPr>
          <p:spPr>
            <a:xfrm>
              <a:off x="362388" y="4288081"/>
              <a:ext cx="2076339" cy="5176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p:txBody>
        </p:sp>
        <p:cxnSp>
          <p:nvCxnSpPr>
            <p:cNvPr id="39" name="直線接點 38"/>
            <p:cNvCxnSpPr/>
            <p:nvPr/>
          </p:nvCxnSpPr>
          <p:spPr>
            <a:xfrm>
              <a:off x="2438727" y="4568153"/>
              <a:ext cx="299144" cy="0"/>
            </a:xfrm>
            <a:prstGeom prst="line">
              <a:avLst/>
            </a:prstGeom>
          </p:spPr>
          <p:style>
            <a:lnRef idx="1">
              <a:schemeClr val="accent1"/>
            </a:lnRef>
            <a:fillRef idx="0">
              <a:schemeClr val="accent1"/>
            </a:fillRef>
            <a:effectRef idx="0">
              <a:schemeClr val="accent1"/>
            </a:effectRef>
            <a:fontRef idx="minor">
              <a:schemeClr val="tx1"/>
            </a:fontRef>
          </p:style>
        </p:cxnSp>
        <p:pic>
          <p:nvPicPr>
            <p:cNvPr id="40" name="chart"/>
            <p:cNvPicPr>
              <a:picLocks noChangeAspect="1"/>
            </p:cNvPicPr>
            <p:nvPr/>
          </p:nvPicPr>
          <p:blipFill>
            <a:blip r:embed="rId11"/>
            <a:stretch>
              <a:fillRect/>
            </a:stretch>
          </p:blipFill>
          <p:spPr>
            <a:xfrm>
              <a:off x="2696250" y="3093880"/>
              <a:ext cx="776376" cy="719989"/>
            </a:xfrm>
            <a:prstGeom prst="rect">
              <a:avLst/>
            </a:prstGeom>
            <a:ln>
              <a:noFill/>
            </a:ln>
            <a:effectLst>
              <a:softEdge rad="112500"/>
            </a:effectLst>
          </p:spPr>
        </p:pic>
        <p:sp>
          <p:nvSpPr>
            <p:cNvPr id="41" name="圓角矩形 40"/>
            <p:cNvSpPr/>
            <p:nvPr/>
          </p:nvSpPr>
          <p:spPr>
            <a:xfrm>
              <a:off x="490754" y="2866809"/>
              <a:ext cx="1819605" cy="601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p:txBody>
        </p:sp>
        <p:cxnSp>
          <p:nvCxnSpPr>
            <p:cNvPr id="43" name="直線接點 42"/>
            <p:cNvCxnSpPr/>
            <p:nvPr/>
          </p:nvCxnSpPr>
          <p:spPr>
            <a:xfrm>
              <a:off x="2300270" y="3235177"/>
              <a:ext cx="417261" cy="166403"/>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chart"/>
            <p:cNvPicPr>
              <a:picLocks noChangeAspect="1"/>
            </p:cNvPicPr>
            <p:nvPr/>
          </p:nvPicPr>
          <p:blipFill>
            <a:blip r:embed="rId12"/>
            <a:stretch>
              <a:fillRect/>
            </a:stretch>
          </p:blipFill>
          <p:spPr>
            <a:xfrm>
              <a:off x="3084438" y="2133696"/>
              <a:ext cx="730201" cy="685301"/>
            </a:xfrm>
            <a:prstGeom prst="rect">
              <a:avLst/>
            </a:prstGeom>
            <a:ln>
              <a:noFill/>
            </a:ln>
            <a:effectLst>
              <a:softEdge rad="112500"/>
            </a:effectLst>
          </p:spPr>
        </p:pic>
        <p:sp>
          <p:nvSpPr>
            <p:cNvPr id="46" name="圓角矩形 45"/>
            <p:cNvSpPr/>
            <p:nvPr/>
          </p:nvSpPr>
          <p:spPr>
            <a:xfrm>
              <a:off x="1115569" y="1715926"/>
              <a:ext cx="1601961" cy="4573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9</a:t>
              </a:r>
              <a:r>
                <a:rPr lang="zh-TW" altLang="en-US" dirty="0">
                  <a:solidFill>
                    <a:schemeClr val="tx1"/>
                  </a:solidFill>
                  <a:latin typeface="+mj-ea"/>
                  <a:ea typeface="+mj-ea"/>
                </a:rPr>
                <a:t>個巷弄長照站</a:t>
              </a:r>
            </a:p>
          </p:txBody>
        </p:sp>
        <p:cxnSp>
          <p:nvCxnSpPr>
            <p:cNvPr id="48" name="直線接點 47"/>
            <p:cNvCxnSpPr/>
            <p:nvPr/>
          </p:nvCxnSpPr>
          <p:spPr>
            <a:xfrm>
              <a:off x="2737871" y="2062581"/>
              <a:ext cx="358834" cy="323315"/>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7093" y="3047577"/>
              <a:ext cx="1440160" cy="116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矩形 49"/>
            <p:cNvSpPr/>
            <p:nvPr/>
          </p:nvSpPr>
          <p:spPr>
            <a:xfrm>
              <a:off x="3733112" y="4229274"/>
              <a:ext cx="1767705" cy="697627"/>
            </a:xfrm>
            <a:prstGeom prst="rect">
              <a:avLst/>
            </a:prstGeom>
          </p:spPr>
          <p:txBody>
            <a:bodyPr wrap="square">
              <a:spAutoFit/>
            </a:bodyPr>
            <a:lstStyle/>
            <a:p>
              <a:pPr algn="ctr"/>
              <a:r>
                <a:rPr lang="en-US" altLang="zh-TW" dirty="0">
                  <a:solidFill>
                    <a:schemeClr val="tx1"/>
                  </a:solidFill>
                  <a:latin typeface="+mj-ea"/>
                  <a:ea typeface="+mj-ea"/>
                </a:rPr>
                <a:t>2</a:t>
              </a:r>
              <a:r>
                <a:rPr lang="zh-TW" altLang="en-US" dirty="0">
                  <a:solidFill>
                    <a:schemeClr val="tx1"/>
                  </a:solidFill>
                  <a:latin typeface="+mj-ea"/>
                  <a:ea typeface="+mj-ea"/>
                </a:rPr>
                <a:t>家社區整合型</a:t>
              </a:r>
              <a:endParaRPr lang="en-US" altLang="zh-TW" dirty="0">
                <a:solidFill>
                  <a:schemeClr val="tx1"/>
                </a:solidFill>
                <a:latin typeface="+mj-ea"/>
                <a:ea typeface="+mj-ea"/>
              </a:endParaRPr>
            </a:p>
            <a:p>
              <a:pPr algn="ctr"/>
              <a:r>
                <a:rPr lang="zh-TW" altLang="en-US" dirty="0">
                  <a:solidFill>
                    <a:schemeClr val="tx1"/>
                  </a:solidFill>
                  <a:latin typeface="+mj-ea"/>
                  <a:ea typeface="+mj-ea"/>
                </a:rPr>
                <a:t>服務中心</a:t>
              </a:r>
            </a:p>
          </p:txBody>
        </p:sp>
      </p:grpSp>
      <p:pic>
        <p:nvPicPr>
          <p:cNvPr id="42" name="chart"/>
          <p:cNvPicPr>
            <a:picLocks noChangeAspect="1"/>
          </p:cNvPicPr>
          <p:nvPr/>
        </p:nvPicPr>
        <p:blipFill>
          <a:blip r:embed="rId14"/>
          <a:stretch>
            <a:fillRect/>
          </a:stretch>
        </p:blipFill>
        <p:spPr>
          <a:xfrm>
            <a:off x="4337947" y="1340971"/>
            <a:ext cx="750512" cy="528170"/>
          </a:xfrm>
          <a:prstGeom prst="rect">
            <a:avLst/>
          </a:prstGeom>
          <a:ln>
            <a:noFill/>
          </a:ln>
          <a:effectLst>
            <a:softEdge rad="112500"/>
          </a:effectLst>
        </p:spPr>
      </p:pic>
      <p:sp>
        <p:nvSpPr>
          <p:cNvPr id="44" name="圓角矩形 43"/>
          <p:cNvSpPr/>
          <p:nvPr/>
        </p:nvSpPr>
        <p:spPr>
          <a:xfrm>
            <a:off x="5469640" y="839862"/>
            <a:ext cx="2644136" cy="3999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間居家失能個案家庭醫師</a:t>
            </a:r>
          </a:p>
        </p:txBody>
      </p:sp>
      <p:cxnSp>
        <p:nvCxnSpPr>
          <p:cNvPr id="47" name="直線接點 46"/>
          <p:cNvCxnSpPr>
            <a:stCxn id="44" idx="1"/>
          </p:cNvCxnSpPr>
          <p:nvPr/>
        </p:nvCxnSpPr>
        <p:spPr>
          <a:xfrm flipH="1">
            <a:off x="5181600" y="1039862"/>
            <a:ext cx="288040" cy="1999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035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圖表 2"/>
          <p:cNvGraphicFramePr/>
          <p:nvPr>
            <p:extLst>
              <p:ext uri="{D42A27DB-BD31-4B8C-83A1-F6EECF244321}">
                <p14:modId xmlns:p14="http://schemas.microsoft.com/office/powerpoint/2010/main" val="1695264473"/>
              </p:ext>
            </p:extLst>
          </p:nvPr>
        </p:nvGraphicFramePr>
        <p:xfrm>
          <a:off x="121920" y="735546"/>
          <a:ext cx="9570720" cy="4407954"/>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群組 43"/>
          <p:cNvGrpSpPr/>
          <p:nvPr/>
        </p:nvGrpSpPr>
        <p:grpSpPr>
          <a:xfrm>
            <a:off x="101415" y="2393"/>
            <a:ext cx="8701075" cy="5027545"/>
            <a:chOff x="191405" y="44624"/>
            <a:chExt cx="8701075" cy="6703392"/>
          </a:xfrm>
        </p:grpSpPr>
        <p:sp>
          <p:nvSpPr>
            <p:cNvPr id="2" name="流程圖: 替代處理程序 1"/>
            <p:cNvSpPr/>
            <p:nvPr/>
          </p:nvSpPr>
          <p:spPr>
            <a:xfrm>
              <a:off x="191405" y="44624"/>
              <a:ext cx="8701075" cy="9361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a:solidFill>
                    <a:schemeClr val="tx1"/>
                  </a:solidFill>
                  <a:latin typeface="+mj-ea"/>
                  <a:ea typeface="+mj-ea"/>
                </a:rPr>
                <a:t>東勢鄉長照資源佈建現況</a:t>
              </a:r>
            </a:p>
          </p:txBody>
        </p:sp>
        <p:pic>
          <p:nvPicPr>
            <p:cNvPr id="4" name="chart"/>
            <p:cNvPicPr>
              <a:picLocks noChangeAspect="1"/>
            </p:cNvPicPr>
            <p:nvPr/>
          </p:nvPicPr>
          <p:blipFill>
            <a:blip r:embed="rId4"/>
            <a:stretch>
              <a:fillRect/>
            </a:stretch>
          </p:blipFill>
          <p:spPr>
            <a:xfrm>
              <a:off x="5716807" y="2246222"/>
              <a:ext cx="729089" cy="720183"/>
            </a:xfrm>
            <a:prstGeom prst="rect">
              <a:avLst/>
            </a:prstGeom>
            <a:ln>
              <a:noFill/>
            </a:ln>
            <a:effectLst>
              <a:softEdge rad="112500"/>
            </a:effectLst>
          </p:spPr>
        </p:pic>
        <p:sp>
          <p:nvSpPr>
            <p:cNvPr id="5" name="圓角矩形 4"/>
            <p:cNvSpPr/>
            <p:nvPr/>
          </p:nvSpPr>
          <p:spPr>
            <a:xfrm>
              <a:off x="6714911" y="1883789"/>
              <a:ext cx="1757080"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2</a:t>
              </a:r>
              <a:r>
                <a:rPr lang="zh-TW" altLang="en-US" dirty="0">
                  <a:solidFill>
                    <a:schemeClr val="tx1"/>
                  </a:solidFill>
                  <a:latin typeface="+mj-ea"/>
                  <a:ea typeface="+mj-ea"/>
                </a:rPr>
                <a:t>家居家服務單位</a:t>
              </a:r>
            </a:p>
          </p:txBody>
        </p:sp>
        <p:cxnSp>
          <p:nvCxnSpPr>
            <p:cNvPr id="7" name="直線接點 6"/>
            <p:cNvCxnSpPr/>
            <p:nvPr/>
          </p:nvCxnSpPr>
          <p:spPr>
            <a:xfrm flipH="1">
              <a:off x="6506520" y="2098640"/>
              <a:ext cx="215601" cy="221668"/>
            </a:xfrm>
            <a:prstGeom prst="line">
              <a:avLst/>
            </a:prstGeom>
          </p:spPr>
          <p:style>
            <a:lnRef idx="1">
              <a:schemeClr val="accent1"/>
            </a:lnRef>
            <a:fillRef idx="0">
              <a:schemeClr val="accent1"/>
            </a:fillRef>
            <a:effectRef idx="0">
              <a:schemeClr val="accent1"/>
            </a:effectRef>
            <a:fontRef idx="minor">
              <a:schemeClr val="tx1"/>
            </a:fontRef>
          </p:style>
        </p:cxnSp>
        <p:pic>
          <p:nvPicPr>
            <p:cNvPr id="9" name="chart"/>
            <p:cNvPicPr>
              <a:picLocks noChangeAspect="1"/>
            </p:cNvPicPr>
            <p:nvPr/>
          </p:nvPicPr>
          <p:blipFill>
            <a:blip r:embed="rId5"/>
            <a:stretch>
              <a:fillRect/>
            </a:stretch>
          </p:blipFill>
          <p:spPr>
            <a:xfrm>
              <a:off x="5941224" y="3248048"/>
              <a:ext cx="780897" cy="714293"/>
            </a:xfrm>
            <a:prstGeom prst="rect">
              <a:avLst/>
            </a:prstGeom>
            <a:ln>
              <a:noFill/>
            </a:ln>
            <a:effectLst>
              <a:softEdge rad="112500"/>
            </a:effectLst>
          </p:spPr>
        </p:pic>
        <p:cxnSp>
          <p:nvCxnSpPr>
            <p:cNvPr id="12" name="直線接點 11"/>
            <p:cNvCxnSpPr/>
            <p:nvPr/>
          </p:nvCxnSpPr>
          <p:spPr>
            <a:xfrm flipH="1">
              <a:off x="6934264" y="3518713"/>
              <a:ext cx="508208" cy="64539"/>
            </a:xfrm>
            <a:prstGeom prst="line">
              <a:avLst/>
            </a:prstGeom>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7321037" y="4413778"/>
              <a:ext cx="1438773" cy="6374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TW" sz="1400" dirty="0">
                  <a:solidFill>
                    <a:schemeClr val="tx1"/>
                  </a:solidFill>
                  <a:latin typeface="+mj-ea"/>
                  <a:ea typeface="+mj-ea"/>
                </a:rPr>
                <a:t>1</a:t>
              </a:r>
              <a:r>
                <a:rPr lang="zh-TW" altLang="en-US" sz="1400" dirty="0">
                  <a:solidFill>
                    <a:schemeClr val="tx1"/>
                  </a:solidFill>
                  <a:latin typeface="+mj-ea"/>
                  <a:ea typeface="+mj-ea"/>
                </a:rPr>
                <a:t>家日照喘息</a:t>
              </a:r>
              <a:endParaRPr lang="en-US" altLang="zh-TW" sz="1400" dirty="0">
                <a:solidFill>
                  <a:schemeClr val="tx1"/>
                </a:solidFill>
                <a:latin typeface="+mj-ea"/>
                <a:ea typeface="+mj-ea"/>
              </a:endParaRPr>
            </a:p>
            <a:p>
              <a:pPr algn="ctr"/>
              <a:r>
                <a:rPr lang="en-US" altLang="zh-TW" sz="1400" dirty="0">
                  <a:solidFill>
                    <a:schemeClr val="tx1"/>
                  </a:solidFill>
                  <a:latin typeface="+mj-ea"/>
                  <a:ea typeface="+mj-ea"/>
                </a:rPr>
                <a:t>2</a:t>
              </a:r>
              <a:r>
                <a:rPr lang="zh-TW" altLang="en-US" sz="1400" dirty="0">
                  <a:solidFill>
                    <a:schemeClr val="tx1"/>
                  </a:solidFill>
                  <a:latin typeface="+mj-ea"/>
                  <a:ea typeface="+mj-ea"/>
                </a:rPr>
                <a:t>家居家喘息</a:t>
              </a:r>
              <a:endParaRPr lang="en-US" altLang="zh-TW" sz="1400" dirty="0">
                <a:solidFill>
                  <a:schemeClr val="tx1"/>
                </a:solidFill>
                <a:latin typeface="+mj-ea"/>
                <a:ea typeface="+mj-ea"/>
              </a:endParaRPr>
            </a:p>
          </p:txBody>
        </p:sp>
        <p:cxnSp>
          <p:nvCxnSpPr>
            <p:cNvPr id="17" name="直線接點 16"/>
            <p:cNvCxnSpPr/>
            <p:nvPr/>
          </p:nvCxnSpPr>
          <p:spPr>
            <a:xfrm flipH="1" flipV="1">
              <a:off x="6832094" y="4741832"/>
              <a:ext cx="488943" cy="1"/>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chart"/>
            <p:cNvPicPr>
              <a:picLocks noChangeAspect="1"/>
            </p:cNvPicPr>
            <p:nvPr/>
          </p:nvPicPr>
          <p:blipFill>
            <a:blip r:embed="rId6"/>
            <a:stretch>
              <a:fillRect/>
            </a:stretch>
          </p:blipFill>
          <p:spPr>
            <a:xfrm>
              <a:off x="5335556" y="5350881"/>
              <a:ext cx="850504" cy="715593"/>
            </a:xfrm>
            <a:prstGeom prst="rect">
              <a:avLst/>
            </a:prstGeom>
            <a:ln>
              <a:noFill/>
            </a:ln>
            <a:effectLst>
              <a:softEdge rad="112500"/>
            </a:effectLst>
          </p:spPr>
        </p:pic>
        <p:sp>
          <p:nvSpPr>
            <p:cNvPr id="19" name="圓角矩形 18"/>
            <p:cNvSpPr/>
            <p:nvPr/>
          </p:nvSpPr>
          <p:spPr>
            <a:xfrm>
              <a:off x="7188368" y="5601398"/>
              <a:ext cx="1436022"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4</a:t>
              </a:r>
              <a:r>
                <a:rPr lang="zh-TW" altLang="en-US" dirty="0">
                  <a:solidFill>
                    <a:schemeClr val="tx1"/>
                  </a:solidFill>
                  <a:latin typeface="+mj-ea"/>
                  <a:ea typeface="+mj-ea"/>
                </a:rPr>
                <a:t>家交通接送</a:t>
              </a:r>
              <a:endParaRPr lang="en-US" altLang="zh-TW" dirty="0">
                <a:solidFill>
                  <a:schemeClr val="tx1"/>
                </a:solidFill>
                <a:latin typeface="+mj-ea"/>
                <a:ea typeface="+mj-ea"/>
              </a:endParaRPr>
            </a:p>
          </p:txBody>
        </p:sp>
        <p:cxnSp>
          <p:nvCxnSpPr>
            <p:cNvPr id="21" name="直線接點 20"/>
            <p:cNvCxnSpPr/>
            <p:nvPr/>
          </p:nvCxnSpPr>
          <p:spPr>
            <a:xfrm flipH="1">
              <a:off x="6331672" y="5905188"/>
              <a:ext cx="856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chart"/>
            <p:cNvPicPr>
              <a:picLocks noChangeAspect="1"/>
            </p:cNvPicPr>
            <p:nvPr/>
          </p:nvPicPr>
          <p:blipFill>
            <a:blip r:embed="rId7"/>
            <a:stretch>
              <a:fillRect/>
            </a:stretch>
          </p:blipFill>
          <p:spPr>
            <a:xfrm>
              <a:off x="4531367" y="5736370"/>
              <a:ext cx="821707" cy="703797"/>
            </a:xfrm>
            <a:prstGeom prst="rect">
              <a:avLst/>
            </a:prstGeom>
            <a:ln>
              <a:noFill/>
            </a:ln>
            <a:effectLst>
              <a:softEdge rad="112500"/>
            </a:effectLst>
          </p:spPr>
        </p:pic>
        <p:sp>
          <p:nvSpPr>
            <p:cNvPr id="23" name="圓角矩形 22"/>
            <p:cNvSpPr/>
            <p:nvPr/>
          </p:nvSpPr>
          <p:spPr>
            <a:xfrm>
              <a:off x="6614320" y="6288897"/>
              <a:ext cx="1687336" cy="459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家營養餐飲</a:t>
              </a:r>
            </a:p>
          </p:txBody>
        </p:sp>
        <p:pic>
          <p:nvPicPr>
            <p:cNvPr id="28" name="chart"/>
            <p:cNvPicPr>
              <a:picLocks noChangeAspect="1"/>
            </p:cNvPicPr>
            <p:nvPr/>
          </p:nvPicPr>
          <p:blipFill>
            <a:blip r:embed="rId8"/>
            <a:stretch>
              <a:fillRect/>
            </a:stretch>
          </p:blipFill>
          <p:spPr>
            <a:xfrm>
              <a:off x="3670322" y="5410692"/>
              <a:ext cx="804122" cy="737335"/>
            </a:xfrm>
            <a:prstGeom prst="rect">
              <a:avLst/>
            </a:prstGeom>
            <a:ln>
              <a:noFill/>
            </a:ln>
            <a:effectLst>
              <a:softEdge rad="112500"/>
            </a:effectLst>
          </p:spPr>
        </p:pic>
        <p:sp>
          <p:nvSpPr>
            <p:cNvPr id="29" name="圓角矩形 28"/>
            <p:cNvSpPr/>
            <p:nvPr/>
          </p:nvSpPr>
          <p:spPr>
            <a:xfrm>
              <a:off x="1310356" y="6181332"/>
              <a:ext cx="2076339" cy="5176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個失智服務據點</a:t>
              </a:r>
            </a:p>
          </p:txBody>
        </p:sp>
        <p:cxnSp>
          <p:nvCxnSpPr>
            <p:cNvPr id="31" name="直線接點 30"/>
            <p:cNvCxnSpPr/>
            <p:nvPr/>
          </p:nvCxnSpPr>
          <p:spPr>
            <a:xfrm flipV="1">
              <a:off x="3337580" y="6126753"/>
              <a:ext cx="440492" cy="240605"/>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chart"/>
            <p:cNvPicPr>
              <a:picLocks noChangeAspect="1"/>
            </p:cNvPicPr>
            <p:nvPr/>
          </p:nvPicPr>
          <p:blipFill>
            <a:blip r:embed="rId9"/>
            <a:stretch>
              <a:fillRect/>
            </a:stretch>
          </p:blipFill>
          <p:spPr>
            <a:xfrm>
              <a:off x="3079446" y="4460502"/>
              <a:ext cx="776376" cy="719989"/>
            </a:xfrm>
            <a:prstGeom prst="rect">
              <a:avLst/>
            </a:prstGeom>
            <a:ln>
              <a:noFill/>
            </a:ln>
            <a:effectLst>
              <a:softEdge rad="112500"/>
            </a:effectLst>
          </p:spPr>
        </p:pic>
        <p:sp>
          <p:nvSpPr>
            <p:cNvPr id="33" name="圓角矩形 32"/>
            <p:cNvSpPr/>
            <p:nvPr/>
          </p:nvSpPr>
          <p:spPr>
            <a:xfrm>
              <a:off x="895543" y="4732495"/>
              <a:ext cx="1795651" cy="601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個照顧者服務據點</a:t>
              </a:r>
            </a:p>
          </p:txBody>
        </p:sp>
        <p:cxnSp>
          <p:nvCxnSpPr>
            <p:cNvPr id="35" name="直線接點 34"/>
            <p:cNvCxnSpPr/>
            <p:nvPr/>
          </p:nvCxnSpPr>
          <p:spPr>
            <a:xfrm>
              <a:off x="2629094" y="5097942"/>
              <a:ext cx="472904" cy="0"/>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chart"/>
            <p:cNvPicPr>
              <a:picLocks noChangeAspect="1"/>
            </p:cNvPicPr>
            <p:nvPr/>
          </p:nvPicPr>
          <p:blipFill>
            <a:blip r:embed="rId10"/>
            <a:stretch>
              <a:fillRect/>
            </a:stretch>
          </p:blipFill>
          <p:spPr>
            <a:xfrm>
              <a:off x="2972479" y="3371635"/>
              <a:ext cx="730201" cy="685301"/>
            </a:xfrm>
            <a:prstGeom prst="rect">
              <a:avLst/>
            </a:prstGeom>
            <a:ln>
              <a:noFill/>
            </a:ln>
            <a:effectLst>
              <a:softEdge rad="112500"/>
            </a:effectLst>
          </p:spPr>
        </p:pic>
        <p:sp>
          <p:nvSpPr>
            <p:cNvPr id="37" name="圓角矩形 36"/>
            <p:cNvSpPr/>
            <p:nvPr/>
          </p:nvSpPr>
          <p:spPr>
            <a:xfrm>
              <a:off x="675720" y="3550982"/>
              <a:ext cx="1953374" cy="4085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8</a:t>
              </a:r>
              <a:r>
                <a:rPr lang="zh-TW" altLang="en-US" dirty="0">
                  <a:solidFill>
                    <a:schemeClr val="tx1"/>
                  </a:solidFill>
                  <a:latin typeface="+mj-ea"/>
                  <a:ea typeface="+mj-ea"/>
                </a:rPr>
                <a:t>個巷弄長照站</a:t>
              </a:r>
            </a:p>
          </p:txBody>
        </p:sp>
        <p:cxnSp>
          <p:nvCxnSpPr>
            <p:cNvPr id="39" name="直線接點 38"/>
            <p:cNvCxnSpPr/>
            <p:nvPr/>
          </p:nvCxnSpPr>
          <p:spPr>
            <a:xfrm>
              <a:off x="2629094" y="3755254"/>
              <a:ext cx="343385" cy="0"/>
            </a:xfrm>
            <a:prstGeom prst="line">
              <a:avLst/>
            </a:prstGeom>
          </p:spPr>
          <p:style>
            <a:lnRef idx="1">
              <a:schemeClr val="accent1"/>
            </a:lnRef>
            <a:fillRef idx="0">
              <a:schemeClr val="accent1"/>
            </a:fillRef>
            <a:effectRef idx="0">
              <a:schemeClr val="accent1"/>
            </a:effectRef>
            <a:fontRef idx="minor">
              <a:schemeClr val="tx1"/>
            </a:fontRef>
          </p:style>
        </p:cxnSp>
        <p:pic>
          <p:nvPicPr>
            <p:cNvPr id="4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2983" y="3022793"/>
              <a:ext cx="1440160" cy="116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矩形 40"/>
            <p:cNvSpPr/>
            <p:nvPr/>
          </p:nvSpPr>
          <p:spPr>
            <a:xfrm>
              <a:off x="4109210" y="4222051"/>
              <a:ext cx="1767705" cy="697627"/>
            </a:xfrm>
            <a:prstGeom prst="rect">
              <a:avLst/>
            </a:prstGeom>
          </p:spPr>
          <p:txBody>
            <a:bodyPr wrap="square">
              <a:spAutoFit/>
            </a:bodyPr>
            <a:lstStyle/>
            <a:p>
              <a:pPr algn="ctr"/>
              <a:r>
                <a:rPr lang="en-US" altLang="zh-TW" dirty="0">
                  <a:latin typeface="+mj-ea"/>
                  <a:ea typeface="+mj-ea"/>
                </a:rPr>
                <a:t>1</a:t>
              </a:r>
              <a:r>
                <a:rPr lang="zh-TW" altLang="en-US" dirty="0">
                  <a:latin typeface="+mj-ea"/>
                  <a:ea typeface="+mj-ea"/>
                </a:rPr>
                <a:t>家社區整合型</a:t>
              </a:r>
              <a:endParaRPr lang="en-US" altLang="zh-TW" dirty="0">
                <a:latin typeface="+mj-ea"/>
                <a:ea typeface="+mj-ea"/>
              </a:endParaRPr>
            </a:p>
            <a:p>
              <a:pPr algn="ctr"/>
              <a:r>
                <a:rPr lang="zh-TW" altLang="en-US" dirty="0">
                  <a:latin typeface="+mj-ea"/>
                  <a:ea typeface="+mj-ea"/>
                </a:rPr>
                <a:t>服務中心</a:t>
              </a:r>
            </a:p>
          </p:txBody>
        </p:sp>
        <p:sp>
          <p:nvSpPr>
            <p:cNvPr id="10" name="圓角矩形 9"/>
            <p:cNvSpPr/>
            <p:nvPr/>
          </p:nvSpPr>
          <p:spPr>
            <a:xfrm>
              <a:off x="7241351" y="3307097"/>
              <a:ext cx="1637562" cy="3865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間日間照顧中心</a:t>
              </a:r>
            </a:p>
          </p:txBody>
        </p:sp>
      </p:grpSp>
      <p:pic>
        <p:nvPicPr>
          <p:cNvPr id="45" name="chart"/>
          <p:cNvPicPr>
            <a:picLocks noChangeAspect="1"/>
          </p:cNvPicPr>
          <p:nvPr/>
        </p:nvPicPr>
        <p:blipFill>
          <a:blip r:embed="rId12"/>
          <a:stretch>
            <a:fillRect/>
          </a:stretch>
        </p:blipFill>
        <p:spPr>
          <a:xfrm>
            <a:off x="4966295" y="1178974"/>
            <a:ext cx="750512" cy="528170"/>
          </a:xfrm>
          <a:prstGeom prst="rect">
            <a:avLst/>
          </a:prstGeom>
          <a:ln>
            <a:noFill/>
          </a:ln>
          <a:effectLst>
            <a:softEdge rad="112500"/>
          </a:effectLst>
        </p:spPr>
      </p:pic>
      <p:sp>
        <p:nvSpPr>
          <p:cNvPr id="46" name="圓角矩形 45"/>
          <p:cNvSpPr/>
          <p:nvPr/>
        </p:nvSpPr>
        <p:spPr>
          <a:xfrm>
            <a:off x="6082899" y="729751"/>
            <a:ext cx="2384445" cy="3999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mj-ea"/>
                <a:ea typeface="+mj-ea"/>
              </a:rPr>
              <a:t>1</a:t>
            </a:r>
            <a:r>
              <a:rPr lang="zh-TW" altLang="en-US" dirty="0">
                <a:solidFill>
                  <a:schemeClr val="tx1"/>
                </a:solidFill>
                <a:latin typeface="+mj-ea"/>
                <a:ea typeface="+mj-ea"/>
              </a:rPr>
              <a:t>間居家失能個案家庭醫師</a:t>
            </a:r>
          </a:p>
        </p:txBody>
      </p:sp>
      <p:cxnSp>
        <p:nvCxnSpPr>
          <p:cNvPr id="47" name="直線接點 46"/>
          <p:cNvCxnSpPr>
            <a:stCxn id="46" idx="1"/>
          </p:cNvCxnSpPr>
          <p:nvPr/>
        </p:nvCxnSpPr>
        <p:spPr>
          <a:xfrm flipH="1">
            <a:off x="5719725" y="929751"/>
            <a:ext cx="363174" cy="290293"/>
          </a:xfrm>
          <a:prstGeom prst="line">
            <a:avLst/>
          </a:prstGeom>
        </p:spPr>
        <p:style>
          <a:lnRef idx="1">
            <a:schemeClr val="accent1"/>
          </a:lnRef>
          <a:fillRef idx="0">
            <a:schemeClr val="accent1"/>
          </a:fillRef>
          <a:effectRef idx="0">
            <a:schemeClr val="accent1"/>
          </a:effectRef>
          <a:fontRef idx="minor">
            <a:schemeClr val="tx1"/>
          </a:fontRef>
        </p:style>
      </p:cxnSp>
      <p:pic>
        <p:nvPicPr>
          <p:cNvPr id="54" name="Picture 2"/>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1321" b="72642" l="14663" r="86804">
                        <a14:foregroundMark x1="47507" y1="27830" x2="48680" y2="28774"/>
                        <a14:foregroundMark x1="47507" y1="33962" x2="47214" y2="48585"/>
                        <a14:foregroundMark x1="37830" y1="35849" x2="49853" y2="33491"/>
                        <a14:foregroundMark x1="56305" y1="33962" x2="60704" y2="35377"/>
                        <a14:foregroundMark x1="46041" y1="28774" x2="50147" y2="30660"/>
                        <a14:foregroundMark x1="35484" y1="37736" x2="37537" y2="43396"/>
                      </a14:backgroundRemoval>
                    </a14:imgEffect>
                  </a14:imgLayer>
                </a14:imgProps>
              </a:ext>
              <a:ext uri="{28A0092B-C50C-407E-A947-70E740481C1C}">
                <a14:useLocalDpi xmlns:a14="http://schemas.microsoft.com/office/drawing/2010/main" val="0"/>
              </a:ext>
            </a:extLst>
          </a:blip>
          <a:srcRect l="14898" t="10628" r="12034" b="25032"/>
          <a:stretch/>
        </p:blipFill>
        <p:spPr bwMode="auto">
          <a:xfrm>
            <a:off x="3237201" y="1573353"/>
            <a:ext cx="855256" cy="642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5" name="直線接點 54"/>
          <p:cNvCxnSpPr>
            <a:endCxn id="54" idx="1"/>
          </p:cNvCxnSpPr>
          <p:nvPr/>
        </p:nvCxnSpPr>
        <p:spPr>
          <a:xfrm>
            <a:off x="2713164" y="1681043"/>
            <a:ext cx="524037" cy="213527"/>
          </a:xfrm>
          <a:prstGeom prst="line">
            <a:avLst/>
          </a:prstGeom>
        </p:spPr>
        <p:style>
          <a:lnRef idx="1">
            <a:schemeClr val="accent1"/>
          </a:lnRef>
          <a:fillRef idx="0">
            <a:schemeClr val="accent1"/>
          </a:fillRef>
          <a:effectRef idx="0">
            <a:schemeClr val="accent1"/>
          </a:effectRef>
          <a:fontRef idx="minor">
            <a:schemeClr val="tx1"/>
          </a:fontRef>
        </p:style>
      </p:cxnSp>
      <p:sp>
        <p:nvSpPr>
          <p:cNvPr id="56" name="圓角矩形 55"/>
          <p:cNvSpPr/>
          <p:nvPr/>
        </p:nvSpPr>
        <p:spPr>
          <a:xfrm>
            <a:off x="796155" y="1527838"/>
            <a:ext cx="1953374" cy="3064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1</a:t>
            </a:r>
            <a:r>
              <a:rPr lang="zh-TW" altLang="en-US" dirty="0">
                <a:solidFill>
                  <a:schemeClr val="tx1"/>
                </a:solidFill>
              </a:rPr>
              <a:t>個沐浴車</a:t>
            </a:r>
            <a:endParaRPr lang="en-US" altLang="zh-TW" dirty="0">
              <a:solidFill>
                <a:schemeClr val="tx1"/>
              </a:solidFill>
            </a:endParaRPr>
          </a:p>
        </p:txBody>
      </p:sp>
    </p:spTree>
    <p:extLst>
      <p:ext uri="{BB962C8B-B14F-4D97-AF65-F5344CB8AC3E}">
        <p14:creationId xmlns:p14="http://schemas.microsoft.com/office/powerpoint/2010/main" val="1948270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6240" y="2733997"/>
            <a:ext cx="5242560" cy="1935539"/>
          </a:xfrm>
        </p:spPr>
        <p:txBody>
          <a:bodyPr/>
          <a:lstStyle/>
          <a:p>
            <a:pPr lvl="0"/>
            <a:r>
              <a:rPr lang="en-US" altLang="zh-TW" sz="4000" b="1" dirty="0">
                <a:solidFill>
                  <a:srgbClr val="FF0000"/>
                </a:solidFill>
              </a:rPr>
              <a:t>3.</a:t>
            </a:r>
            <a:r>
              <a:rPr lang="zh-TW" altLang="en-US" sz="4000" b="1" dirty="0">
                <a:solidFill>
                  <a:srgbClr val="FF0000"/>
                </a:solidFill>
              </a:rPr>
              <a:t>雲林縣長照品質政策</a:t>
            </a:r>
            <a:r>
              <a:rPr lang="zh-TW" altLang="en-US" sz="3200" b="1" dirty="0">
                <a:solidFill>
                  <a:srgbClr val="FF0000"/>
                </a:solidFill>
              </a:rPr>
              <a:t/>
            </a:r>
            <a:br>
              <a:rPr lang="zh-TW" altLang="en-US" sz="3200" b="1" dirty="0">
                <a:solidFill>
                  <a:srgbClr val="FF0000"/>
                </a:solidFill>
              </a:rPr>
            </a:br>
            <a:endParaRPr lang="zh-TW" altLang="en-US" sz="3200" b="1" dirty="0">
              <a:solidFill>
                <a:srgbClr val="FF0000"/>
              </a:solidFill>
            </a:endParaRPr>
          </a:p>
        </p:txBody>
      </p:sp>
    </p:spTree>
    <p:extLst>
      <p:ext uri="{BB962C8B-B14F-4D97-AF65-F5344CB8AC3E}">
        <p14:creationId xmlns:p14="http://schemas.microsoft.com/office/powerpoint/2010/main" val="2006921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3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品質的策略</a:t>
            </a:r>
            <a:endParaRPr dirty="0"/>
          </a:p>
        </p:txBody>
      </p:sp>
      <p:sp>
        <p:nvSpPr>
          <p:cNvPr id="2" name="圓角矩形 1"/>
          <p:cNvSpPr/>
          <p:nvPr/>
        </p:nvSpPr>
        <p:spPr>
          <a:xfrm>
            <a:off x="2197608" y="1164336"/>
            <a:ext cx="1176528" cy="9936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33" name="圓角矩形 32"/>
          <p:cNvSpPr/>
          <p:nvPr/>
        </p:nvSpPr>
        <p:spPr>
          <a:xfrm>
            <a:off x="2420112" y="1316736"/>
            <a:ext cx="749808" cy="68884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zh-TW" altLang="en-US" sz="1200" b="1" dirty="0">
                <a:solidFill>
                  <a:srgbClr val="7030A0"/>
                </a:solidFill>
                <a:latin typeface="微軟正黑體" panose="020B0604030504040204" pitchFamily="34" charset="-120"/>
                <a:ea typeface="微軟正黑體" panose="020B0604030504040204" pitchFamily="34" charset="-120"/>
              </a:rPr>
              <a:t>看不到</a:t>
            </a:r>
          </a:p>
        </p:txBody>
      </p:sp>
      <p:sp>
        <p:nvSpPr>
          <p:cNvPr id="40" name="圓角矩形 39"/>
          <p:cNvSpPr/>
          <p:nvPr/>
        </p:nvSpPr>
        <p:spPr>
          <a:xfrm>
            <a:off x="1530096" y="2462784"/>
            <a:ext cx="1176528" cy="9936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41" name="圓角矩形 40"/>
          <p:cNvSpPr/>
          <p:nvPr/>
        </p:nvSpPr>
        <p:spPr>
          <a:xfrm>
            <a:off x="1743456" y="2615184"/>
            <a:ext cx="749808" cy="68884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zh-TW" altLang="en-US" sz="1200" b="1" dirty="0">
                <a:solidFill>
                  <a:srgbClr val="FF0000"/>
                </a:solidFill>
                <a:latin typeface="微軟正黑體" panose="020B0604030504040204" pitchFamily="34" charset="-120"/>
                <a:ea typeface="微軟正黑體" panose="020B0604030504040204" pitchFamily="34" charset="-120"/>
              </a:rPr>
              <a:t>找不到</a:t>
            </a:r>
          </a:p>
        </p:txBody>
      </p:sp>
      <p:sp>
        <p:nvSpPr>
          <p:cNvPr id="42" name="圓角矩形 41"/>
          <p:cNvSpPr/>
          <p:nvPr/>
        </p:nvSpPr>
        <p:spPr>
          <a:xfrm>
            <a:off x="2953512" y="2462784"/>
            <a:ext cx="1176528" cy="9936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43" name="圓角矩形 42"/>
          <p:cNvSpPr/>
          <p:nvPr/>
        </p:nvSpPr>
        <p:spPr>
          <a:xfrm>
            <a:off x="3166872" y="2615184"/>
            <a:ext cx="749808" cy="68884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zh-TW" altLang="en-US" sz="1200" b="1" dirty="0">
                <a:solidFill>
                  <a:srgbClr val="002060"/>
                </a:solidFill>
                <a:latin typeface="微軟正黑體" panose="020B0604030504040204" pitchFamily="34" charset="-120"/>
                <a:ea typeface="微軟正黑體" panose="020B0604030504040204" pitchFamily="34" charset="-120"/>
              </a:rPr>
              <a:t>用不到</a:t>
            </a:r>
          </a:p>
        </p:txBody>
      </p:sp>
      <p:sp>
        <p:nvSpPr>
          <p:cNvPr id="9" name="圓角矩形 8"/>
          <p:cNvSpPr/>
          <p:nvPr/>
        </p:nvSpPr>
        <p:spPr>
          <a:xfrm>
            <a:off x="4334256" y="743712"/>
            <a:ext cx="3145536" cy="31333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0" b="1" dirty="0">
                <a:solidFill>
                  <a:srgbClr val="002060"/>
                </a:solidFill>
                <a:latin typeface="微軟正黑體" panose="020B0604030504040204" pitchFamily="34" charset="-120"/>
                <a:ea typeface="微軟正黑體" panose="020B0604030504040204" pitchFamily="34" charset="-120"/>
              </a:rPr>
              <a:t>質</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147544" y="708212"/>
            <a:ext cx="7144809" cy="2617693"/>
          </a:xfrm>
        </p:spPr>
        <p:txBody>
          <a:bodyPr>
            <a:normAutofit fontScale="90000"/>
          </a:bodyPr>
          <a:lstStyle/>
          <a:p>
            <a:pPr algn="l"/>
            <a:r>
              <a:rPr lang="zh-TW" altLang="en-US" dirty="0">
                <a:latin typeface="微軟正黑體" panose="020B0604030504040204" pitchFamily="34" charset="-120"/>
                <a:ea typeface="微軟正黑體" panose="020B0604030504040204" pitchFamily="34" charset="-120"/>
              </a:rPr>
              <a:t>長照科品質管控準則</a:t>
            </a:r>
            <a:r>
              <a:rPr lang="en-US" altLang="zh-TW" sz="3600" dirty="0"/>
              <a:t>：</a:t>
            </a:r>
            <a:r>
              <a:rPr lang="en-US" altLang="zh-TW" sz="2800" dirty="0"/>
              <a:t/>
            </a:r>
            <a:br>
              <a:rPr lang="en-US" altLang="zh-TW" sz="2800" dirty="0"/>
            </a:br>
            <a:r>
              <a:rPr lang="zh-TW" altLang="en-US" sz="2800" dirty="0"/>
              <a:t>一</a:t>
            </a:r>
            <a:r>
              <a:rPr lang="zh-TW" altLang="en-US" sz="2800" dirty="0">
                <a:latin typeface="新細明體"/>
                <a:ea typeface="新細明體"/>
              </a:rPr>
              <a:t>、</a:t>
            </a:r>
            <a:r>
              <a:rPr lang="zh-TW" altLang="en-US" sz="2800" dirty="0"/>
              <a:t>內部建立品管機制</a:t>
            </a:r>
            <a:r>
              <a:rPr lang="en-US" altLang="zh-TW" sz="2800" dirty="0"/>
              <a:t/>
            </a:r>
            <a:br>
              <a:rPr lang="en-US" altLang="zh-TW" sz="2800" dirty="0"/>
            </a:br>
            <a:r>
              <a:rPr lang="zh-TW" altLang="en-US" sz="2800" dirty="0"/>
              <a:t>二</a:t>
            </a:r>
            <a:r>
              <a:rPr lang="zh-TW" altLang="en-US" sz="2800" dirty="0">
                <a:latin typeface="新細明體"/>
                <a:ea typeface="新細明體"/>
              </a:rPr>
              <a:t>、</a:t>
            </a:r>
            <a:r>
              <a:rPr lang="zh-TW" altLang="en-US" sz="2800" dirty="0"/>
              <a:t>外部以督考、訪查 與評鑑機制</a:t>
            </a:r>
            <a:r>
              <a:rPr lang="zh-TW" altLang="en-US" sz="2800" dirty="0">
                <a:latin typeface="新細明體"/>
                <a:ea typeface="新細明體"/>
              </a:rPr>
              <a:t>；</a:t>
            </a:r>
            <a:r>
              <a:rPr lang="en-US" altLang="zh-TW" sz="2800" dirty="0">
                <a:latin typeface="新細明體"/>
                <a:ea typeface="新細明體"/>
              </a:rPr>
              <a:t/>
            </a:r>
            <a:br>
              <a:rPr lang="en-US" altLang="zh-TW" sz="2800" dirty="0">
                <a:latin typeface="新細明體"/>
                <a:ea typeface="新細明體"/>
              </a:rPr>
            </a:br>
            <a:r>
              <a:rPr lang="zh-TW" altLang="en-US" sz="2800" dirty="0"/>
              <a:t> </a:t>
            </a:r>
            <a:r>
              <a:rPr lang="en-US" altLang="zh-TW" sz="2800" dirty="0"/>
              <a:t/>
            </a:r>
            <a:br>
              <a:rPr lang="en-US" altLang="zh-TW" sz="2800" dirty="0"/>
            </a:br>
            <a:r>
              <a:rPr lang="zh-TW" altLang="en-US" sz="2800" dirty="0"/>
              <a:t>        因此，長照科品質政策，以公部門介入之 監督考評為主</a:t>
            </a:r>
            <a:r>
              <a:rPr lang="zh-TW" altLang="en-US" sz="2800" dirty="0">
                <a:latin typeface="新細明體"/>
                <a:ea typeface="新細明體"/>
              </a:rPr>
              <a:t>；</a:t>
            </a:r>
            <a:r>
              <a:rPr lang="zh-TW" altLang="en-US" sz="2800" dirty="0"/>
              <a:t>民間之同儕審查為輔</a:t>
            </a:r>
            <a:r>
              <a:rPr lang="zh-TW" altLang="en-US" sz="2800" dirty="0">
                <a:latin typeface="新細明體"/>
                <a:ea typeface="新細明體"/>
              </a:rPr>
              <a:t>。</a:t>
            </a:r>
            <a:endParaRPr lang="zh-TW" altLang="en-US" sz="2800" dirty="0"/>
          </a:p>
        </p:txBody>
      </p:sp>
    </p:spTree>
    <p:extLst>
      <p:ext uri="{BB962C8B-B14F-4D97-AF65-F5344CB8AC3E}">
        <p14:creationId xmlns:p14="http://schemas.microsoft.com/office/powerpoint/2010/main" val="1984522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64658" y="1407963"/>
            <a:ext cx="5683623" cy="824700"/>
          </a:xfrm>
        </p:spPr>
        <p:txBody>
          <a:bodyPr/>
          <a:lstStyle/>
          <a:p>
            <a:r>
              <a:rPr lang="zh-TW" altLang="en-US" sz="3600" u="sng" dirty="0">
                <a:solidFill>
                  <a:schemeClr val="accent2">
                    <a:lumMod val="50000"/>
                  </a:schemeClr>
                </a:solidFill>
                <a:effectLst>
                  <a:outerShdw blurRad="38100" dist="38100" dir="2700000" algn="tl">
                    <a:srgbClr val="000000">
                      <a:alpha val="43137"/>
                    </a:srgbClr>
                  </a:outerShdw>
                </a:effectLst>
                <a:latin typeface="Rockwell Extra Bold" panose="02060903040505020403" pitchFamily="18" charset="0"/>
              </a:rPr>
              <a:t>照護服務之品質監控節點</a:t>
            </a:r>
          </a:p>
        </p:txBody>
      </p:sp>
      <p:sp>
        <p:nvSpPr>
          <p:cNvPr id="3" name="副標題 2"/>
          <p:cNvSpPr>
            <a:spLocks noGrp="1"/>
          </p:cNvSpPr>
          <p:nvPr>
            <p:ph type="subTitle" idx="1"/>
          </p:nvPr>
        </p:nvSpPr>
        <p:spPr>
          <a:xfrm>
            <a:off x="1013012" y="2323063"/>
            <a:ext cx="7673788" cy="2168253"/>
          </a:xfrm>
        </p:spPr>
        <p:txBody>
          <a:bodyPr/>
          <a:lstStyle/>
          <a:p>
            <a:pPr algn="l"/>
            <a:r>
              <a:rPr lang="zh-TW" altLang="en-US" sz="2000" b="1" dirty="0"/>
              <a:t>一、結構   指組織體系</a:t>
            </a:r>
            <a:r>
              <a:rPr lang="en-US" altLang="zh-TW" sz="2000" b="1" dirty="0"/>
              <a:t>(</a:t>
            </a:r>
            <a:r>
              <a:rPr lang="zh-TW" altLang="en-US" sz="2000" b="1" dirty="0"/>
              <a:t>制</a:t>
            </a:r>
            <a:r>
              <a:rPr lang="en-US" altLang="zh-TW" sz="2000" b="1" dirty="0"/>
              <a:t>)</a:t>
            </a:r>
            <a:r>
              <a:rPr lang="zh-TW" altLang="en-US" sz="2000" b="1" dirty="0"/>
              <a:t>是否恰當</a:t>
            </a:r>
            <a:endParaRPr lang="en-US" altLang="zh-TW" sz="2000" b="1" dirty="0"/>
          </a:p>
          <a:p>
            <a:pPr algn="l"/>
            <a:endParaRPr lang="en-US" altLang="zh-TW" sz="2000" b="1" dirty="0"/>
          </a:p>
          <a:p>
            <a:pPr algn="l"/>
            <a:r>
              <a:rPr lang="zh-TW" altLang="en-US" sz="2000" b="1" dirty="0"/>
              <a:t>二、過程   指照護服務的專業度</a:t>
            </a:r>
            <a:r>
              <a:rPr lang="zh-TW" altLang="en-US" sz="2000" b="1" dirty="0">
                <a:latin typeface="新細明體"/>
                <a:ea typeface="新細明體"/>
              </a:rPr>
              <a:t>、</a:t>
            </a:r>
            <a:r>
              <a:rPr lang="zh-TW" altLang="en-US" sz="2000" b="1" dirty="0"/>
              <a:t>方法及步驟</a:t>
            </a:r>
            <a:endParaRPr lang="en-US" altLang="zh-TW" sz="2000" b="1" dirty="0"/>
          </a:p>
          <a:p>
            <a:pPr algn="l"/>
            <a:r>
              <a:rPr lang="zh-TW" altLang="en-US" sz="2000" b="1" dirty="0"/>
              <a:t> </a:t>
            </a:r>
            <a:endParaRPr lang="en-US" altLang="zh-TW" sz="2000" b="1" dirty="0"/>
          </a:p>
          <a:p>
            <a:pPr algn="l"/>
            <a:r>
              <a:rPr lang="zh-TW" altLang="en-US" sz="2000" b="1" dirty="0"/>
              <a:t>三、結果   指被照護者的行為、健康功能進展情形、照顧知能的增  </a:t>
            </a:r>
            <a:endParaRPr lang="en-US" altLang="zh-TW" sz="2000" b="1" dirty="0"/>
          </a:p>
          <a:p>
            <a:pPr algn="l"/>
            <a:r>
              <a:rPr lang="zh-TW" altLang="en-US" sz="2000" b="1" dirty="0"/>
              <a:t>                 </a:t>
            </a:r>
            <a:r>
              <a:rPr lang="zh-TW" altLang="en-US" sz="2000" b="1" dirty="0" smtClean="0"/>
              <a:t>    進</a:t>
            </a:r>
            <a:r>
              <a:rPr lang="zh-TW" altLang="en-US" sz="2000" b="1" dirty="0"/>
              <a:t>、</a:t>
            </a:r>
            <a:r>
              <a:rPr lang="zh-TW" altLang="en-US" sz="2000" b="1" dirty="0">
                <a:solidFill>
                  <a:srgbClr val="FF0000"/>
                </a:solidFill>
              </a:rPr>
              <a:t>滿意度</a:t>
            </a:r>
            <a:r>
              <a:rPr lang="zh-TW" altLang="en-US" sz="2000" b="1" dirty="0"/>
              <a:t>、服從性、功能 及參與維持率</a:t>
            </a:r>
            <a:r>
              <a:rPr lang="zh-TW" altLang="en-US" sz="2000" b="1" dirty="0">
                <a:latin typeface="新細明體"/>
                <a:ea typeface="新細明體"/>
              </a:rPr>
              <a:t>。</a:t>
            </a:r>
            <a:endParaRPr lang="zh-TW" altLang="en-US" sz="2000" b="1" dirty="0"/>
          </a:p>
        </p:txBody>
      </p:sp>
      <p:sp>
        <p:nvSpPr>
          <p:cNvPr id="4" name="標題 3"/>
          <p:cNvSpPr>
            <a:spLocks noGrp="1"/>
          </p:cNvSpPr>
          <p:nvPr>
            <p:ph type="title" idx="2"/>
          </p:nvPr>
        </p:nvSpPr>
        <p:spPr>
          <a:xfrm>
            <a:off x="1497107" y="493059"/>
            <a:ext cx="6373904" cy="717176"/>
          </a:xfrm>
        </p:spPr>
        <p:txBody>
          <a:bodyPr/>
          <a:lstStyle/>
          <a:p>
            <a:pPr algn="l"/>
            <a:r>
              <a:rPr lang="zh-TW" altLang="en-US" dirty="0">
                <a:solidFill>
                  <a:schemeClr val="accent5">
                    <a:lumMod val="10000"/>
                  </a:schemeClr>
                </a:solidFill>
                <a:latin typeface="華康古印體" panose="03010509000000000000" pitchFamily="65" charset="-120"/>
                <a:ea typeface="華康古印體" panose="03010509000000000000" pitchFamily="65" charset="-120"/>
              </a:rPr>
              <a:t>長期照護科</a:t>
            </a:r>
            <a:r>
              <a:rPr lang="en-US" altLang="zh-TW" dirty="0">
                <a:solidFill>
                  <a:schemeClr val="accent5">
                    <a:lumMod val="10000"/>
                  </a:schemeClr>
                </a:solidFill>
                <a:latin typeface="華康古印體" panose="03010509000000000000" pitchFamily="65" charset="-120"/>
                <a:ea typeface="華康古印體" panose="03010509000000000000" pitchFamily="65" charset="-120"/>
              </a:rPr>
              <a:t>109</a:t>
            </a:r>
            <a:r>
              <a:rPr lang="zh-TW" altLang="en-US" dirty="0">
                <a:solidFill>
                  <a:schemeClr val="accent5">
                    <a:lumMod val="10000"/>
                  </a:schemeClr>
                </a:solidFill>
                <a:latin typeface="華康古印體" panose="03010509000000000000" pitchFamily="65" charset="-120"/>
                <a:ea typeface="華康古印體" panose="03010509000000000000" pitchFamily="65" charset="-120"/>
              </a:rPr>
              <a:t>年</a:t>
            </a:r>
            <a:r>
              <a:rPr lang="en-US" altLang="zh-TW" dirty="0">
                <a:solidFill>
                  <a:schemeClr val="accent5">
                    <a:lumMod val="10000"/>
                  </a:schemeClr>
                </a:solidFill>
                <a:latin typeface="華康古印體" panose="03010509000000000000" pitchFamily="65" charset="-120"/>
                <a:ea typeface="華康古印體" panose="03010509000000000000" pitchFamily="65" charset="-120"/>
              </a:rPr>
              <a:t>7</a:t>
            </a:r>
            <a:r>
              <a:rPr lang="zh-TW" altLang="en-US" dirty="0">
                <a:solidFill>
                  <a:schemeClr val="accent5">
                    <a:lumMod val="10000"/>
                  </a:schemeClr>
                </a:solidFill>
                <a:latin typeface="華康古印體" panose="03010509000000000000" pitchFamily="65" charset="-120"/>
                <a:ea typeface="華康古印體" panose="03010509000000000000" pitchFamily="65" charset="-120"/>
              </a:rPr>
              <a:t>月成立以來 ，目前品質管理上先有所建置，再責求其完善。</a:t>
            </a:r>
          </a:p>
        </p:txBody>
      </p:sp>
    </p:spTree>
    <p:extLst>
      <p:ext uri="{BB962C8B-B14F-4D97-AF65-F5344CB8AC3E}">
        <p14:creationId xmlns:p14="http://schemas.microsoft.com/office/powerpoint/2010/main" val="317447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4447" y="206306"/>
            <a:ext cx="8426824" cy="690574"/>
          </a:xfrm>
          <a:prstGeom prst="rect">
            <a:avLst/>
          </a:prstGeom>
        </p:spPr>
        <p:txBody>
          <a:bodyPr vert="horz" wrap="square" lIns="0" tIns="13335" rIns="0" bIns="0" rtlCol="0">
            <a:spAutoFit/>
          </a:bodyPr>
          <a:lstStyle/>
          <a:p>
            <a:pPr marL="12700">
              <a:spcBef>
                <a:spcPts val="105"/>
              </a:spcBef>
            </a:pPr>
            <a:r>
              <a:rPr lang="zh-TW" altLang="en-US" dirty="0">
                <a:solidFill>
                  <a:srgbClr val="000000"/>
                </a:solidFill>
                <a:latin typeface="WenQuanYi Zen Hei Mono"/>
                <a:cs typeface="WenQuanYi Zen Hei Mono"/>
              </a:rPr>
              <a:t>     </a:t>
            </a:r>
            <a:r>
              <a:rPr lang="zh-TW" altLang="en-US" dirty="0">
                <a:solidFill>
                  <a:schemeClr val="bg1"/>
                </a:solidFill>
                <a:latin typeface="WenQuanYi Zen Hei Mono"/>
                <a:cs typeface="WenQuanYi Zen Hei Mono"/>
              </a:rPr>
              <a:t>長照支</a:t>
            </a:r>
            <a:r>
              <a:rPr lang="zh-TW" altLang="en-US" dirty="0">
                <a:solidFill>
                  <a:schemeClr val="bg1"/>
                </a:solidFill>
                <a:latin typeface="+mj-ea"/>
              </a:rPr>
              <a:t>給付</a:t>
            </a:r>
            <a:r>
              <a:rPr lang="zh-TW" altLang="en-US" dirty="0">
                <a:solidFill>
                  <a:schemeClr val="bg1"/>
                </a:solidFill>
                <a:latin typeface="+mn-ea"/>
                <a:ea typeface="+mn-ea"/>
                <a:cs typeface="WenQuanYi Zen Hei Mono"/>
              </a:rPr>
              <a:t> </a:t>
            </a:r>
            <a:r>
              <a:rPr lang="en-US" altLang="zh-TW" dirty="0">
                <a:solidFill>
                  <a:srgbClr val="000000"/>
                </a:solidFill>
                <a:latin typeface="+mn-ea"/>
                <a:ea typeface="+mn-ea"/>
                <a:cs typeface="WenQuanYi Zen Hei Mono"/>
              </a:rPr>
              <a:t>-</a:t>
            </a:r>
            <a:r>
              <a:rPr lang="zh-TW" altLang="en-US" dirty="0">
                <a:solidFill>
                  <a:srgbClr val="000000"/>
                </a:solidFill>
                <a:latin typeface="+mn-ea"/>
                <a:ea typeface="+mn-ea"/>
                <a:cs typeface="WenQuanYi Zen Hei Mono"/>
              </a:rPr>
              <a:t> </a:t>
            </a:r>
            <a:r>
              <a:rPr lang="zh-TW" altLang="en-US" spc="-25" dirty="0">
                <a:solidFill>
                  <a:srgbClr val="000000"/>
                </a:solidFill>
                <a:latin typeface="+mn-ea"/>
                <a:ea typeface="+mn-ea"/>
                <a:cs typeface="WenQuanYi Zen Hei Mono"/>
              </a:rPr>
              <a:t>流程</a:t>
            </a:r>
            <a:r>
              <a:rPr lang="zh-TW" altLang="en-US" sz="3200" spc="-25" dirty="0">
                <a:solidFill>
                  <a:srgbClr val="FF0000"/>
                </a:solidFill>
                <a:latin typeface="+mn-ea"/>
                <a:ea typeface="+mn-ea"/>
                <a:cs typeface="WenQuanYi Zen Hei Mono"/>
              </a:rPr>
              <a:t>節點</a:t>
            </a:r>
            <a:r>
              <a:rPr lang="zh-TW" altLang="en-US" dirty="0">
                <a:solidFill>
                  <a:srgbClr val="000000"/>
                </a:solidFill>
                <a:latin typeface="+mn-ea"/>
                <a:ea typeface="+mn-ea"/>
                <a:cs typeface="WenQuanYi Zen Hei Mono"/>
              </a:rPr>
              <a:t>品管</a:t>
            </a:r>
            <a:endParaRPr dirty="0">
              <a:solidFill>
                <a:srgbClr val="000000"/>
              </a:solidFill>
              <a:latin typeface="+mn-ea"/>
              <a:ea typeface="+mn-ea"/>
              <a:cs typeface="WenQuanYi Zen Hei Mono"/>
            </a:endParaRPr>
          </a:p>
        </p:txBody>
      </p:sp>
      <p:sp>
        <p:nvSpPr>
          <p:cNvPr id="3" name="object 3"/>
          <p:cNvSpPr txBox="1"/>
          <p:nvPr/>
        </p:nvSpPr>
        <p:spPr>
          <a:xfrm>
            <a:off x="8427212" y="4820107"/>
            <a:ext cx="18097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rlito"/>
                <a:cs typeface="Carlito"/>
              </a:rPr>
              <a:t>11</a:t>
            </a:r>
            <a:endParaRPr sz="1200">
              <a:latin typeface="Carlito"/>
              <a:cs typeface="Carlito"/>
            </a:endParaRPr>
          </a:p>
        </p:txBody>
      </p:sp>
      <p:grpSp>
        <p:nvGrpSpPr>
          <p:cNvPr id="4" name="object 4"/>
          <p:cNvGrpSpPr/>
          <p:nvPr/>
        </p:nvGrpSpPr>
        <p:grpSpPr>
          <a:xfrm>
            <a:off x="2988246" y="1245966"/>
            <a:ext cx="3216275" cy="914876"/>
            <a:chOff x="2961068" y="1690052"/>
            <a:chExt cx="3216275" cy="1219835"/>
          </a:xfrm>
        </p:grpSpPr>
        <p:sp>
          <p:nvSpPr>
            <p:cNvPr id="5" name="object 5"/>
            <p:cNvSpPr/>
            <p:nvPr/>
          </p:nvSpPr>
          <p:spPr>
            <a:xfrm>
              <a:off x="2974085" y="1703069"/>
              <a:ext cx="3190240" cy="1193800"/>
            </a:xfrm>
            <a:custGeom>
              <a:avLst/>
              <a:gdLst/>
              <a:ahLst/>
              <a:cxnLst/>
              <a:rect l="l" t="t" r="r" b="b"/>
              <a:pathLst>
                <a:path w="3190240" h="1193800">
                  <a:moveTo>
                    <a:pt x="3070352" y="0"/>
                  </a:moveTo>
                  <a:lnTo>
                    <a:pt x="119380" y="0"/>
                  </a:lnTo>
                  <a:lnTo>
                    <a:pt x="72919" y="9384"/>
                  </a:lnTo>
                  <a:lnTo>
                    <a:pt x="34972" y="34972"/>
                  </a:lnTo>
                  <a:lnTo>
                    <a:pt x="9384" y="72919"/>
                  </a:lnTo>
                  <a:lnTo>
                    <a:pt x="0" y="119379"/>
                  </a:lnTo>
                  <a:lnTo>
                    <a:pt x="0" y="1073912"/>
                  </a:lnTo>
                  <a:lnTo>
                    <a:pt x="9384" y="1120372"/>
                  </a:lnTo>
                  <a:lnTo>
                    <a:pt x="34972" y="1158319"/>
                  </a:lnTo>
                  <a:lnTo>
                    <a:pt x="72919" y="1183907"/>
                  </a:lnTo>
                  <a:lnTo>
                    <a:pt x="119380" y="1193291"/>
                  </a:lnTo>
                  <a:lnTo>
                    <a:pt x="3070352" y="1193291"/>
                  </a:lnTo>
                  <a:lnTo>
                    <a:pt x="3116812" y="1183907"/>
                  </a:lnTo>
                  <a:lnTo>
                    <a:pt x="3154759" y="1158319"/>
                  </a:lnTo>
                  <a:lnTo>
                    <a:pt x="3180347" y="1120372"/>
                  </a:lnTo>
                  <a:lnTo>
                    <a:pt x="3189731" y="1073912"/>
                  </a:lnTo>
                  <a:lnTo>
                    <a:pt x="3189731" y="119379"/>
                  </a:lnTo>
                  <a:lnTo>
                    <a:pt x="3180347" y="72919"/>
                  </a:lnTo>
                  <a:lnTo>
                    <a:pt x="3154759" y="34972"/>
                  </a:lnTo>
                  <a:lnTo>
                    <a:pt x="3116812" y="9384"/>
                  </a:lnTo>
                  <a:lnTo>
                    <a:pt x="3070352" y="0"/>
                  </a:lnTo>
                  <a:close/>
                </a:path>
              </a:pathLst>
            </a:custGeom>
            <a:solidFill>
              <a:srgbClr val="4F81BC"/>
            </a:solidFill>
          </p:spPr>
          <p:txBody>
            <a:bodyPr wrap="square" lIns="0" tIns="0" rIns="0" bIns="0" rtlCol="0"/>
            <a:lstStyle/>
            <a:p>
              <a:endParaRPr/>
            </a:p>
          </p:txBody>
        </p:sp>
        <p:sp>
          <p:nvSpPr>
            <p:cNvPr id="6" name="object 6"/>
            <p:cNvSpPr/>
            <p:nvPr/>
          </p:nvSpPr>
          <p:spPr>
            <a:xfrm>
              <a:off x="2974085" y="1703069"/>
              <a:ext cx="3190240" cy="1193800"/>
            </a:xfrm>
            <a:custGeom>
              <a:avLst/>
              <a:gdLst/>
              <a:ahLst/>
              <a:cxnLst/>
              <a:rect l="l" t="t" r="r" b="b"/>
              <a:pathLst>
                <a:path w="3190240" h="1193800">
                  <a:moveTo>
                    <a:pt x="0" y="119379"/>
                  </a:moveTo>
                  <a:lnTo>
                    <a:pt x="9384" y="72919"/>
                  </a:lnTo>
                  <a:lnTo>
                    <a:pt x="34972" y="34972"/>
                  </a:lnTo>
                  <a:lnTo>
                    <a:pt x="72919" y="9384"/>
                  </a:lnTo>
                  <a:lnTo>
                    <a:pt x="119380" y="0"/>
                  </a:lnTo>
                  <a:lnTo>
                    <a:pt x="3070352" y="0"/>
                  </a:lnTo>
                  <a:lnTo>
                    <a:pt x="3116812" y="9384"/>
                  </a:lnTo>
                  <a:lnTo>
                    <a:pt x="3154759" y="34972"/>
                  </a:lnTo>
                  <a:lnTo>
                    <a:pt x="3180347" y="72919"/>
                  </a:lnTo>
                  <a:lnTo>
                    <a:pt x="3189731" y="119379"/>
                  </a:lnTo>
                  <a:lnTo>
                    <a:pt x="3189731" y="1073912"/>
                  </a:lnTo>
                  <a:lnTo>
                    <a:pt x="3180347" y="1120372"/>
                  </a:lnTo>
                  <a:lnTo>
                    <a:pt x="3154759" y="1158319"/>
                  </a:lnTo>
                  <a:lnTo>
                    <a:pt x="3116812" y="1183907"/>
                  </a:lnTo>
                  <a:lnTo>
                    <a:pt x="3070352" y="1193291"/>
                  </a:lnTo>
                  <a:lnTo>
                    <a:pt x="119380" y="1193291"/>
                  </a:lnTo>
                  <a:lnTo>
                    <a:pt x="72919" y="1183907"/>
                  </a:lnTo>
                  <a:lnTo>
                    <a:pt x="34972" y="1158319"/>
                  </a:lnTo>
                  <a:lnTo>
                    <a:pt x="9384" y="1120372"/>
                  </a:lnTo>
                  <a:lnTo>
                    <a:pt x="0" y="1073912"/>
                  </a:lnTo>
                  <a:lnTo>
                    <a:pt x="0" y="119379"/>
                  </a:lnTo>
                  <a:close/>
                </a:path>
              </a:pathLst>
            </a:custGeom>
            <a:ln w="25907">
              <a:solidFill>
                <a:srgbClr val="FFFFFF"/>
              </a:solidFill>
            </a:ln>
          </p:spPr>
          <p:txBody>
            <a:bodyPr wrap="square" lIns="0" tIns="0" rIns="0" bIns="0" rtlCol="0"/>
            <a:lstStyle/>
            <a:p>
              <a:endParaRPr/>
            </a:p>
          </p:txBody>
        </p:sp>
      </p:grpSp>
      <p:sp>
        <p:nvSpPr>
          <p:cNvPr id="7" name="object 7"/>
          <p:cNvSpPr txBox="1"/>
          <p:nvPr/>
        </p:nvSpPr>
        <p:spPr>
          <a:xfrm>
            <a:off x="3085846" y="1414652"/>
            <a:ext cx="2966720" cy="666849"/>
          </a:xfrm>
          <a:prstGeom prst="rect">
            <a:avLst/>
          </a:prstGeom>
        </p:spPr>
        <p:txBody>
          <a:bodyPr vert="horz" wrap="square" lIns="0" tIns="12700" rIns="0" bIns="0" rtlCol="0">
            <a:spAutoFit/>
          </a:bodyPr>
          <a:lstStyle/>
          <a:p>
            <a:pPr marL="12065" marR="5080" algn="ctr">
              <a:lnSpc>
                <a:spcPts val="1400"/>
              </a:lnSpc>
              <a:spcBef>
                <a:spcPts val="945"/>
              </a:spcBef>
            </a:pPr>
            <a:r>
              <a:rPr lang="zh-TW" altLang="en-US" sz="2400" spc="-5" dirty="0">
                <a:solidFill>
                  <a:srgbClr val="FFFFFF"/>
                </a:solidFill>
                <a:latin typeface="Carlito"/>
                <a:cs typeface="Carlito"/>
              </a:rPr>
              <a:t>長期照護科</a:t>
            </a:r>
            <a:endParaRPr lang="en-US" altLang="zh-TW" sz="2400" spc="-5" dirty="0">
              <a:solidFill>
                <a:srgbClr val="FFFFFF"/>
              </a:solidFill>
              <a:latin typeface="Carlito"/>
              <a:cs typeface="Carlito"/>
            </a:endParaRPr>
          </a:p>
          <a:p>
            <a:pPr marL="12065" marR="5080" algn="ctr">
              <a:lnSpc>
                <a:spcPts val="1400"/>
              </a:lnSpc>
              <a:spcBef>
                <a:spcPts val="945"/>
              </a:spcBef>
            </a:pPr>
            <a:r>
              <a:rPr sz="1200" spc="-5" dirty="0">
                <a:solidFill>
                  <a:srgbClr val="FFFFFF"/>
                </a:solidFill>
                <a:latin typeface="Carlito"/>
                <a:cs typeface="Carlito"/>
              </a:rPr>
              <a:t>(</a:t>
            </a:r>
            <a:r>
              <a:rPr sz="1200" b="0" dirty="0">
                <a:solidFill>
                  <a:srgbClr val="FFFFFF"/>
                </a:solidFill>
                <a:latin typeface="Noto Sans CJK JP DemiLight"/>
                <a:cs typeface="Noto Sans CJK JP DemiLight"/>
              </a:rPr>
              <a:t>特約服務單位、發展因地制宜的服務項目、 接受民眾申訴、品質監測、核銷費用）</a:t>
            </a:r>
            <a:endParaRPr sz="1200" dirty="0">
              <a:latin typeface="Noto Sans CJK JP DemiLight"/>
              <a:cs typeface="Noto Sans CJK JP DemiLight"/>
            </a:endParaRPr>
          </a:p>
        </p:txBody>
      </p:sp>
      <p:grpSp>
        <p:nvGrpSpPr>
          <p:cNvPr id="8" name="object 8"/>
          <p:cNvGrpSpPr/>
          <p:nvPr/>
        </p:nvGrpSpPr>
        <p:grpSpPr>
          <a:xfrm>
            <a:off x="5038281" y="2172652"/>
            <a:ext cx="3002915" cy="2568893"/>
            <a:chOff x="5038280" y="2896870"/>
            <a:chExt cx="3002915" cy="3425190"/>
          </a:xfrm>
        </p:grpSpPr>
        <p:sp>
          <p:nvSpPr>
            <p:cNvPr id="9" name="object 9"/>
            <p:cNvSpPr/>
            <p:nvPr/>
          </p:nvSpPr>
          <p:spPr>
            <a:xfrm>
              <a:off x="5128894" y="2896870"/>
              <a:ext cx="1290320" cy="2191385"/>
            </a:xfrm>
            <a:custGeom>
              <a:avLst/>
              <a:gdLst/>
              <a:ahLst/>
              <a:cxnLst/>
              <a:rect l="l" t="t" r="r" b="b"/>
              <a:pathLst>
                <a:path w="1290320" h="2191385">
                  <a:moveTo>
                    <a:pt x="32765" y="0"/>
                  </a:moveTo>
                  <a:lnTo>
                    <a:pt x="0" y="18922"/>
                  </a:lnTo>
                  <a:lnTo>
                    <a:pt x="1240789" y="2167890"/>
                  </a:lnTo>
                  <a:lnTo>
                    <a:pt x="1224406" y="2177287"/>
                  </a:lnTo>
                  <a:lnTo>
                    <a:pt x="1275968" y="2191130"/>
                  </a:lnTo>
                  <a:lnTo>
                    <a:pt x="1289812" y="2139568"/>
                  </a:lnTo>
                  <a:lnTo>
                    <a:pt x="1273428" y="2148966"/>
                  </a:lnTo>
                  <a:lnTo>
                    <a:pt x="32765" y="0"/>
                  </a:lnTo>
                  <a:close/>
                </a:path>
              </a:pathLst>
            </a:custGeom>
            <a:solidFill>
              <a:srgbClr val="94B3D6"/>
            </a:solidFill>
          </p:spPr>
          <p:txBody>
            <a:bodyPr wrap="square" lIns="0" tIns="0" rIns="0" bIns="0" rtlCol="0"/>
            <a:lstStyle/>
            <a:p>
              <a:endParaRPr/>
            </a:p>
          </p:txBody>
        </p:sp>
        <p:sp>
          <p:nvSpPr>
            <p:cNvPr id="10" name="object 10"/>
            <p:cNvSpPr/>
            <p:nvPr/>
          </p:nvSpPr>
          <p:spPr>
            <a:xfrm>
              <a:off x="5051297" y="5115305"/>
              <a:ext cx="2976880" cy="1193800"/>
            </a:xfrm>
            <a:custGeom>
              <a:avLst/>
              <a:gdLst/>
              <a:ahLst/>
              <a:cxnLst/>
              <a:rect l="l" t="t" r="r" b="b"/>
              <a:pathLst>
                <a:path w="2976879" h="1193800">
                  <a:moveTo>
                    <a:pt x="2856992" y="0"/>
                  </a:moveTo>
                  <a:lnTo>
                    <a:pt x="119379" y="0"/>
                  </a:lnTo>
                  <a:lnTo>
                    <a:pt x="72919" y="9384"/>
                  </a:lnTo>
                  <a:lnTo>
                    <a:pt x="34972" y="34972"/>
                  </a:lnTo>
                  <a:lnTo>
                    <a:pt x="9384" y="72919"/>
                  </a:lnTo>
                  <a:lnTo>
                    <a:pt x="0" y="119380"/>
                  </a:lnTo>
                  <a:lnTo>
                    <a:pt x="0" y="1073962"/>
                  </a:lnTo>
                  <a:lnTo>
                    <a:pt x="9384" y="1120409"/>
                  </a:lnTo>
                  <a:lnTo>
                    <a:pt x="34972" y="1158340"/>
                  </a:lnTo>
                  <a:lnTo>
                    <a:pt x="72919" y="1183914"/>
                  </a:lnTo>
                  <a:lnTo>
                    <a:pt x="119379" y="1193292"/>
                  </a:lnTo>
                  <a:lnTo>
                    <a:pt x="2856992" y="1193292"/>
                  </a:lnTo>
                  <a:lnTo>
                    <a:pt x="2903452" y="1183914"/>
                  </a:lnTo>
                  <a:lnTo>
                    <a:pt x="2941399" y="1158340"/>
                  </a:lnTo>
                  <a:lnTo>
                    <a:pt x="2966987" y="1120409"/>
                  </a:lnTo>
                  <a:lnTo>
                    <a:pt x="2976372" y="1073962"/>
                  </a:lnTo>
                  <a:lnTo>
                    <a:pt x="2976372" y="119380"/>
                  </a:lnTo>
                  <a:lnTo>
                    <a:pt x="2966987" y="72919"/>
                  </a:lnTo>
                  <a:lnTo>
                    <a:pt x="2941399" y="34972"/>
                  </a:lnTo>
                  <a:lnTo>
                    <a:pt x="2903452" y="9384"/>
                  </a:lnTo>
                  <a:lnTo>
                    <a:pt x="2856992" y="0"/>
                  </a:lnTo>
                  <a:close/>
                </a:path>
              </a:pathLst>
            </a:custGeom>
            <a:solidFill>
              <a:srgbClr val="4F81BC"/>
            </a:solidFill>
          </p:spPr>
          <p:txBody>
            <a:bodyPr wrap="square" lIns="0" tIns="0" rIns="0" bIns="0" rtlCol="0"/>
            <a:lstStyle/>
            <a:p>
              <a:endParaRPr/>
            </a:p>
          </p:txBody>
        </p:sp>
        <p:sp>
          <p:nvSpPr>
            <p:cNvPr id="11" name="object 11"/>
            <p:cNvSpPr/>
            <p:nvPr/>
          </p:nvSpPr>
          <p:spPr>
            <a:xfrm>
              <a:off x="5051297" y="5115305"/>
              <a:ext cx="2976880" cy="1193800"/>
            </a:xfrm>
            <a:custGeom>
              <a:avLst/>
              <a:gdLst/>
              <a:ahLst/>
              <a:cxnLst/>
              <a:rect l="l" t="t" r="r" b="b"/>
              <a:pathLst>
                <a:path w="2976879" h="1193800">
                  <a:moveTo>
                    <a:pt x="0" y="119380"/>
                  </a:moveTo>
                  <a:lnTo>
                    <a:pt x="9384" y="72919"/>
                  </a:lnTo>
                  <a:lnTo>
                    <a:pt x="34972" y="34972"/>
                  </a:lnTo>
                  <a:lnTo>
                    <a:pt x="72919" y="9384"/>
                  </a:lnTo>
                  <a:lnTo>
                    <a:pt x="119379" y="0"/>
                  </a:lnTo>
                  <a:lnTo>
                    <a:pt x="2856992" y="0"/>
                  </a:lnTo>
                  <a:lnTo>
                    <a:pt x="2903452" y="9384"/>
                  </a:lnTo>
                  <a:lnTo>
                    <a:pt x="2941399" y="34972"/>
                  </a:lnTo>
                  <a:lnTo>
                    <a:pt x="2966987" y="72919"/>
                  </a:lnTo>
                  <a:lnTo>
                    <a:pt x="2976372" y="119380"/>
                  </a:lnTo>
                  <a:lnTo>
                    <a:pt x="2976372" y="1073962"/>
                  </a:lnTo>
                  <a:lnTo>
                    <a:pt x="2966987" y="1120409"/>
                  </a:lnTo>
                  <a:lnTo>
                    <a:pt x="2941399" y="1158340"/>
                  </a:lnTo>
                  <a:lnTo>
                    <a:pt x="2903452" y="1183914"/>
                  </a:lnTo>
                  <a:lnTo>
                    <a:pt x="2856992" y="1193292"/>
                  </a:lnTo>
                  <a:lnTo>
                    <a:pt x="119379" y="1193292"/>
                  </a:lnTo>
                  <a:lnTo>
                    <a:pt x="72919" y="1183914"/>
                  </a:lnTo>
                  <a:lnTo>
                    <a:pt x="34972" y="1158340"/>
                  </a:lnTo>
                  <a:lnTo>
                    <a:pt x="9384" y="1120409"/>
                  </a:lnTo>
                  <a:lnTo>
                    <a:pt x="0" y="1073962"/>
                  </a:lnTo>
                  <a:lnTo>
                    <a:pt x="0" y="119380"/>
                  </a:lnTo>
                  <a:close/>
                </a:path>
              </a:pathLst>
            </a:custGeom>
            <a:ln w="25908">
              <a:solidFill>
                <a:srgbClr val="FFFFFF"/>
              </a:solidFill>
            </a:ln>
          </p:spPr>
          <p:txBody>
            <a:bodyPr wrap="square" lIns="0" tIns="0" rIns="0" bIns="0" rtlCol="0"/>
            <a:lstStyle/>
            <a:p>
              <a:endParaRPr/>
            </a:p>
          </p:txBody>
        </p:sp>
      </p:grpSp>
      <p:sp>
        <p:nvSpPr>
          <p:cNvPr id="12" name="object 12"/>
          <p:cNvSpPr txBox="1"/>
          <p:nvPr/>
        </p:nvSpPr>
        <p:spPr>
          <a:xfrm>
            <a:off x="5208778" y="4041724"/>
            <a:ext cx="2661920" cy="589905"/>
          </a:xfrm>
          <a:prstGeom prst="rect">
            <a:avLst/>
          </a:prstGeom>
        </p:spPr>
        <p:txBody>
          <a:bodyPr vert="horz" wrap="square" lIns="0" tIns="12700" rIns="0" bIns="0" rtlCol="0">
            <a:spAutoFit/>
          </a:bodyPr>
          <a:lstStyle/>
          <a:p>
            <a:pPr marL="635" algn="ctr">
              <a:lnSpc>
                <a:spcPct val="100000"/>
              </a:lnSpc>
              <a:spcBef>
                <a:spcPts val="100"/>
              </a:spcBef>
            </a:pPr>
            <a:r>
              <a:rPr sz="1800" b="0" spc="10" dirty="0">
                <a:solidFill>
                  <a:srgbClr val="FFFFFF"/>
                </a:solidFill>
                <a:latin typeface="Noto Sans CJK JP Medium"/>
                <a:cs typeface="Noto Sans CJK JP Medium"/>
              </a:rPr>
              <a:t>服務單位</a:t>
            </a:r>
            <a:endParaRPr sz="1800">
              <a:latin typeface="Noto Sans CJK JP Medium"/>
              <a:cs typeface="Noto Sans CJK JP Medium"/>
            </a:endParaRPr>
          </a:p>
          <a:p>
            <a:pPr algn="ctr">
              <a:lnSpc>
                <a:spcPct val="100000"/>
              </a:lnSpc>
              <a:spcBef>
                <a:spcPts val="860"/>
              </a:spcBef>
            </a:pPr>
            <a:r>
              <a:rPr sz="1200" spc="-5" dirty="0">
                <a:solidFill>
                  <a:srgbClr val="FFFFFF"/>
                </a:solidFill>
                <a:latin typeface="Carlito"/>
                <a:cs typeface="Carlito"/>
              </a:rPr>
              <a:t>(</a:t>
            </a:r>
            <a:r>
              <a:rPr sz="1200" b="0" dirty="0">
                <a:solidFill>
                  <a:srgbClr val="FFFFFF"/>
                </a:solidFill>
                <a:latin typeface="Noto Sans CJK JP DemiLight"/>
                <a:cs typeface="Noto Sans CJK JP DemiLight"/>
              </a:rPr>
              <a:t>提供服務、品質內控、申請服務費用）</a:t>
            </a:r>
            <a:endParaRPr sz="1200">
              <a:latin typeface="Noto Sans CJK JP DemiLight"/>
              <a:cs typeface="Noto Sans CJK JP DemiLight"/>
            </a:endParaRPr>
          </a:p>
        </p:txBody>
      </p:sp>
      <p:grpSp>
        <p:nvGrpSpPr>
          <p:cNvPr id="13" name="object 13"/>
          <p:cNvGrpSpPr/>
          <p:nvPr/>
        </p:nvGrpSpPr>
        <p:grpSpPr>
          <a:xfrm>
            <a:off x="1392872" y="3826717"/>
            <a:ext cx="3537585" cy="914876"/>
            <a:chOff x="1392872" y="5102288"/>
            <a:chExt cx="3537585" cy="1219835"/>
          </a:xfrm>
        </p:grpSpPr>
        <p:sp>
          <p:nvSpPr>
            <p:cNvPr id="14" name="object 14"/>
            <p:cNvSpPr/>
            <p:nvPr/>
          </p:nvSpPr>
          <p:spPr>
            <a:xfrm>
              <a:off x="3922776" y="5468112"/>
              <a:ext cx="1007744" cy="243840"/>
            </a:xfrm>
            <a:custGeom>
              <a:avLst/>
              <a:gdLst/>
              <a:ahLst/>
              <a:cxnLst/>
              <a:rect l="l" t="t" r="r" b="b"/>
              <a:pathLst>
                <a:path w="1007745" h="243839">
                  <a:moveTo>
                    <a:pt x="121920" y="0"/>
                  </a:moveTo>
                  <a:lnTo>
                    <a:pt x="0" y="121919"/>
                  </a:lnTo>
                  <a:lnTo>
                    <a:pt x="121920" y="243840"/>
                  </a:lnTo>
                  <a:lnTo>
                    <a:pt x="121920" y="182879"/>
                  </a:lnTo>
                  <a:lnTo>
                    <a:pt x="1007363" y="182879"/>
                  </a:lnTo>
                  <a:lnTo>
                    <a:pt x="1007363" y="60959"/>
                  </a:lnTo>
                  <a:lnTo>
                    <a:pt x="121920" y="60959"/>
                  </a:lnTo>
                  <a:lnTo>
                    <a:pt x="121920" y="0"/>
                  </a:lnTo>
                  <a:close/>
                </a:path>
              </a:pathLst>
            </a:custGeom>
            <a:solidFill>
              <a:srgbClr val="94B3D6"/>
            </a:solidFill>
          </p:spPr>
          <p:txBody>
            <a:bodyPr wrap="square" lIns="0" tIns="0" rIns="0" bIns="0" rtlCol="0"/>
            <a:lstStyle/>
            <a:p>
              <a:endParaRPr/>
            </a:p>
          </p:txBody>
        </p:sp>
        <p:sp>
          <p:nvSpPr>
            <p:cNvPr id="15" name="object 15"/>
            <p:cNvSpPr/>
            <p:nvPr/>
          </p:nvSpPr>
          <p:spPr>
            <a:xfrm>
              <a:off x="1405890" y="5115306"/>
              <a:ext cx="2386965" cy="1193800"/>
            </a:xfrm>
            <a:custGeom>
              <a:avLst/>
              <a:gdLst/>
              <a:ahLst/>
              <a:cxnLst/>
              <a:rect l="l" t="t" r="r" b="b"/>
              <a:pathLst>
                <a:path w="2386965" h="1193800">
                  <a:moveTo>
                    <a:pt x="2267204" y="0"/>
                  </a:moveTo>
                  <a:lnTo>
                    <a:pt x="119379" y="0"/>
                  </a:lnTo>
                  <a:lnTo>
                    <a:pt x="72919" y="9384"/>
                  </a:lnTo>
                  <a:lnTo>
                    <a:pt x="34972" y="34972"/>
                  </a:lnTo>
                  <a:lnTo>
                    <a:pt x="9384" y="72919"/>
                  </a:lnTo>
                  <a:lnTo>
                    <a:pt x="0" y="119380"/>
                  </a:lnTo>
                  <a:lnTo>
                    <a:pt x="0" y="1073962"/>
                  </a:lnTo>
                  <a:lnTo>
                    <a:pt x="9384" y="1120409"/>
                  </a:lnTo>
                  <a:lnTo>
                    <a:pt x="34972" y="1158340"/>
                  </a:lnTo>
                  <a:lnTo>
                    <a:pt x="72919" y="1183914"/>
                  </a:lnTo>
                  <a:lnTo>
                    <a:pt x="119379" y="1193292"/>
                  </a:lnTo>
                  <a:lnTo>
                    <a:pt x="2267204" y="1193292"/>
                  </a:lnTo>
                  <a:lnTo>
                    <a:pt x="2313664" y="1183914"/>
                  </a:lnTo>
                  <a:lnTo>
                    <a:pt x="2351611" y="1158340"/>
                  </a:lnTo>
                  <a:lnTo>
                    <a:pt x="2377199" y="1120409"/>
                  </a:lnTo>
                  <a:lnTo>
                    <a:pt x="2386584" y="1073962"/>
                  </a:lnTo>
                  <a:lnTo>
                    <a:pt x="2386584" y="119380"/>
                  </a:lnTo>
                  <a:lnTo>
                    <a:pt x="2377199" y="72919"/>
                  </a:lnTo>
                  <a:lnTo>
                    <a:pt x="2351611" y="34972"/>
                  </a:lnTo>
                  <a:lnTo>
                    <a:pt x="2313664" y="9384"/>
                  </a:lnTo>
                  <a:lnTo>
                    <a:pt x="2267204" y="0"/>
                  </a:lnTo>
                  <a:close/>
                </a:path>
              </a:pathLst>
            </a:custGeom>
            <a:solidFill>
              <a:srgbClr val="4F81BC"/>
            </a:solidFill>
          </p:spPr>
          <p:txBody>
            <a:bodyPr wrap="square" lIns="0" tIns="0" rIns="0" bIns="0" rtlCol="0"/>
            <a:lstStyle/>
            <a:p>
              <a:endParaRPr/>
            </a:p>
          </p:txBody>
        </p:sp>
        <p:sp>
          <p:nvSpPr>
            <p:cNvPr id="16" name="object 16"/>
            <p:cNvSpPr/>
            <p:nvPr/>
          </p:nvSpPr>
          <p:spPr>
            <a:xfrm>
              <a:off x="1405890" y="5115306"/>
              <a:ext cx="2386965" cy="1193800"/>
            </a:xfrm>
            <a:custGeom>
              <a:avLst/>
              <a:gdLst/>
              <a:ahLst/>
              <a:cxnLst/>
              <a:rect l="l" t="t" r="r" b="b"/>
              <a:pathLst>
                <a:path w="2386965" h="1193800">
                  <a:moveTo>
                    <a:pt x="0" y="119380"/>
                  </a:moveTo>
                  <a:lnTo>
                    <a:pt x="9384" y="72919"/>
                  </a:lnTo>
                  <a:lnTo>
                    <a:pt x="34972" y="34972"/>
                  </a:lnTo>
                  <a:lnTo>
                    <a:pt x="72919" y="9384"/>
                  </a:lnTo>
                  <a:lnTo>
                    <a:pt x="119379" y="0"/>
                  </a:lnTo>
                  <a:lnTo>
                    <a:pt x="2267204" y="0"/>
                  </a:lnTo>
                  <a:lnTo>
                    <a:pt x="2313664" y="9384"/>
                  </a:lnTo>
                  <a:lnTo>
                    <a:pt x="2351611" y="34972"/>
                  </a:lnTo>
                  <a:lnTo>
                    <a:pt x="2377199" y="72919"/>
                  </a:lnTo>
                  <a:lnTo>
                    <a:pt x="2386584" y="119380"/>
                  </a:lnTo>
                  <a:lnTo>
                    <a:pt x="2386584" y="1073962"/>
                  </a:lnTo>
                  <a:lnTo>
                    <a:pt x="2377199" y="1120409"/>
                  </a:lnTo>
                  <a:lnTo>
                    <a:pt x="2351611" y="1158340"/>
                  </a:lnTo>
                  <a:lnTo>
                    <a:pt x="2313664" y="1183914"/>
                  </a:lnTo>
                  <a:lnTo>
                    <a:pt x="2267204" y="1193292"/>
                  </a:lnTo>
                  <a:lnTo>
                    <a:pt x="119379" y="1193292"/>
                  </a:lnTo>
                  <a:lnTo>
                    <a:pt x="72919" y="1183914"/>
                  </a:lnTo>
                  <a:lnTo>
                    <a:pt x="34972" y="1158340"/>
                  </a:lnTo>
                  <a:lnTo>
                    <a:pt x="9384" y="1120409"/>
                  </a:lnTo>
                  <a:lnTo>
                    <a:pt x="0" y="1073962"/>
                  </a:lnTo>
                  <a:lnTo>
                    <a:pt x="0" y="119380"/>
                  </a:lnTo>
                  <a:close/>
                </a:path>
              </a:pathLst>
            </a:custGeom>
            <a:ln w="25908">
              <a:solidFill>
                <a:srgbClr val="FFFFFF"/>
              </a:solidFill>
            </a:ln>
          </p:spPr>
          <p:txBody>
            <a:bodyPr wrap="square" lIns="0" tIns="0" rIns="0" bIns="0" rtlCol="0"/>
            <a:lstStyle/>
            <a:p>
              <a:endParaRPr/>
            </a:p>
          </p:txBody>
        </p:sp>
      </p:grpSp>
      <p:sp>
        <p:nvSpPr>
          <p:cNvPr id="17" name="object 17"/>
          <p:cNvSpPr txBox="1"/>
          <p:nvPr/>
        </p:nvSpPr>
        <p:spPr>
          <a:xfrm>
            <a:off x="1572260" y="3881723"/>
            <a:ext cx="2052320" cy="1013098"/>
          </a:xfrm>
          <a:prstGeom prst="rect">
            <a:avLst/>
          </a:prstGeom>
        </p:spPr>
        <p:txBody>
          <a:bodyPr vert="horz" wrap="square" lIns="0" tIns="12700" rIns="0" bIns="0" rtlCol="0">
            <a:spAutoFit/>
          </a:bodyPr>
          <a:lstStyle/>
          <a:p>
            <a:pPr marL="1270" algn="ctr">
              <a:lnSpc>
                <a:spcPct val="100000"/>
              </a:lnSpc>
              <a:spcBef>
                <a:spcPts val="100"/>
              </a:spcBef>
            </a:pPr>
            <a:r>
              <a:rPr sz="1800" b="0" spc="10" dirty="0">
                <a:solidFill>
                  <a:srgbClr val="FFFFFF"/>
                </a:solidFill>
                <a:latin typeface="Noto Sans CJK JP Medium"/>
                <a:cs typeface="Noto Sans CJK JP Medium"/>
              </a:rPr>
              <a:t>長照需求者</a:t>
            </a:r>
            <a:endParaRPr sz="1800">
              <a:latin typeface="Noto Sans CJK JP Medium"/>
              <a:cs typeface="Noto Sans CJK JP Medium"/>
            </a:endParaRPr>
          </a:p>
          <a:p>
            <a:pPr algn="ctr">
              <a:lnSpc>
                <a:spcPts val="1420"/>
              </a:lnSpc>
              <a:spcBef>
                <a:spcPts val="860"/>
              </a:spcBef>
            </a:pPr>
            <a:r>
              <a:rPr sz="1200" spc="-5" dirty="0">
                <a:solidFill>
                  <a:srgbClr val="FFFFFF"/>
                </a:solidFill>
                <a:latin typeface="Carlito"/>
                <a:cs typeface="Carlito"/>
              </a:rPr>
              <a:t>(</a:t>
            </a:r>
            <a:r>
              <a:rPr sz="1200" b="0" dirty="0">
                <a:solidFill>
                  <a:srgbClr val="FFFFFF"/>
                </a:solidFill>
                <a:latin typeface="Noto Sans CJK JP DemiLight"/>
                <a:cs typeface="Noto Sans CJK JP DemiLight"/>
              </a:rPr>
              <a:t>申請長照服務、接受照顧管理</a:t>
            </a:r>
            <a:endParaRPr sz="1200">
              <a:latin typeface="Noto Sans CJK JP DemiLight"/>
              <a:cs typeface="Noto Sans CJK JP DemiLight"/>
            </a:endParaRPr>
          </a:p>
          <a:p>
            <a:pPr algn="ctr">
              <a:lnSpc>
                <a:spcPts val="1420"/>
              </a:lnSpc>
            </a:pPr>
            <a:r>
              <a:rPr sz="1200" b="0" spc="-5" dirty="0">
                <a:solidFill>
                  <a:srgbClr val="FFFFFF"/>
                </a:solidFill>
                <a:latin typeface="Noto Sans CJK JP DemiLight"/>
                <a:cs typeface="Noto Sans CJK JP DemiLight"/>
              </a:rPr>
              <a:t>評估、討論照顧計畫、</a:t>
            </a:r>
            <a:endParaRPr sz="1200">
              <a:latin typeface="Noto Sans CJK JP DemiLight"/>
              <a:cs typeface="Noto Sans CJK JP DemiLight"/>
            </a:endParaRPr>
          </a:p>
          <a:p>
            <a:pPr algn="ctr">
              <a:lnSpc>
                <a:spcPct val="100000"/>
              </a:lnSpc>
              <a:spcBef>
                <a:spcPts val="509"/>
              </a:spcBef>
            </a:pPr>
            <a:r>
              <a:rPr sz="1200" b="0" dirty="0">
                <a:solidFill>
                  <a:srgbClr val="FFFFFF"/>
                </a:solidFill>
                <a:latin typeface="Noto Sans CJK JP DemiLight"/>
                <a:cs typeface="Noto Sans CJK JP DemiLight"/>
              </a:rPr>
              <a:t>負擔部分金額）</a:t>
            </a:r>
            <a:endParaRPr sz="1200">
              <a:latin typeface="Noto Sans CJK JP DemiLight"/>
              <a:cs typeface="Noto Sans CJK JP DemiLight"/>
            </a:endParaRPr>
          </a:p>
        </p:txBody>
      </p:sp>
      <p:grpSp>
        <p:nvGrpSpPr>
          <p:cNvPr id="18" name="object 18"/>
          <p:cNvGrpSpPr/>
          <p:nvPr/>
        </p:nvGrpSpPr>
        <p:grpSpPr>
          <a:xfrm>
            <a:off x="2676526" y="2160842"/>
            <a:ext cx="1433195" cy="1666399"/>
            <a:chOff x="2676525" y="2881122"/>
            <a:chExt cx="1433195" cy="2221865"/>
          </a:xfrm>
        </p:grpSpPr>
        <p:sp>
          <p:nvSpPr>
            <p:cNvPr id="19" name="object 19"/>
            <p:cNvSpPr/>
            <p:nvPr/>
          </p:nvSpPr>
          <p:spPr>
            <a:xfrm>
              <a:off x="2676525" y="2881122"/>
              <a:ext cx="1313815" cy="2221865"/>
            </a:xfrm>
            <a:custGeom>
              <a:avLst/>
              <a:gdLst/>
              <a:ahLst/>
              <a:cxnLst/>
              <a:rect l="l" t="t" r="r" b="b"/>
              <a:pathLst>
                <a:path w="1313814" h="2221865">
                  <a:moveTo>
                    <a:pt x="1272539" y="0"/>
                  </a:moveTo>
                  <a:lnTo>
                    <a:pt x="20574" y="2168525"/>
                  </a:lnTo>
                  <a:lnTo>
                    <a:pt x="0" y="2156586"/>
                  </a:lnTo>
                  <a:lnTo>
                    <a:pt x="17399" y="2221738"/>
                  </a:lnTo>
                  <a:lnTo>
                    <a:pt x="82423" y="2204211"/>
                  </a:lnTo>
                  <a:lnTo>
                    <a:pt x="61849" y="2192401"/>
                  </a:lnTo>
                  <a:lnTo>
                    <a:pt x="1313814" y="23749"/>
                  </a:lnTo>
                  <a:lnTo>
                    <a:pt x="1272539" y="0"/>
                  </a:lnTo>
                  <a:close/>
                </a:path>
              </a:pathLst>
            </a:custGeom>
            <a:solidFill>
              <a:srgbClr val="94B3D6"/>
            </a:solidFill>
          </p:spPr>
          <p:txBody>
            <a:bodyPr wrap="square" lIns="0" tIns="0" rIns="0" bIns="0" rtlCol="0"/>
            <a:lstStyle/>
            <a:p>
              <a:endParaRPr/>
            </a:p>
          </p:txBody>
        </p:sp>
        <p:sp>
          <p:nvSpPr>
            <p:cNvPr id="20" name="object 20"/>
            <p:cNvSpPr/>
            <p:nvPr/>
          </p:nvSpPr>
          <p:spPr>
            <a:xfrm>
              <a:off x="3059938" y="3156458"/>
              <a:ext cx="1049782" cy="1718365"/>
            </a:xfrm>
            <a:prstGeom prst="rect">
              <a:avLst/>
            </a:prstGeom>
            <a:blipFill>
              <a:blip r:embed="rId2" cstate="print"/>
              <a:stretch>
                <a:fillRect/>
              </a:stretch>
            </a:blipFill>
          </p:spPr>
          <p:txBody>
            <a:bodyPr wrap="square" lIns="0" tIns="0" rIns="0" bIns="0" rtlCol="0"/>
            <a:lstStyle/>
            <a:p>
              <a:endParaRPr/>
            </a:p>
          </p:txBody>
        </p:sp>
      </p:grpSp>
      <p:sp>
        <p:nvSpPr>
          <p:cNvPr id="21" name="object 21"/>
          <p:cNvSpPr txBox="1"/>
          <p:nvPr/>
        </p:nvSpPr>
        <p:spPr>
          <a:xfrm>
            <a:off x="4003294" y="3841432"/>
            <a:ext cx="939800" cy="289823"/>
          </a:xfrm>
          <a:prstGeom prst="rect">
            <a:avLst/>
          </a:prstGeom>
        </p:spPr>
        <p:txBody>
          <a:bodyPr vert="horz" wrap="square" lIns="0" tIns="12700" rIns="0" bIns="0" rtlCol="0">
            <a:spAutoFit/>
          </a:bodyPr>
          <a:lstStyle/>
          <a:p>
            <a:pPr marL="12700">
              <a:lnSpc>
                <a:spcPct val="100000"/>
              </a:lnSpc>
              <a:spcBef>
                <a:spcPts val="100"/>
              </a:spcBef>
            </a:pPr>
            <a:r>
              <a:rPr sz="1800" b="0" dirty="0">
                <a:solidFill>
                  <a:srgbClr val="77923B"/>
                </a:solidFill>
                <a:latin typeface="WenQuanYi Zen Hei Mono"/>
                <a:cs typeface="WenQuanYi Zen Hei Mono"/>
              </a:rPr>
              <a:t>提供服務</a:t>
            </a:r>
            <a:endParaRPr sz="1800">
              <a:latin typeface="WenQuanYi Zen Hei Mono"/>
              <a:cs typeface="WenQuanYi Zen Hei Mono"/>
            </a:endParaRPr>
          </a:p>
        </p:txBody>
      </p:sp>
      <p:grpSp>
        <p:nvGrpSpPr>
          <p:cNvPr id="22" name="object 22"/>
          <p:cNvGrpSpPr/>
          <p:nvPr/>
        </p:nvGrpSpPr>
        <p:grpSpPr>
          <a:xfrm>
            <a:off x="2464562" y="2203418"/>
            <a:ext cx="3711575" cy="2312670"/>
            <a:chOff x="2464561" y="2937891"/>
            <a:chExt cx="3711575" cy="3083560"/>
          </a:xfrm>
        </p:grpSpPr>
        <p:sp>
          <p:nvSpPr>
            <p:cNvPr id="23" name="object 23"/>
            <p:cNvSpPr/>
            <p:nvPr/>
          </p:nvSpPr>
          <p:spPr>
            <a:xfrm>
              <a:off x="4681727" y="3146298"/>
              <a:ext cx="1360551" cy="1758188"/>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2499106" y="2937890"/>
              <a:ext cx="3676650" cy="2160270"/>
            </a:xfrm>
            <a:custGeom>
              <a:avLst/>
              <a:gdLst/>
              <a:ahLst/>
              <a:cxnLst/>
              <a:rect l="l" t="t" r="r" b="b"/>
              <a:pathLst>
                <a:path w="3676650" h="2160270">
                  <a:moveTo>
                    <a:pt x="1207897" y="49022"/>
                  </a:moveTo>
                  <a:lnTo>
                    <a:pt x="1193927" y="0"/>
                  </a:lnTo>
                  <a:lnTo>
                    <a:pt x="1144905" y="13970"/>
                  </a:lnTo>
                  <a:lnTo>
                    <a:pt x="1160653" y="22733"/>
                  </a:lnTo>
                  <a:lnTo>
                    <a:pt x="0" y="2107565"/>
                  </a:lnTo>
                  <a:lnTo>
                    <a:pt x="31496" y="2125091"/>
                  </a:lnTo>
                  <a:lnTo>
                    <a:pt x="1192149" y="40259"/>
                  </a:lnTo>
                  <a:lnTo>
                    <a:pt x="1207897" y="49022"/>
                  </a:lnTo>
                  <a:close/>
                </a:path>
                <a:path w="3676650" h="2160270">
                  <a:moveTo>
                    <a:pt x="3676650" y="2142490"/>
                  </a:moveTo>
                  <a:lnTo>
                    <a:pt x="2496185" y="47879"/>
                  </a:lnTo>
                  <a:lnTo>
                    <a:pt x="2511806" y="39116"/>
                  </a:lnTo>
                  <a:lnTo>
                    <a:pt x="2462784" y="25400"/>
                  </a:lnTo>
                  <a:lnTo>
                    <a:pt x="2449068" y="74422"/>
                  </a:lnTo>
                  <a:lnTo>
                    <a:pt x="2464816" y="65532"/>
                  </a:lnTo>
                  <a:lnTo>
                    <a:pt x="3645281" y="2160143"/>
                  </a:lnTo>
                  <a:lnTo>
                    <a:pt x="3676650" y="2142490"/>
                  </a:lnTo>
                  <a:close/>
                </a:path>
              </a:pathLst>
            </a:custGeom>
            <a:solidFill>
              <a:srgbClr val="94B3D6"/>
            </a:solidFill>
          </p:spPr>
          <p:txBody>
            <a:bodyPr wrap="square" lIns="0" tIns="0" rIns="0" bIns="0" rtlCol="0"/>
            <a:lstStyle/>
            <a:p>
              <a:endParaRPr/>
            </a:p>
          </p:txBody>
        </p:sp>
        <p:sp>
          <p:nvSpPr>
            <p:cNvPr id="25" name="object 25"/>
            <p:cNvSpPr/>
            <p:nvPr/>
          </p:nvSpPr>
          <p:spPr>
            <a:xfrm>
              <a:off x="2464561" y="3264662"/>
              <a:ext cx="791083" cy="1169415"/>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3924300" y="5804916"/>
              <a:ext cx="1005840" cy="216535"/>
            </a:xfrm>
            <a:custGeom>
              <a:avLst/>
              <a:gdLst/>
              <a:ahLst/>
              <a:cxnLst/>
              <a:rect l="l" t="t" r="r" b="b"/>
              <a:pathLst>
                <a:path w="1005839" h="216535">
                  <a:moveTo>
                    <a:pt x="897636" y="0"/>
                  </a:moveTo>
                  <a:lnTo>
                    <a:pt x="897636" y="54102"/>
                  </a:lnTo>
                  <a:lnTo>
                    <a:pt x="0" y="54102"/>
                  </a:lnTo>
                  <a:lnTo>
                    <a:pt x="0" y="162306"/>
                  </a:lnTo>
                  <a:lnTo>
                    <a:pt x="897636" y="162306"/>
                  </a:lnTo>
                  <a:lnTo>
                    <a:pt x="897636" y="216408"/>
                  </a:lnTo>
                  <a:lnTo>
                    <a:pt x="1005839" y="108204"/>
                  </a:lnTo>
                  <a:lnTo>
                    <a:pt x="897636" y="0"/>
                  </a:lnTo>
                  <a:close/>
                </a:path>
              </a:pathLst>
            </a:custGeom>
            <a:solidFill>
              <a:srgbClr val="94B3D6"/>
            </a:solidFill>
          </p:spPr>
          <p:txBody>
            <a:bodyPr wrap="square" lIns="0" tIns="0" rIns="0" bIns="0" rtlCol="0"/>
            <a:lstStyle/>
            <a:p>
              <a:endParaRPr/>
            </a:p>
          </p:txBody>
        </p:sp>
      </p:grpSp>
      <p:sp>
        <p:nvSpPr>
          <p:cNvPr id="27" name="object 27"/>
          <p:cNvSpPr txBox="1"/>
          <p:nvPr/>
        </p:nvSpPr>
        <p:spPr>
          <a:xfrm>
            <a:off x="4003294" y="4459833"/>
            <a:ext cx="939800" cy="289823"/>
          </a:xfrm>
          <a:prstGeom prst="rect">
            <a:avLst/>
          </a:prstGeom>
        </p:spPr>
        <p:txBody>
          <a:bodyPr vert="horz" wrap="square" lIns="0" tIns="12700" rIns="0" bIns="0" rtlCol="0">
            <a:spAutoFit/>
          </a:bodyPr>
          <a:lstStyle/>
          <a:p>
            <a:pPr marL="12700">
              <a:lnSpc>
                <a:spcPct val="100000"/>
              </a:lnSpc>
              <a:spcBef>
                <a:spcPts val="100"/>
              </a:spcBef>
            </a:pPr>
            <a:r>
              <a:rPr sz="1800" b="0" dirty="0">
                <a:solidFill>
                  <a:srgbClr val="6F2F9F"/>
                </a:solidFill>
                <a:latin typeface="WenQuanYi Zen Hei Mono"/>
                <a:cs typeface="WenQuanYi Zen Hei Mono"/>
              </a:rPr>
              <a:t>部分負擔</a:t>
            </a:r>
            <a:endParaRPr sz="1800">
              <a:latin typeface="WenQuanYi Zen Hei Mono"/>
              <a:cs typeface="WenQuanYi Zen Hei Mono"/>
            </a:endParaRPr>
          </a:p>
        </p:txBody>
      </p:sp>
    </p:spTree>
    <p:extLst>
      <p:ext uri="{BB962C8B-B14F-4D97-AF65-F5344CB8AC3E}">
        <p14:creationId xmlns:p14="http://schemas.microsoft.com/office/powerpoint/2010/main" val="83387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1800" dirty="0">
                <a:latin typeface="微軟正黑體" panose="020B0604030504040204" pitchFamily="34" charset="-120"/>
                <a:ea typeface="微軟正黑體" panose="020B0604030504040204" pitchFamily="34" charset="-120"/>
              </a:rPr>
              <a:t>長照</a:t>
            </a:r>
            <a:r>
              <a:rPr lang="en-US" altLang="zh-TW" sz="1800" dirty="0">
                <a:latin typeface="微軟正黑體" panose="020B0604030504040204" pitchFamily="34" charset="-120"/>
                <a:ea typeface="微軟正黑體" panose="020B0604030504040204" pitchFamily="34" charset="-120"/>
              </a:rPr>
              <a:t>2.0 </a:t>
            </a:r>
            <a:r>
              <a:rPr lang="zh-TW" altLang="en-US" sz="1800" dirty="0">
                <a:latin typeface="微軟正黑體" panose="020B0604030504040204" pitchFamily="34" charset="-120"/>
                <a:ea typeface="微軟正黑體" panose="020B0604030504040204" pitchFamily="34" charset="-120"/>
              </a:rPr>
              <a:t>業務</a:t>
            </a: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719" t="19316" r="6214" b="5099"/>
          <a:stretch/>
        </p:blipFill>
        <p:spPr bwMode="auto">
          <a:xfrm>
            <a:off x="251012" y="138032"/>
            <a:ext cx="8650941" cy="4435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2"/>
          <p:cNvSpPr/>
          <p:nvPr/>
        </p:nvSpPr>
        <p:spPr>
          <a:xfrm>
            <a:off x="4208238" y="172110"/>
            <a:ext cx="2040162" cy="4787152"/>
          </a:xfrm>
          <a:prstGeom prst="roundRect">
            <a:avLst/>
          </a:prstGeom>
          <a:noFill/>
          <a:ln w="57150">
            <a:solidFill>
              <a:srgbClr val="FF000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4" name="文字方塊 3"/>
          <p:cNvSpPr txBox="1"/>
          <p:nvPr/>
        </p:nvSpPr>
        <p:spPr>
          <a:xfrm>
            <a:off x="4670611" y="4473389"/>
            <a:ext cx="877163" cy="369332"/>
          </a:xfrm>
          <a:prstGeom prst="rect">
            <a:avLst/>
          </a:prstGeom>
          <a:noFill/>
        </p:spPr>
        <p:txBody>
          <a:bodyPr wrap="none" rtlCol="0">
            <a:spAutoFit/>
          </a:bodyPr>
          <a:lstStyle/>
          <a:p>
            <a:r>
              <a:rPr lang="zh-TW" altLang="en-US" sz="1800" b="1" dirty="0">
                <a:latin typeface="微軟正黑體" panose="020B0604030504040204" pitchFamily="34" charset="-120"/>
                <a:ea typeface="微軟正黑體" panose="020B0604030504040204" pitchFamily="34" charset="-120"/>
              </a:rPr>
              <a:t>長照科</a:t>
            </a:r>
          </a:p>
        </p:txBody>
      </p:sp>
      <p:sp>
        <p:nvSpPr>
          <p:cNvPr id="6" name="文字方塊 5"/>
          <p:cNvSpPr txBox="1"/>
          <p:nvPr/>
        </p:nvSpPr>
        <p:spPr>
          <a:xfrm>
            <a:off x="6804212" y="4500283"/>
            <a:ext cx="877163" cy="369332"/>
          </a:xfrm>
          <a:prstGeom prst="rect">
            <a:avLst/>
          </a:prstGeom>
          <a:noFill/>
        </p:spPr>
        <p:txBody>
          <a:bodyPr wrap="none" rtlCol="0">
            <a:spAutoFit/>
          </a:bodyPr>
          <a:lstStyle/>
          <a:p>
            <a:r>
              <a:rPr lang="zh-TW" altLang="en-US" sz="1800" b="1" dirty="0">
                <a:latin typeface="微軟正黑體" panose="020B0604030504040204" pitchFamily="34" charset="-120"/>
                <a:ea typeface="微軟正黑體" panose="020B0604030504040204" pitchFamily="34" charset="-120"/>
              </a:rPr>
              <a:t>醫政科</a:t>
            </a:r>
          </a:p>
        </p:txBody>
      </p:sp>
      <p:sp>
        <p:nvSpPr>
          <p:cNvPr id="7" name="文字方塊 6"/>
          <p:cNvSpPr txBox="1"/>
          <p:nvPr/>
        </p:nvSpPr>
        <p:spPr>
          <a:xfrm>
            <a:off x="2508739" y="4500284"/>
            <a:ext cx="877163" cy="369332"/>
          </a:xfrm>
          <a:prstGeom prst="rect">
            <a:avLst/>
          </a:prstGeom>
          <a:noFill/>
        </p:spPr>
        <p:txBody>
          <a:bodyPr wrap="none" rtlCol="0">
            <a:spAutoFit/>
          </a:bodyPr>
          <a:lstStyle/>
          <a:p>
            <a:r>
              <a:rPr lang="zh-TW" altLang="en-US" sz="1800" b="1" dirty="0">
                <a:latin typeface="微軟正黑體" panose="020B0604030504040204" pitchFamily="34" charset="-120"/>
                <a:ea typeface="微軟正黑體" panose="020B0604030504040204" pitchFamily="34" charset="-120"/>
              </a:rPr>
              <a:t>保健科</a:t>
            </a:r>
          </a:p>
        </p:txBody>
      </p:sp>
      <p:sp>
        <p:nvSpPr>
          <p:cNvPr id="10" name="矩形 9"/>
          <p:cNvSpPr/>
          <p:nvPr/>
        </p:nvSpPr>
        <p:spPr>
          <a:xfrm>
            <a:off x="4576482" y="242048"/>
            <a:ext cx="3095929" cy="3532094"/>
          </a:xfrm>
          <a:prstGeom prst="rect">
            <a:avLst/>
          </a:prstGeom>
          <a:noFill/>
          <a:ln w="57150">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917064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4376" y="298639"/>
            <a:ext cx="5935593" cy="629018"/>
          </a:xfrm>
          <a:prstGeom prst="rect">
            <a:avLst/>
          </a:prstGeom>
        </p:spPr>
        <p:txBody>
          <a:bodyPr vert="horz" wrap="square" lIns="0" tIns="13335" rIns="0" bIns="0" rtlCol="0">
            <a:spAutoFit/>
          </a:bodyPr>
          <a:lstStyle/>
          <a:p>
            <a:pPr marL="12700">
              <a:spcBef>
                <a:spcPts val="105"/>
              </a:spcBef>
            </a:pPr>
            <a:r>
              <a:rPr lang="zh-TW" altLang="en-US" sz="3200" dirty="0">
                <a:solidFill>
                  <a:srgbClr val="000000"/>
                </a:solidFill>
                <a:effectLst>
                  <a:outerShdw blurRad="38100" dist="38100" dir="2700000" algn="tl">
                    <a:srgbClr val="000000">
                      <a:alpha val="43137"/>
                    </a:srgbClr>
                  </a:outerShdw>
                </a:effectLst>
                <a:latin typeface="WenQuanYi Zen Hei Mono"/>
                <a:cs typeface="WenQuanYi Zen Hei Mono"/>
              </a:rPr>
              <a:t>     </a:t>
            </a:r>
            <a:r>
              <a:rPr lang="zh-TW" altLang="en-US" sz="4000" dirty="0">
                <a:solidFill>
                  <a:srgbClr val="000000"/>
                </a:solidFill>
                <a:effectLst>
                  <a:outerShdw blurRad="38100" dist="38100" dir="2700000" algn="tl">
                    <a:srgbClr val="000000">
                      <a:alpha val="43137"/>
                    </a:srgbClr>
                  </a:outerShdw>
                </a:effectLst>
                <a:latin typeface="WenQuanYi Zen Hei Mono"/>
                <a:cs typeface="WenQuanYi Zen Hei Mono"/>
              </a:rPr>
              <a:t>長照業務品管作為</a:t>
            </a:r>
            <a:endParaRPr sz="4000" dirty="0">
              <a:solidFill>
                <a:srgbClr val="000000"/>
              </a:solidFill>
              <a:effectLst>
                <a:outerShdw blurRad="38100" dist="38100" dir="2700000" algn="tl">
                  <a:srgbClr val="000000">
                    <a:alpha val="43137"/>
                  </a:srgbClr>
                </a:outerShdw>
              </a:effectLst>
              <a:latin typeface="WenQuanYi Zen Hei Mono"/>
              <a:cs typeface="WenQuanYi Zen Hei Mono"/>
            </a:endParaRPr>
          </a:p>
        </p:txBody>
      </p:sp>
      <p:sp>
        <p:nvSpPr>
          <p:cNvPr id="3" name="object 3"/>
          <p:cNvSpPr txBox="1"/>
          <p:nvPr/>
        </p:nvSpPr>
        <p:spPr>
          <a:xfrm>
            <a:off x="8427212" y="4820107"/>
            <a:ext cx="18097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rlito"/>
                <a:cs typeface="Carlito"/>
              </a:rPr>
              <a:t>11</a:t>
            </a:r>
            <a:endParaRPr sz="1200">
              <a:latin typeface="Carlito"/>
              <a:cs typeface="Carlito"/>
            </a:endParaRPr>
          </a:p>
        </p:txBody>
      </p:sp>
      <p:sp>
        <p:nvSpPr>
          <p:cNvPr id="7" name="object 7"/>
          <p:cNvSpPr txBox="1"/>
          <p:nvPr/>
        </p:nvSpPr>
        <p:spPr>
          <a:xfrm>
            <a:off x="690282" y="1222258"/>
            <a:ext cx="8023412" cy="487313"/>
          </a:xfrm>
          <a:prstGeom prst="rect">
            <a:avLst/>
          </a:prstGeom>
        </p:spPr>
        <p:txBody>
          <a:bodyPr vert="horz" wrap="square" lIns="0" tIns="12700" rIns="0" bIns="0" rtlCol="0">
            <a:spAutoFit/>
          </a:bodyPr>
          <a:lstStyle/>
          <a:p>
            <a:pPr marL="12065" marR="5080">
              <a:lnSpc>
                <a:spcPts val="1400"/>
              </a:lnSpc>
              <a:spcBef>
                <a:spcPts val="945"/>
              </a:spcBef>
            </a:pPr>
            <a:endParaRPr lang="en-US" altLang="zh-TW" sz="1800" b="1" spc="-5" dirty="0">
              <a:solidFill>
                <a:schemeClr val="accent5">
                  <a:lumMod val="10000"/>
                </a:schemeClr>
              </a:solidFill>
              <a:latin typeface="Carlito"/>
              <a:cs typeface="Carlito"/>
            </a:endParaRPr>
          </a:p>
          <a:p>
            <a:pPr marL="12065" marR="5080">
              <a:lnSpc>
                <a:spcPts val="1400"/>
              </a:lnSpc>
              <a:spcBef>
                <a:spcPts val="945"/>
              </a:spcBef>
            </a:pPr>
            <a:r>
              <a:rPr lang="en-US" altLang="zh-TW" sz="2400" b="1" spc="-5" dirty="0">
                <a:solidFill>
                  <a:schemeClr val="accent5">
                    <a:lumMod val="10000"/>
                  </a:schemeClr>
                </a:solidFill>
                <a:latin typeface="微軟正黑體" panose="020B0604030504040204" pitchFamily="34" charset="-120"/>
                <a:ea typeface="微軟正黑體" panose="020B0604030504040204" pitchFamily="34" charset="-120"/>
                <a:cs typeface="Carlito"/>
              </a:rPr>
              <a:t>1.</a:t>
            </a:r>
            <a:r>
              <a:rPr lang="zh-TW" altLang="en-US" sz="2400" b="1" dirty="0">
                <a:solidFill>
                  <a:schemeClr val="accent5">
                    <a:lumMod val="10000"/>
                  </a:schemeClr>
                </a:solidFill>
                <a:latin typeface="微軟正黑體" panose="020B0604030504040204" pitchFamily="34" charset="-120"/>
                <a:ea typeface="微軟正黑體" panose="020B0604030504040204" pitchFamily="34" charset="-120"/>
                <a:cs typeface="Carlito"/>
              </a:rPr>
              <a:t>統計</a:t>
            </a:r>
            <a:r>
              <a:rPr sz="2400" b="1" dirty="0" err="1">
                <a:solidFill>
                  <a:schemeClr val="accent5">
                    <a:lumMod val="10000"/>
                  </a:schemeClr>
                </a:solidFill>
                <a:latin typeface="微軟正黑體" panose="020B0604030504040204" pitchFamily="34" charset="-120"/>
                <a:ea typeface="微軟正黑體" panose="020B0604030504040204" pitchFamily="34" charset="-120"/>
                <a:cs typeface="Noto Sans CJK JP DemiLight"/>
              </a:rPr>
              <a:t>民眾申訴</a:t>
            </a:r>
            <a:r>
              <a:rPr lang="zh-TW" altLang="en-US" sz="2400" b="1" dirty="0">
                <a:solidFill>
                  <a:schemeClr val="accent5">
                    <a:lumMod val="10000"/>
                  </a:schemeClr>
                </a:solidFill>
                <a:latin typeface="微軟正黑體" panose="020B0604030504040204" pitchFamily="34" charset="-120"/>
                <a:ea typeface="微軟正黑體" panose="020B0604030504040204" pitchFamily="34" charset="-120"/>
                <a:cs typeface="Noto Sans CJK JP DemiLight"/>
              </a:rPr>
              <a:t>案件及</a:t>
            </a:r>
            <a:r>
              <a:rPr lang="zh-TW" altLang="en-US" sz="2400" b="1" dirty="0">
                <a:solidFill>
                  <a:srgbClr val="FF0000"/>
                </a:solidFill>
                <a:latin typeface="微軟正黑體" panose="020B0604030504040204" pitchFamily="34" charset="-120"/>
                <a:ea typeface="微軟正黑體" panose="020B0604030504040204" pitchFamily="34" charset="-120"/>
                <a:cs typeface="Noto Sans CJK JP DemiLight"/>
              </a:rPr>
              <a:t>滿意度</a:t>
            </a:r>
            <a:r>
              <a:rPr lang="zh-TW" altLang="en-US" sz="2400" b="1" dirty="0">
                <a:solidFill>
                  <a:schemeClr val="accent5">
                    <a:lumMod val="10000"/>
                  </a:schemeClr>
                </a:solidFill>
                <a:latin typeface="微軟正黑體" panose="020B0604030504040204" pitchFamily="34" charset="-120"/>
                <a:ea typeface="微軟正黑體" panose="020B0604030504040204" pitchFamily="34" charset="-120"/>
                <a:cs typeface="Noto Sans CJK JP DemiLight"/>
              </a:rPr>
              <a:t>的抽樣調查</a:t>
            </a:r>
            <a:endParaRPr sz="2400" b="1" dirty="0">
              <a:solidFill>
                <a:schemeClr val="accent5">
                  <a:lumMod val="10000"/>
                </a:schemeClr>
              </a:solidFill>
              <a:latin typeface="微軟正黑體" panose="020B0604030504040204" pitchFamily="34" charset="-120"/>
              <a:ea typeface="微軟正黑體" panose="020B0604030504040204" pitchFamily="34" charset="-120"/>
              <a:cs typeface="Noto Sans CJK JP DemiLight"/>
            </a:endParaRPr>
          </a:p>
        </p:txBody>
      </p:sp>
      <p:sp>
        <p:nvSpPr>
          <p:cNvPr id="17" name="object 17"/>
          <p:cNvSpPr txBox="1"/>
          <p:nvPr/>
        </p:nvSpPr>
        <p:spPr>
          <a:xfrm>
            <a:off x="1572260" y="3881723"/>
            <a:ext cx="2052320" cy="197490"/>
          </a:xfrm>
          <a:prstGeom prst="rect">
            <a:avLst/>
          </a:prstGeom>
        </p:spPr>
        <p:txBody>
          <a:bodyPr vert="horz" wrap="square" lIns="0" tIns="12700" rIns="0" bIns="0" rtlCol="0">
            <a:spAutoFit/>
          </a:bodyPr>
          <a:lstStyle/>
          <a:p>
            <a:pPr marL="1270" algn="ctr">
              <a:lnSpc>
                <a:spcPct val="100000"/>
              </a:lnSpc>
              <a:spcBef>
                <a:spcPts val="100"/>
              </a:spcBef>
            </a:pPr>
            <a:endParaRPr sz="1200" dirty="0">
              <a:latin typeface="Noto Sans CJK JP DemiLight"/>
              <a:cs typeface="Noto Sans CJK JP DemiLight"/>
            </a:endParaRPr>
          </a:p>
        </p:txBody>
      </p:sp>
      <p:sp>
        <p:nvSpPr>
          <p:cNvPr id="34" name="矩形 33"/>
          <p:cNvSpPr/>
          <p:nvPr/>
        </p:nvSpPr>
        <p:spPr>
          <a:xfrm>
            <a:off x="627528" y="3881723"/>
            <a:ext cx="7980659" cy="830997"/>
          </a:xfrm>
          <a:prstGeom prst="rect">
            <a:avLst/>
          </a:prstGeom>
        </p:spPr>
        <p:txBody>
          <a:bodyPr wrap="square">
            <a:spAutoFit/>
          </a:bodyPr>
          <a:lstStyle/>
          <a:p>
            <a:pPr marL="635">
              <a:spcBef>
                <a:spcPts val="100"/>
              </a:spcBef>
            </a:pPr>
            <a:r>
              <a:rPr lang="en-US" altLang="zh-TW" sz="2400" b="1" spc="10" dirty="0">
                <a:solidFill>
                  <a:schemeClr val="accent5">
                    <a:lumMod val="10000"/>
                  </a:schemeClr>
                </a:solidFill>
                <a:latin typeface="微軟正黑體" panose="020B0604030504040204" pitchFamily="34" charset="-120"/>
                <a:ea typeface="微軟正黑體" panose="020B0604030504040204" pitchFamily="34" charset="-120"/>
                <a:cs typeface="Noto Sans CJK JP Medium"/>
              </a:rPr>
              <a:t>3.</a:t>
            </a:r>
            <a:r>
              <a:rPr lang="zh-TW" altLang="en-US" sz="2400" b="1" spc="10" dirty="0">
                <a:solidFill>
                  <a:schemeClr val="accent5">
                    <a:lumMod val="10000"/>
                  </a:schemeClr>
                </a:solidFill>
                <a:latin typeface="微軟正黑體" panose="020B0604030504040204" pitchFamily="34" charset="-120"/>
                <a:ea typeface="微軟正黑體" panose="020B0604030504040204" pitchFamily="34" charset="-120"/>
                <a:cs typeface="Noto Sans CJK JP Medium"/>
              </a:rPr>
              <a:t>對於</a:t>
            </a:r>
            <a:r>
              <a:rPr lang="en-US" altLang="zh-TW" sz="2400" b="1" spc="10" dirty="0">
                <a:solidFill>
                  <a:schemeClr val="accent5">
                    <a:lumMod val="10000"/>
                  </a:schemeClr>
                </a:solidFill>
                <a:latin typeface="微軟正黑體" panose="020B0604030504040204" pitchFamily="34" charset="-120"/>
                <a:ea typeface="微軟正黑體" panose="020B0604030504040204" pitchFamily="34" charset="-120"/>
                <a:cs typeface="Noto Sans CJK JP Medium"/>
              </a:rPr>
              <a:t>ABC</a:t>
            </a:r>
            <a:r>
              <a:rPr lang="zh-TW" altLang="en-US" sz="2400" b="1" spc="10" dirty="0">
                <a:solidFill>
                  <a:schemeClr val="accent5">
                    <a:lumMod val="10000"/>
                  </a:schemeClr>
                </a:solidFill>
                <a:latin typeface="微軟正黑體" panose="020B0604030504040204" pitchFamily="34" charset="-120"/>
                <a:ea typeface="微軟正黑體" panose="020B0604030504040204" pitchFamily="34" charset="-120"/>
                <a:cs typeface="Noto Sans CJK JP Medium"/>
              </a:rPr>
              <a:t>單位以</a:t>
            </a:r>
            <a:r>
              <a:rPr lang="zh-TW" altLang="en-US" sz="2400" b="1" dirty="0">
                <a:solidFill>
                  <a:srgbClr val="FF0000"/>
                </a:solidFill>
                <a:latin typeface="微軟正黑體" panose="020B0604030504040204" pitchFamily="34" charset="-120"/>
                <a:ea typeface="微軟正黑體" panose="020B0604030504040204" pitchFamily="34" charset="-120"/>
                <a:cs typeface="Noto Sans CJK JP DemiLight"/>
              </a:rPr>
              <a:t>定期</a:t>
            </a:r>
            <a:r>
              <a:rPr lang="zh-TW" altLang="en-US" sz="2400" b="1" dirty="0">
                <a:solidFill>
                  <a:srgbClr val="FF0000"/>
                </a:solidFill>
                <a:latin typeface="新細明體"/>
                <a:ea typeface="新細明體"/>
                <a:cs typeface="Noto Sans CJK JP DemiLight"/>
              </a:rPr>
              <a:t>、</a:t>
            </a:r>
            <a:r>
              <a:rPr lang="zh-TW" altLang="en-US" sz="2400" b="1" dirty="0">
                <a:solidFill>
                  <a:srgbClr val="FF0000"/>
                </a:solidFill>
                <a:latin typeface="微軟正黑體" panose="020B0604030504040204" pitchFamily="34" charset="-120"/>
                <a:ea typeface="微軟正黑體" panose="020B0604030504040204" pitchFamily="34" charset="-120"/>
                <a:cs typeface="Noto Sans CJK JP DemiLight"/>
              </a:rPr>
              <a:t>隨機</a:t>
            </a:r>
            <a:r>
              <a:rPr lang="zh-TW" altLang="en-US" sz="2400" b="1" dirty="0">
                <a:solidFill>
                  <a:srgbClr val="FF0000"/>
                </a:solidFill>
                <a:latin typeface="新細明體"/>
                <a:ea typeface="新細明體"/>
                <a:cs typeface="Noto Sans CJK JP DemiLight"/>
              </a:rPr>
              <a:t>、</a:t>
            </a:r>
            <a:r>
              <a:rPr lang="zh-TW" altLang="en-US" sz="2400" b="1" dirty="0">
                <a:solidFill>
                  <a:srgbClr val="FF0000"/>
                </a:solidFill>
                <a:latin typeface="微軟正黑體" panose="020B0604030504040204" pitchFamily="34" charset="-120"/>
                <a:ea typeface="微軟正黑體" panose="020B0604030504040204" pitchFamily="34" charset="-120"/>
                <a:cs typeface="Noto Sans CJK JP DemiLight"/>
              </a:rPr>
              <a:t>異常</a:t>
            </a:r>
            <a:r>
              <a:rPr lang="zh-TW" altLang="en-US" sz="2400" b="1" dirty="0">
                <a:solidFill>
                  <a:schemeClr val="accent5">
                    <a:lumMod val="10000"/>
                  </a:schemeClr>
                </a:solidFill>
                <a:latin typeface="微軟正黑體" panose="020B0604030504040204" pitchFamily="34" charset="-120"/>
                <a:ea typeface="微軟正黑體" panose="020B0604030504040204" pitchFamily="34" charset="-120"/>
                <a:cs typeface="Noto Sans CJK JP DemiLight"/>
              </a:rPr>
              <a:t>等三段式對提供長照服務內容</a:t>
            </a:r>
            <a:r>
              <a:rPr lang="zh-TW" altLang="en-US" sz="2400" b="1" dirty="0">
                <a:solidFill>
                  <a:schemeClr val="accent5">
                    <a:lumMod val="10000"/>
                  </a:schemeClr>
                </a:solidFill>
                <a:latin typeface="新細明體"/>
                <a:ea typeface="新細明體"/>
                <a:cs typeface="Noto Sans CJK JP DemiLight"/>
              </a:rPr>
              <a:t>、支給付</a:t>
            </a:r>
            <a:r>
              <a:rPr lang="zh-TW" altLang="en-US" sz="2400" b="1" dirty="0">
                <a:solidFill>
                  <a:schemeClr val="accent5">
                    <a:lumMod val="10000"/>
                  </a:schemeClr>
                </a:solidFill>
                <a:latin typeface="微軟正黑體" panose="020B0604030504040204" pitchFamily="34" charset="-120"/>
                <a:ea typeface="微軟正黑體" panose="020B0604030504040204" pitchFamily="34" charset="-120"/>
                <a:cs typeface="Noto Sans CJK JP DemiLight"/>
              </a:rPr>
              <a:t>費用合理性管控</a:t>
            </a:r>
            <a:r>
              <a:rPr lang="zh-TW" altLang="en-US" sz="2400" b="1" dirty="0">
                <a:solidFill>
                  <a:schemeClr val="accent5">
                    <a:lumMod val="10000"/>
                  </a:schemeClr>
                </a:solidFill>
                <a:latin typeface="新細明體"/>
                <a:ea typeface="新細明體"/>
                <a:cs typeface="Noto Sans CJK JP DemiLight"/>
              </a:rPr>
              <a:t>。</a:t>
            </a:r>
            <a:endParaRPr lang="en-US" altLang="zh-TW" sz="2400" b="1" dirty="0">
              <a:solidFill>
                <a:schemeClr val="accent5">
                  <a:lumMod val="10000"/>
                </a:schemeClr>
              </a:solidFill>
              <a:latin typeface="微軟正黑體" panose="020B0604030504040204" pitchFamily="34" charset="-120"/>
              <a:ea typeface="微軟正黑體" panose="020B0604030504040204" pitchFamily="34" charset="-120"/>
              <a:cs typeface="Noto Sans CJK JP DemiLight"/>
            </a:endParaRPr>
          </a:p>
        </p:txBody>
      </p:sp>
      <p:sp>
        <p:nvSpPr>
          <p:cNvPr id="35" name="矩形 34"/>
          <p:cNvSpPr/>
          <p:nvPr/>
        </p:nvSpPr>
        <p:spPr>
          <a:xfrm>
            <a:off x="627526" y="2496257"/>
            <a:ext cx="7980659" cy="830997"/>
          </a:xfrm>
          <a:prstGeom prst="rect">
            <a:avLst/>
          </a:prstGeom>
        </p:spPr>
        <p:txBody>
          <a:bodyPr wrap="square">
            <a:spAutoFit/>
          </a:bodyPr>
          <a:lstStyle/>
          <a:p>
            <a:pPr marL="635">
              <a:spcBef>
                <a:spcPts val="100"/>
              </a:spcBef>
            </a:pPr>
            <a:r>
              <a:rPr lang="en-US" altLang="zh-TW" sz="2400" b="1" spc="10" dirty="0">
                <a:solidFill>
                  <a:schemeClr val="accent5">
                    <a:lumMod val="10000"/>
                  </a:schemeClr>
                </a:solidFill>
                <a:latin typeface="微軟正黑體" panose="020B0604030504040204" pitchFamily="34" charset="-120"/>
                <a:ea typeface="微軟正黑體" panose="020B0604030504040204" pitchFamily="34" charset="-120"/>
                <a:cs typeface="Noto Sans CJK JP Medium"/>
              </a:rPr>
              <a:t>2.</a:t>
            </a:r>
            <a:r>
              <a:rPr lang="zh-TW" altLang="en-US" sz="2400" b="1" spc="10" dirty="0">
                <a:solidFill>
                  <a:schemeClr val="accent5">
                    <a:lumMod val="10000"/>
                  </a:schemeClr>
                </a:solidFill>
                <a:latin typeface="微軟正黑體" panose="020B0604030504040204" pitchFamily="34" charset="-120"/>
                <a:ea typeface="微軟正黑體" panose="020B0604030504040204" pitchFamily="34" charset="-120"/>
                <a:cs typeface="Noto Sans CJK JP Medium"/>
              </a:rPr>
              <a:t>對長照服務流程</a:t>
            </a:r>
            <a:r>
              <a:rPr lang="zh-TW" altLang="en-US" sz="2400" b="1" spc="10" dirty="0">
                <a:solidFill>
                  <a:schemeClr val="accent5">
                    <a:lumMod val="10000"/>
                  </a:schemeClr>
                </a:solidFill>
                <a:latin typeface="新細明體"/>
                <a:ea typeface="新細明體"/>
                <a:cs typeface="Noto Sans CJK JP Medium"/>
              </a:rPr>
              <a:t>、</a:t>
            </a:r>
            <a:r>
              <a:rPr lang="zh-TW" altLang="en-US" sz="2400" b="1" spc="10" dirty="0">
                <a:solidFill>
                  <a:schemeClr val="accent5">
                    <a:lumMod val="10000"/>
                  </a:schemeClr>
                </a:solidFill>
                <a:latin typeface="微軟正黑體" panose="020B0604030504040204" pitchFamily="34" charset="-120"/>
                <a:ea typeface="微軟正黑體" panose="020B0604030504040204" pitchFamily="34" charset="-120"/>
                <a:cs typeface="Noto Sans CJK JP Medium"/>
              </a:rPr>
              <a:t>執行照顧評估以及照顧計畫部分負擔等進行</a:t>
            </a:r>
            <a:r>
              <a:rPr lang="zh-TW" altLang="en-US" sz="2400" b="1" spc="10" dirty="0">
                <a:solidFill>
                  <a:srgbClr val="FF0000"/>
                </a:solidFill>
                <a:latin typeface="微軟正黑體" panose="020B0604030504040204" pitchFamily="34" charset="-120"/>
                <a:ea typeface="微軟正黑體" panose="020B0604030504040204" pitchFamily="34" charset="-120"/>
                <a:cs typeface="Noto Sans CJK JP Medium"/>
              </a:rPr>
              <a:t>定期檢討及個案研討</a:t>
            </a:r>
            <a:r>
              <a:rPr lang="zh-TW" altLang="en-US" sz="2400" b="1" spc="10" dirty="0">
                <a:solidFill>
                  <a:schemeClr val="accent5">
                    <a:lumMod val="10000"/>
                  </a:schemeClr>
                </a:solidFill>
                <a:latin typeface="微軟正黑體" panose="020B0604030504040204" pitchFamily="34" charset="-120"/>
                <a:ea typeface="微軟正黑體" panose="020B0604030504040204" pitchFamily="34" charset="-120"/>
                <a:cs typeface="Noto Sans CJK JP Medium"/>
              </a:rPr>
              <a:t>等會議 </a:t>
            </a:r>
            <a:r>
              <a:rPr lang="zh-TW" altLang="en-US" sz="2400" b="1" dirty="0">
                <a:solidFill>
                  <a:schemeClr val="accent5">
                    <a:lumMod val="10000"/>
                  </a:schemeClr>
                </a:solidFill>
                <a:latin typeface="新細明體"/>
                <a:ea typeface="新細明體"/>
                <a:cs typeface="Noto Sans CJK JP DemiLight"/>
              </a:rPr>
              <a:t>。</a:t>
            </a:r>
            <a:endParaRPr lang="en-US" altLang="zh-TW" sz="2400" b="1" dirty="0">
              <a:solidFill>
                <a:schemeClr val="accent5">
                  <a:lumMod val="10000"/>
                </a:schemeClr>
              </a:solidFill>
              <a:latin typeface="微軟正黑體" panose="020B0604030504040204" pitchFamily="34" charset="-120"/>
              <a:ea typeface="微軟正黑體" panose="020B0604030504040204" pitchFamily="34" charset="-120"/>
              <a:cs typeface="Noto Sans CJK JP DemiLight"/>
            </a:endParaRPr>
          </a:p>
        </p:txBody>
      </p:sp>
    </p:spTree>
    <p:extLst>
      <p:ext uri="{BB962C8B-B14F-4D97-AF65-F5344CB8AC3E}">
        <p14:creationId xmlns:p14="http://schemas.microsoft.com/office/powerpoint/2010/main" val="217011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idx="1"/>
          </p:nvPr>
        </p:nvSpPr>
        <p:spPr>
          <a:xfrm>
            <a:off x="475129" y="564776"/>
            <a:ext cx="7888942" cy="4231342"/>
          </a:xfrm>
        </p:spPr>
        <p:txBody>
          <a:bodyPr/>
          <a:lstStyle/>
          <a:p>
            <a:pPr marL="139700" indent="0">
              <a:buNone/>
            </a:pPr>
            <a:r>
              <a:rPr lang="zh-TW" altLang="en-US" sz="4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長照科未來品質要求的方向：</a:t>
            </a:r>
            <a:endParaRPr lang="en-US" altLang="zh-TW" sz="4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39700" indent="0">
              <a:buNone/>
            </a:pPr>
            <a:endParaRPr lang="en-US" altLang="zh-TW" sz="36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39700" indent="0">
              <a:buNone/>
            </a:pPr>
            <a:r>
              <a:rPr lang="en-US" altLang="zh-TW" sz="2800" b="1" dirty="0">
                <a:latin typeface="微軟正黑體" panose="020B0604030504040204" pitchFamily="34" charset="-120"/>
                <a:ea typeface="微軟正黑體" panose="020B0604030504040204" pitchFamily="34" charset="-120"/>
              </a:rPr>
              <a:t>1</a:t>
            </a:r>
            <a:r>
              <a:rPr lang="zh-TW" altLang="en-US" sz="2800" b="1" dirty="0">
                <a:latin typeface="微軟正黑體" panose="020B0604030504040204" pitchFamily="34" charset="-120"/>
                <a:ea typeface="微軟正黑體" panose="020B0604030504040204" pitchFamily="34" charset="-120"/>
              </a:rPr>
              <a:t> </a:t>
            </a:r>
            <a:r>
              <a:rPr lang="zh-TW" altLang="en-US" sz="2800" b="1" dirty="0">
                <a:latin typeface="新細明體"/>
                <a:ea typeface="新細明體"/>
              </a:rPr>
              <a:t>、</a:t>
            </a:r>
            <a:r>
              <a:rPr lang="zh-TW" altLang="en-US" sz="2800" b="1" dirty="0">
                <a:latin typeface="微軟正黑體" panose="020B0604030504040204" pitchFamily="34" charset="-120"/>
                <a:ea typeface="微軟正黑體" panose="020B0604030504040204" pitchFamily="34" charset="-120"/>
              </a:rPr>
              <a:t>建立並各項業務標準操作流程</a:t>
            </a:r>
            <a:endParaRPr lang="en-US" altLang="zh-TW" sz="2800" b="1" dirty="0">
              <a:latin typeface="微軟正黑體" panose="020B0604030504040204" pitchFamily="34" charset="-120"/>
              <a:ea typeface="微軟正黑體" panose="020B0604030504040204" pitchFamily="34" charset="-120"/>
            </a:endParaRPr>
          </a:p>
          <a:p>
            <a:pPr marL="139700" indent="0">
              <a:buNone/>
            </a:pPr>
            <a:r>
              <a:rPr lang="en-US" altLang="zh-TW" sz="2800" b="1" dirty="0">
                <a:latin typeface="微軟正黑體" panose="020B0604030504040204" pitchFamily="34" charset="-120"/>
                <a:ea typeface="微軟正黑體" panose="020B0604030504040204" pitchFamily="34" charset="-120"/>
              </a:rPr>
              <a:t>2</a:t>
            </a:r>
            <a:r>
              <a:rPr lang="zh-TW" altLang="en-US" sz="2800" b="1" dirty="0">
                <a:latin typeface="新細明體"/>
                <a:ea typeface="新細明體"/>
              </a:rPr>
              <a:t> 、</a:t>
            </a:r>
            <a:r>
              <a:rPr lang="zh-TW" altLang="en-US" sz="2800" b="1" dirty="0">
                <a:solidFill>
                  <a:schemeClr val="accent4">
                    <a:lumMod val="50000"/>
                  </a:schemeClr>
                </a:solidFill>
                <a:latin typeface="微軟正黑體" panose="020B0604030504040204" pitchFamily="34" charset="-120"/>
                <a:ea typeface="微軟正黑體" panose="020B0604030504040204" pitchFamily="34" charset="-120"/>
              </a:rPr>
              <a:t>定期對支審業務提出改善方案</a:t>
            </a:r>
            <a:endParaRPr lang="en-US" altLang="zh-TW" sz="2800" b="1" dirty="0">
              <a:solidFill>
                <a:schemeClr val="accent4">
                  <a:lumMod val="50000"/>
                </a:schemeClr>
              </a:solidFill>
              <a:latin typeface="微軟正黑體" panose="020B0604030504040204" pitchFamily="34" charset="-120"/>
              <a:ea typeface="微軟正黑體" panose="020B0604030504040204" pitchFamily="34" charset="-120"/>
            </a:endParaRPr>
          </a:p>
          <a:p>
            <a:pPr marL="139700" indent="0">
              <a:buNone/>
            </a:pPr>
            <a:r>
              <a:rPr lang="en-US" altLang="zh-TW" sz="2800" b="1" dirty="0">
                <a:latin typeface="微軟正黑體" panose="020B0604030504040204" pitchFamily="34" charset="-120"/>
                <a:ea typeface="微軟正黑體" panose="020B0604030504040204" pitchFamily="34" charset="-120"/>
              </a:rPr>
              <a:t>3</a:t>
            </a:r>
            <a:r>
              <a:rPr lang="zh-TW" altLang="en-US" sz="2800" b="1" dirty="0">
                <a:latin typeface="新細明體"/>
                <a:ea typeface="新細明體"/>
              </a:rPr>
              <a:t> 、</a:t>
            </a:r>
            <a:r>
              <a:rPr lang="zh-TW" altLang="en-US" sz="2800" b="1" dirty="0">
                <a:latin typeface="微軟正黑體" panose="020B0604030504040204" pitchFamily="34" charset="-120"/>
                <a:ea typeface="微軟正黑體" panose="020B0604030504040204" pitchFamily="34" charset="-120"/>
              </a:rPr>
              <a:t>定期舉辦照顧提供者的照護技術課程</a:t>
            </a:r>
            <a:endParaRPr lang="en-US" altLang="zh-TW" sz="2800" b="1" dirty="0">
              <a:latin typeface="微軟正黑體" panose="020B0604030504040204" pitchFamily="34" charset="-120"/>
              <a:ea typeface="微軟正黑體" panose="020B0604030504040204" pitchFamily="34" charset="-120"/>
            </a:endParaRPr>
          </a:p>
          <a:p>
            <a:pPr marL="139700" indent="0">
              <a:buNone/>
            </a:pPr>
            <a:r>
              <a:rPr lang="en-US" altLang="zh-TW" sz="2800" b="1" dirty="0">
                <a:latin typeface="微軟正黑體" panose="020B0604030504040204" pitchFamily="34" charset="-120"/>
                <a:ea typeface="微軟正黑體" panose="020B0604030504040204" pitchFamily="34" charset="-120"/>
              </a:rPr>
              <a:t>4</a:t>
            </a:r>
            <a:r>
              <a:rPr lang="zh-TW" altLang="en-US" sz="2800" b="1" dirty="0">
                <a:latin typeface="新細明體"/>
                <a:ea typeface="新細明體"/>
              </a:rPr>
              <a:t> 、</a:t>
            </a:r>
            <a:r>
              <a:rPr lang="zh-TW" altLang="en-US" sz="2800" b="1" dirty="0">
                <a:solidFill>
                  <a:schemeClr val="accent5"/>
                </a:solidFill>
                <a:latin typeface="微軟正黑體" panose="020B0604030504040204" pitchFamily="34" charset="-120"/>
                <a:ea typeface="微軟正黑體" panose="020B0604030504040204" pitchFamily="34" charset="-120"/>
              </a:rPr>
              <a:t>提供被照護者在意的品質資訊</a:t>
            </a:r>
            <a:endParaRPr lang="en-US" altLang="zh-TW" sz="2800" b="1" dirty="0">
              <a:solidFill>
                <a:schemeClr val="accent5"/>
              </a:solidFill>
              <a:latin typeface="微軟正黑體" panose="020B0604030504040204" pitchFamily="34" charset="-120"/>
              <a:ea typeface="微軟正黑體" panose="020B0604030504040204" pitchFamily="34" charset="-120"/>
            </a:endParaRPr>
          </a:p>
          <a:p>
            <a:pPr marL="139700" indent="0">
              <a:buNone/>
            </a:pPr>
            <a:r>
              <a:rPr lang="en-US" altLang="zh-TW" sz="2800" b="1" dirty="0">
                <a:latin typeface="微軟正黑體" panose="020B0604030504040204" pitchFamily="34" charset="-120"/>
                <a:ea typeface="微軟正黑體" panose="020B0604030504040204" pitchFamily="34" charset="-120"/>
              </a:rPr>
              <a:t>5</a:t>
            </a:r>
            <a:r>
              <a:rPr lang="zh-TW" altLang="en-US" sz="2800" b="1" dirty="0">
                <a:latin typeface="新細明體"/>
                <a:ea typeface="新細明體"/>
              </a:rPr>
              <a:t> 、</a:t>
            </a:r>
            <a:r>
              <a:rPr lang="zh-TW" altLang="en-US" sz="2800" b="1" dirty="0">
                <a:latin typeface="微軟正黑體" panose="020B0604030504040204" pitchFamily="34" charset="-120"/>
                <a:ea typeface="微軟正黑體" panose="020B0604030504040204" pitchFamily="34" charset="-120"/>
              </a:rPr>
              <a:t>提供數據分析讓支付和給付正常化</a:t>
            </a:r>
          </a:p>
          <a:p>
            <a:endParaRPr lang="zh-TW" altLang="en-US" dirty="0"/>
          </a:p>
        </p:txBody>
      </p:sp>
      <p:sp>
        <p:nvSpPr>
          <p:cNvPr id="3" name="標題 2"/>
          <p:cNvSpPr>
            <a:spLocks noGrp="1"/>
          </p:cNvSpPr>
          <p:nvPr>
            <p:ph type="title"/>
          </p:nvPr>
        </p:nvSpPr>
        <p:spPr/>
        <p:txBody>
          <a:bodyPr/>
          <a:lstStyle/>
          <a:p>
            <a:r>
              <a:rPr lang="zh-TW" altLang="en-US" dirty="0"/>
              <a:t>長期照護科</a:t>
            </a:r>
          </a:p>
        </p:txBody>
      </p:sp>
    </p:spTree>
    <p:extLst>
      <p:ext uri="{BB962C8B-B14F-4D97-AF65-F5344CB8AC3E}">
        <p14:creationId xmlns:p14="http://schemas.microsoft.com/office/powerpoint/2010/main" val="1796599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5411" y="1625132"/>
            <a:ext cx="7028330" cy="2597244"/>
          </a:xfrm>
        </p:spPr>
        <p:txBody>
          <a:bodyPr/>
          <a:lstStyle/>
          <a:p>
            <a:r>
              <a:rPr lang="zh-TW" altLang="en-US" b="1" dirty="0">
                <a:solidFill>
                  <a:schemeClr val="accent5"/>
                </a:solidFill>
              </a:rPr>
              <a:t>長照服務機制與管控基準說明</a:t>
            </a:r>
          </a:p>
        </p:txBody>
      </p:sp>
    </p:spTree>
    <p:extLst>
      <p:ext uri="{BB962C8B-B14F-4D97-AF65-F5344CB8AC3E}">
        <p14:creationId xmlns:p14="http://schemas.microsoft.com/office/powerpoint/2010/main" val="498298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807" t="13560" r="8487" b="56386"/>
          <a:stretch>
            <a:fillRect/>
          </a:stretch>
        </p:blipFill>
        <p:spPr bwMode="auto">
          <a:xfrm>
            <a:off x="215153" y="1338943"/>
            <a:ext cx="8543364" cy="351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093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86870" y="1524000"/>
            <a:ext cx="8615083" cy="34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79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30002" y="1632857"/>
            <a:ext cx="8761598" cy="267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613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46810" y="1713940"/>
            <a:ext cx="8699966" cy="233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230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16274" y="259977"/>
            <a:ext cx="8703608" cy="256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13764" y="3009901"/>
            <a:ext cx="8606117" cy="153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764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97224" y="947057"/>
            <a:ext cx="8803340" cy="387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259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9293" y="1099457"/>
            <a:ext cx="8749553" cy="382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6524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30"/>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dirty="0">
                <a:solidFill>
                  <a:schemeClr val="tx2"/>
                </a:solidFill>
              </a:rPr>
              <a:t>長照政策演變</a:t>
            </a:r>
            <a:endParaRPr dirty="0">
              <a:solidFill>
                <a:schemeClr val="tx2"/>
              </a:solidFill>
            </a:endParaRPr>
          </a:p>
        </p:txBody>
      </p:sp>
      <p:sp>
        <p:nvSpPr>
          <p:cNvPr id="952" name="Google Shape;952;p3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tx2"/>
                </a:solidFill>
              </a:rPr>
              <a:t>01</a:t>
            </a:r>
            <a:endParaRPr dirty="0">
              <a:solidFill>
                <a:schemeClr val="tx2"/>
              </a:solidFill>
            </a:endParaRPr>
          </a:p>
        </p:txBody>
      </p:sp>
      <p:sp>
        <p:nvSpPr>
          <p:cNvPr id="953" name="Google Shape;953;p30"/>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過去、現在 與未來的變革</a:t>
            </a:r>
            <a:endParaRPr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1012" y="1382486"/>
            <a:ext cx="8686800" cy="333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307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lum bright="-40000" contrast="20000"/>
            <a:extLst>
              <a:ext uri="{28A0092B-C50C-407E-A947-70E740481C1C}">
                <a14:useLocalDpi xmlns:a14="http://schemas.microsoft.com/office/drawing/2010/main" val="0"/>
              </a:ext>
            </a:extLst>
          </a:blip>
          <a:srcRect t="7451"/>
          <a:stretch/>
        </p:blipFill>
        <p:spPr bwMode="auto">
          <a:xfrm>
            <a:off x="251012" y="1295400"/>
            <a:ext cx="8713694" cy="376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347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lum bright="-40000" contrast="20000"/>
            <a:extLst>
              <a:ext uri="{28A0092B-C50C-407E-A947-70E740481C1C}">
                <a14:useLocalDpi xmlns:a14="http://schemas.microsoft.com/office/drawing/2010/main" val="0"/>
              </a:ext>
            </a:extLst>
          </a:blip>
          <a:srcRect t="9226"/>
          <a:stretch/>
        </p:blipFill>
        <p:spPr bwMode="auto">
          <a:xfrm>
            <a:off x="170328" y="1121229"/>
            <a:ext cx="8749553" cy="366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8604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3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品質的策略</a:t>
            </a:r>
            <a:endParaRPr dirty="0"/>
          </a:p>
        </p:txBody>
      </p:sp>
      <p:sp>
        <p:nvSpPr>
          <p:cNvPr id="989" name="Google Shape;989;p34"/>
          <p:cNvSpPr txBox="1">
            <a:spLocks noGrp="1"/>
          </p:cNvSpPr>
          <p:nvPr>
            <p:ph type="title" idx="2"/>
          </p:nvPr>
        </p:nvSpPr>
        <p:spPr>
          <a:xfrm>
            <a:off x="864550" y="2713324"/>
            <a:ext cx="2029200" cy="54194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sz="3200" b="1" dirty="0">
                <a:solidFill>
                  <a:schemeClr val="tx2">
                    <a:lumMod val="75000"/>
                    <a:lumOff val="25000"/>
                  </a:schemeClr>
                </a:solidFill>
                <a:latin typeface="微軟正黑體" panose="020B0604030504040204" pitchFamily="34" charset="-120"/>
                <a:ea typeface="微軟正黑體" panose="020B0604030504040204" pitchFamily="34" charset="-120"/>
              </a:rPr>
              <a:t>看的到</a:t>
            </a:r>
            <a:endParaRPr sz="3200" b="1" dirty="0">
              <a:solidFill>
                <a:schemeClr val="tx2">
                  <a:lumMod val="75000"/>
                  <a:lumOff val="25000"/>
                </a:schemeClr>
              </a:solidFill>
              <a:latin typeface="微軟正黑體" panose="020B0604030504040204" pitchFamily="34" charset="-120"/>
              <a:ea typeface="微軟正黑體" panose="020B0604030504040204" pitchFamily="34" charset="-120"/>
            </a:endParaRPr>
          </a:p>
        </p:txBody>
      </p:sp>
      <p:sp>
        <p:nvSpPr>
          <p:cNvPr id="991" name="Google Shape;991;p34"/>
          <p:cNvSpPr txBox="1">
            <a:spLocks noGrp="1"/>
          </p:cNvSpPr>
          <p:nvPr>
            <p:ph type="title" idx="3"/>
          </p:nvPr>
        </p:nvSpPr>
        <p:spPr>
          <a:xfrm>
            <a:off x="3155200" y="2718612"/>
            <a:ext cx="2029200" cy="59151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sz="3200" b="1" dirty="0">
                <a:solidFill>
                  <a:schemeClr val="tx2">
                    <a:lumMod val="75000"/>
                    <a:lumOff val="25000"/>
                  </a:schemeClr>
                </a:solidFill>
                <a:latin typeface="微軟正黑體" panose="020B0604030504040204" pitchFamily="34" charset="-120"/>
                <a:ea typeface="微軟正黑體" panose="020B0604030504040204" pitchFamily="34" charset="-120"/>
              </a:rPr>
              <a:t>找的到</a:t>
            </a:r>
            <a:endParaRPr sz="3200" b="1" dirty="0">
              <a:solidFill>
                <a:schemeClr val="tx2">
                  <a:lumMod val="75000"/>
                  <a:lumOff val="25000"/>
                </a:schemeClr>
              </a:solidFill>
              <a:latin typeface="微軟正黑體" panose="020B0604030504040204" pitchFamily="34" charset="-120"/>
              <a:ea typeface="微軟正黑體" panose="020B0604030504040204" pitchFamily="34" charset="-120"/>
            </a:endParaRPr>
          </a:p>
        </p:txBody>
      </p:sp>
      <p:sp>
        <p:nvSpPr>
          <p:cNvPr id="993" name="Google Shape;993;p34"/>
          <p:cNvSpPr txBox="1">
            <a:spLocks noGrp="1"/>
          </p:cNvSpPr>
          <p:nvPr>
            <p:ph type="title" idx="5"/>
          </p:nvPr>
        </p:nvSpPr>
        <p:spPr>
          <a:xfrm>
            <a:off x="5445850" y="2718612"/>
            <a:ext cx="2029200" cy="55494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sz="3200" b="1" dirty="0">
                <a:solidFill>
                  <a:schemeClr val="tx2">
                    <a:lumMod val="75000"/>
                    <a:lumOff val="25000"/>
                  </a:schemeClr>
                </a:solidFill>
                <a:latin typeface="微軟正黑體" panose="020B0604030504040204" pitchFamily="34" charset="-120"/>
                <a:ea typeface="微軟正黑體" panose="020B0604030504040204" pitchFamily="34" charset="-120"/>
              </a:rPr>
              <a:t>用的到</a:t>
            </a:r>
            <a:endParaRPr sz="3200" b="1" dirty="0">
              <a:solidFill>
                <a:schemeClr val="tx2">
                  <a:lumMod val="75000"/>
                  <a:lumOff val="25000"/>
                </a:schemeClr>
              </a:solidFill>
              <a:latin typeface="微軟正黑體" panose="020B0604030504040204" pitchFamily="34" charset="-120"/>
              <a:ea typeface="微軟正黑體" panose="020B0604030504040204" pitchFamily="34" charset="-120"/>
            </a:endParaRPr>
          </a:p>
        </p:txBody>
      </p:sp>
      <p:sp>
        <p:nvSpPr>
          <p:cNvPr id="995" name="Google Shape;995;p34"/>
          <p:cNvSpPr/>
          <p:nvPr/>
        </p:nvSpPr>
        <p:spPr>
          <a:xfrm>
            <a:off x="1056400" y="1259925"/>
            <a:ext cx="1645500" cy="1423200"/>
          </a:xfrm>
          <a:prstGeom prst="triangle">
            <a:avLst>
              <a:gd name="adj" fmla="val 50000"/>
            </a:avLst>
          </a:prstGeom>
          <a:solidFill>
            <a:srgbClr val="FE9B2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96" name="Google Shape;996;p34"/>
          <p:cNvSpPr/>
          <p:nvPr/>
        </p:nvSpPr>
        <p:spPr>
          <a:xfrm>
            <a:off x="3347050" y="1259925"/>
            <a:ext cx="1645500" cy="1423200"/>
          </a:xfrm>
          <a:prstGeom prst="triangle">
            <a:avLst>
              <a:gd name="adj" fmla="val 50000"/>
            </a:avLst>
          </a:prstGeom>
          <a:solidFill>
            <a:srgbClr val="99D7EF">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97" name="Google Shape;997;p34"/>
          <p:cNvSpPr/>
          <p:nvPr/>
        </p:nvSpPr>
        <p:spPr>
          <a:xfrm>
            <a:off x="5637700" y="1259925"/>
            <a:ext cx="1645500" cy="1423200"/>
          </a:xfrm>
          <a:prstGeom prst="triangle">
            <a:avLst>
              <a:gd name="adj" fmla="val 50000"/>
            </a:avLst>
          </a:prstGeom>
          <a:solidFill>
            <a:srgbClr val="FE524D">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98" name="Google Shape;998;p34"/>
          <p:cNvSpPr/>
          <p:nvPr/>
        </p:nvSpPr>
        <p:spPr>
          <a:xfrm>
            <a:off x="3910028" y="1974646"/>
            <a:ext cx="519546" cy="478106"/>
          </a:xfrm>
          <a:custGeom>
            <a:avLst/>
            <a:gdLst/>
            <a:ahLst/>
            <a:cxnLst/>
            <a:rect l="l" t="t" r="r" b="b"/>
            <a:pathLst>
              <a:path w="23683" h="21794" extrusionOk="0">
                <a:moveTo>
                  <a:pt x="11992" y="2036"/>
                </a:moveTo>
                <a:cubicBezTo>
                  <a:pt x="12035" y="2068"/>
                  <a:pt x="12077" y="2098"/>
                  <a:pt x="12117" y="2130"/>
                </a:cubicBezTo>
                <a:lnTo>
                  <a:pt x="12143" y="2150"/>
                </a:lnTo>
                <a:cubicBezTo>
                  <a:pt x="12196" y="2191"/>
                  <a:pt x="12248" y="2233"/>
                  <a:pt x="12300" y="2276"/>
                </a:cubicBezTo>
                <a:cubicBezTo>
                  <a:pt x="12315" y="2289"/>
                  <a:pt x="12329" y="2301"/>
                  <a:pt x="12344" y="2314"/>
                </a:cubicBezTo>
                <a:cubicBezTo>
                  <a:pt x="12380" y="2345"/>
                  <a:pt x="12416" y="2377"/>
                  <a:pt x="12452" y="2408"/>
                </a:cubicBezTo>
                <a:cubicBezTo>
                  <a:pt x="12471" y="2424"/>
                  <a:pt x="12489" y="2440"/>
                  <a:pt x="12507" y="2458"/>
                </a:cubicBezTo>
                <a:cubicBezTo>
                  <a:pt x="12538" y="2485"/>
                  <a:pt x="12570" y="2514"/>
                  <a:pt x="12600" y="2543"/>
                </a:cubicBezTo>
                <a:lnTo>
                  <a:pt x="12600" y="2545"/>
                </a:lnTo>
                <a:cubicBezTo>
                  <a:pt x="12621" y="2564"/>
                  <a:pt x="12640" y="2581"/>
                  <a:pt x="12658" y="2600"/>
                </a:cubicBezTo>
                <a:cubicBezTo>
                  <a:pt x="12687" y="2628"/>
                  <a:pt x="12716" y="2655"/>
                  <a:pt x="12745" y="2684"/>
                </a:cubicBezTo>
                <a:cubicBezTo>
                  <a:pt x="12764" y="2702"/>
                  <a:pt x="12783" y="2722"/>
                  <a:pt x="12802" y="2742"/>
                </a:cubicBezTo>
                <a:cubicBezTo>
                  <a:pt x="12830" y="2770"/>
                  <a:pt x="12859" y="2799"/>
                  <a:pt x="12886" y="2828"/>
                </a:cubicBezTo>
                <a:cubicBezTo>
                  <a:pt x="12904" y="2847"/>
                  <a:pt x="12922" y="2867"/>
                  <a:pt x="12940" y="2886"/>
                </a:cubicBezTo>
                <a:cubicBezTo>
                  <a:pt x="12967" y="2916"/>
                  <a:pt x="12995" y="2945"/>
                  <a:pt x="13023" y="2976"/>
                </a:cubicBezTo>
                <a:cubicBezTo>
                  <a:pt x="13040" y="2996"/>
                  <a:pt x="13057" y="3015"/>
                  <a:pt x="13075" y="3035"/>
                </a:cubicBezTo>
                <a:cubicBezTo>
                  <a:pt x="13102" y="3066"/>
                  <a:pt x="13128" y="3098"/>
                  <a:pt x="13156" y="3129"/>
                </a:cubicBezTo>
                <a:cubicBezTo>
                  <a:pt x="13172" y="3148"/>
                  <a:pt x="13188" y="3167"/>
                  <a:pt x="13202" y="3186"/>
                </a:cubicBezTo>
                <a:cubicBezTo>
                  <a:pt x="13231" y="3221"/>
                  <a:pt x="13260" y="3257"/>
                  <a:pt x="13289" y="3292"/>
                </a:cubicBezTo>
                <a:cubicBezTo>
                  <a:pt x="13301" y="3308"/>
                  <a:pt x="13314" y="3324"/>
                  <a:pt x="13327" y="3341"/>
                </a:cubicBezTo>
                <a:cubicBezTo>
                  <a:pt x="13363" y="3386"/>
                  <a:pt x="13398" y="3433"/>
                  <a:pt x="13433" y="3479"/>
                </a:cubicBezTo>
                <a:cubicBezTo>
                  <a:pt x="13437" y="3486"/>
                  <a:pt x="13442" y="3492"/>
                  <a:pt x="13448" y="3498"/>
                </a:cubicBezTo>
                <a:cubicBezTo>
                  <a:pt x="13487" y="3552"/>
                  <a:pt x="13526" y="3607"/>
                  <a:pt x="13564" y="3662"/>
                </a:cubicBezTo>
                <a:lnTo>
                  <a:pt x="13583" y="3688"/>
                </a:lnTo>
                <a:cubicBezTo>
                  <a:pt x="13614" y="3734"/>
                  <a:pt x="13645" y="3781"/>
                  <a:pt x="13675" y="3827"/>
                </a:cubicBezTo>
                <a:cubicBezTo>
                  <a:pt x="13686" y="3843"/>
                  <a:pt x="13697" y="3861"/>
                  <a:pt x="13707" y="3878"/>
                </a:cubicBezTo>
                <a:cubicBezTo>
                  <a:pt x="13732" y="3917"/>
                  <a:pt x="13757" y="3955"/>
                  <a:pt x="13780" y="3994"/>
                </a:cubicBezTo>
                <a:cubicBezTo>
                  <a:pt x="13793" y="4014"/>
                  <a:pt x="13804" y="4035"/>
                  <a:pt x="13816" y="4055"/>
                </a:cubicBezTo>
                <a:cubicBezTo>
                  <a:pt x="13838" y="4091"/>
                  <a:pt x="13860" y="4128"/>
                  <a:pt x="13881" y="4165"/>
                </a:cubicBezTo>
                <a:cubicBezTo>
                  <a:pt x="13893" y="4187"/>
                  <a:pt x="13905" y="4209"/>
                  <a:pt x="13918" y="4231"/>
                </a:cubicBezTo>
                <a:cubicBezTo>
                  <a:pt x="13938" y="4267"/>
                  <a:pt x="13957" y="4303"/>
                  <a:pt x="13977" y="4339"/>
                </a:cubicBezTo>
                <a:cubicBezTo>
                  <a:pt x="13989" y="4361"/>
                  <a:pt x="14000" y="4383"/>
                  <a:pt x="14012" y="4406"/>
                </a:cubicBezTo>
                <a:cubicBezTo>
                  <a:pt x="14031" y="4442"/>
                  <a:pt x="14050" y="4480"/>
                  <a:pt x="14069" y="4516"/>
                </a:cubicBezTo>
                <a:cubicBezTo>
                  <a:pt x="14080" y="4540"/>
                  <a:pt x="14090" y="4561"/>
                  <a:pt x="14100" y="4583"/>
                </a:cubicBezTo>
                <a:cubicBezTo>
                  <a:pt x="14119" y="4622"/>
                  <a:pt x="14137" y="4660"/>
                  <a:pt x="14156" y="4699"/>
                </a:cubicBezTo>
                <a:cubicBezTo>
                  <a:pt x="14166" y="4721"/>
                  <a:pt x="14174" y="4741"/>
                  <a:pt x="14185" y="4763"/>
                </a:cubicBezTo>
                <a:cubicBezTo>
                  <a:pt x="14203" y="4805"/>
                  <a:pt x="14221" y="4847"/>
                  <a:pt x="14240" y="4889"/>
                </a:cubicBezTo>
                <a:cubicBezTo>
                  <a:pt x="14247" y="4907"/>
                  <a:pt x="14256" y="4927"/>
                  <a:pt x="14263" y="4946"/>
                </a:cubicBezTo>
                <a:cubicBezTo>
                  <a:pt x="14285" y="4995"/>
                  <a:pt x="14305" y="5047"/>
                  <a:pt x="14324" y="5098"/>
                </a:cubicBezTo>
                <a:cubicBezTo>
                  <a:pt x="14328" y="5108"/>
                  <a:pt x="14333" y="5118"/>
                  <a:pt x="14337" y="5129"/>
                </a:cubicBezTo>
                <a:cubicBezTo>
                  <a:pt x="14360" y="5192"/>
                  <a:pt x="14383" y="5255"/>
                  <a:pt x="14405" y="5319"/>
                </a:cubicBezTo>
                <a:cubicBezTo>
                  <a:pt x="14408" y="5326"/>
                  <a:pt x="14409" y="5332"/>
                  <a:pt x="14412" y="5338"/>
                </a:cubicBezTo>
                <a:cubicBezTo>
                  <a:pt x="14431" y="5394"/>
                  <a:pt x="14450" y="5451"/>
                  <a:pt x="14467" y="5507"/>
                </a:cubicBezTo>
                <a:cubicBezTo>
                  <a:pt x="14473" y="5526"/>
                  <a:pt x="14479" y="5545"/>
                  <a:pt x="14486" y="5565"/>
                </a:cubicBezTo>
                <a:cubicBezTo>
                  <a:pt x="14499" y="5609"/>
                  <a:pt x="14512" y="5652"/>
                  <a:pt x="14525" y="5697"/>
                </a:cubicBezTo>
                <a:cubicBezTo>
                  <a:pt x="14531" y="5721"/>
                  <a:pt x="14539" y="5744"/>
                  <a:pt x="14544" y="5767"/>
                </a:cubicBezTo>
                <a:cubicBezTo>
                  <a:pt x="14555" y="5808"/>
                  <a:pt x="14566" y="5848"/>
                  <a:pt x="14576" y="5889"/>
                </a:cubicBezTo>
                <a:cubicBezTo>
                  <a:pt x="14584" y="5913"/>
                  <a:pt x="14589" y="5940"/>
                  <a:pt x="14595" y="5964"/>
                </a:cubicBezTo>
                <a:cubicBezTo>
                  <a:pt x="14604" y="6003"/>
                  <a:pt x="14613" y="6043"/>
                  <a:pt x="14623" y="6083"/>
                </a:cubicBezTo>
                <a:lnTo>
                  <a:pt x="14639" y="6160"/>
                </a:lnTo>
                <a:cubicBezTo>
                  <a:pt x="14647" y="6201"/>
                  <a:pt x="14656" y="6240"/>
                  <a:pt x="14663" y="6279"/>
                </a:cubicBezTo>
                <a:cubicBezTo>
                  <a:pt x="14668" y="6305"/>
                  <a:pt x="14673" y="6331"/>
                  <a:pt x="14678" y="6357"/>
                </a:cubicBezTo>
                <a:cubicBezTo>
                  <a:pt x="14685" y="6398"/>
                  <a:pt x="14692" y="6439"/>
                  <a:pt x="14698" y="6478"/>
                </a:cubicBezTo>
                <a:lnTo>
                  <a:pt x="14711" y="6556"/>
                </a:lnTo>
                <a:cubicBezTo>
                  <a:pt x="14717" y="6598"/>
                  <a:pt x="14723" y="6640"/>
                  <a:pt x="14729" y="6682"/>
                </a:cubicBezTo>
                <a:cubicBezTo>
                  <a:pt x="14732" y="6707"/>
                  <a:pt x="14734" y="6730"/>
                  <a:pt x="14737" y="6755"/>
                </a:cubicBezTo>
                <a:cubicBezTo>
                  <a:pt x="14743" y="6801"/>
                  <a:pt x="14749" y="6849"/>
                  <a:pt x="14753" y="6897"/>
                </a:cubicBezTo>
                <a:cubicBezTo>
                  <a:pt x="14755" y="6916"/>
                  <a:pt x="14758" y="6935"/>
                  <a:pt x="14759" y="6954"/>
                </a:cubicBezTo>
                <a:cubicBezTo>
                  <a:pt x="14765" y="7020"/>
                  <a:pt x="14771" y="7087"/>
                  <a:pt x="14774" y="7154"/>
                </a:cubicBezTo>
                <a:cubicBezTo>
                  <a:pt x="14758" y="7147"/>
                  <a:pt x="14742" y="7141"/>
                  <a:pt x="14726" y="7135"/>
                </a:cubicBezTo>
                <a:lnTo>
                  <a:pt x="14655" y="7109"/>
                </a:lnTo>
                <a:cubicBezTo>
                  <a:pt x="14615" y="7094"/>
                  <a:pt x="14575" y="7080"/>
                  <a:pt x="14536" y="7065"/>
                </a:cubicBezTo>
                <a:lnTo>
                  <a:pt x="14469" y="7041"/>
                </a:lnTo>
                <a:cubicBezTo>
                  <a:pt x="14422" y="7025"/>
                  <a:pt x="14376" y="7010"/>
                  <a:pt x="14330" y="6994"/>
                </a:cubicBezTo>
                <a:cubicBezTo>
                  <a:pt x="14314" y="6990"/>
                  <a:pt x="14298" y="6984"/>
                  <a:pt x="14282" y="6980"/>
                </a:cubicBezTo>
                <a:cubicBezTo>
                  <a:pt x="14219" y="6959"/>
                  <a:pt x="14157" y="6941"/>
                  <a:pt x="14095" y="6922"/>
                </a:cubicBezTo>
                <a:lnTo>
                  <a:pt x="14053" y="6910"/>
                </a:lnTo>
                <a:cubicBezTo>
                  <a:pt x="14003" y="6897"/>
                  <a:pt x="13955" y="6883"/>
                  <a:pt x="13906" y="6871"/>
                </a:cubicBezTo>
                <a:cubicBezTo>
                  <a:pt x="13883" y="6865"/>
                  <a:pt x="13861" y="6859"/>
                  <a:pt x="13839" y="6854"/>
                </a:cubicBezTo>
                <a:cubicBezTo>
                  <a:pt x="13797" y="6843"/>
                  <a:pt x="13755" y="6833"/>
                  <a:pt x="13713" y="6823"/>
                </a:cubicBezTo>
                <a:lnTo>
                  <a:pt x="13641" y="6807"/>
                </a:lnTo>
                <a:cubicBezTo>
                  <a:pt x="13600" y="6798"/>
                  <a:pt x="13558" y="6790"/>
                  <a:pt x="13516" y="6781"/>
                </a:cubicBezTo>
                <a:lnTo>
                  <a:pt x="13448" y="6767"/>
                </a:lnTo>
                <a:cubicBezTo>
                  <a:pt x="13401" y="6758"/>
                  <a:pt x="13355" y="6751"/>
                  <a:pt x="13308" y="6742"/>
                </a:cubicBezTo>
                <a:cubicBezTo>
                  <a:pt x="13291" y="6739"/>
                  <a:pt x="13272" y="6735"/>
                  <a:pt x="13253" y="6732"/>
                </a:cubicBezTo>
                <a:cubicBezTo>
                  <a:pt x="13188" y="6722"/>
                  <a:pt x="13124" y="6711"/>
                  <a:pt x="13059" y="6701"/>
                </a:cubicBezTo>
                <a:lnTo>
                  <a:pt x="13033" y="6698"/>
                </a:lnTo>
                <a:cubicBezTo>
                  <a:pt x="12976" y="6691"/>
                  <a:pt x="12920" y="6684"/>
                  <a:pt x="12863" y="6678"/>
                </a:cubicBezTo>
                <a:lnTo>
                  <a:pt x="12798" y="6671"/>
                </a:lnTo>
                <a:cubicBezTo>
                  <a:pt x="12754" y="6665"/>
                  <a:pt x="12709" y="6662"/>
                  <a:pt x="12666" y="6658"/>
                </a:cubicBezTo>
                <a:lnTo>
                  <a:pt x="12592" y="6652"/>
                </a:lnTo>
                <a:cubicBezTo>
                  <a:pt x="12550" y="6648"/>
                  <a:pt x="12507" y="6646"/>
                  <a:pt x="12465" y="6643"/>
                </a:cubicBezTo>
                <a:cubicBezTo>
                  <a:pt x="12441" y="6642"/>
                  <a:pt x="12416" y="6639"/>
                  <a:pt x="12391" y="6639"/>
                </a:cubicBezTo>
                <a:cubicBezTo>
                  <a:pt x="12346" y="6636"/>
                  <a:pt x="12301" y="6635"/>
                  <a:pt x="12255" y="6633"/>
                </a:cubicBezTo>
                <a:cubicBezTo>
                  <a:pt x="12235" y="6633"/>
                  <a:pt x="12213" y="6632"/>
                  <a:pt x="12191" y="6630"/>
                </a:cubicBezTo>
                <a:cubicBezTo>
                  <a:pt x="12126" y="6629"/>
                  <a:pt x="12059" y="6627"/>
                  <a:pt x="11992" y="6627"/>
                </a:cubicBezTo>
                <a:cubicBezTo>
                  <a:pt x="11926" y="6627"/>
                  <a:pt x="11859" y="6629"/>
                  <a:pt x="11792" y="6630"/>
                </a:cubicBezTo>
                <a:cubicBezTo>
                  <a:pt x="11772" y="6630"/>
                  <a:pt x="11750" y="6632"/>
                  <a:pt x="11730" y="6633"/>
                </a:cubicBezTo>
                <a:cubicBezTo>
                  <a:pt x="11683" y="6635"/>
                  <a:pt x="11638" y="6636"/>
                  <a:pt x="11594" y="6639"/>
                </a:cubicBezTo>
                <a:cubicBezTo>
                  <a:pt x="11569" y="6640"/>
                  <a:pt x="11544" y="6642"/>
                  <a:pt x="11520" y="6643"/>
                </a:cubicBezTo>
                <a:cubicBezTo>
                  <a:pt x="11477" y="6646"/>
                  <a:pt x="11434" y="6648"/>
                  <a:pt x="11392" y="6652"/>
                </a:cubicBezTo>
                <a:lnTo>
                  <a:pt x="11319" y="6658"/>
                </a:lnTo>
                <a:cubicBezTo>
                  <a:pt x="11274" y="6662"/>
                  <a:pt x="11231" y="6665"/>
                  <a:pt x="11187" y="6671"/>
                </a:cubicBezTo>
                <a:lnTo>
                  <a:pt x="11121" y="6678"/>
                </a:lnTo>
                <a:cubicBezTo>
                  <a:pt x="11064" y="6684"/>
                  <a:pt x="11009" y="6691"/>
                  <a:pt x="10952" y="6698"/>
                </a:cubicBezTo>
                <a:lnTo>
                  <a:pt x="10926" y="6701"/>
                </a:lnTo>
                <a:cubicBezTo>
                  <a:pt x="10861" y="6711"/>
                  <a:pt x="10796" y="6722"/>
                  <a:pt x="10732" y="6732"/>
                </a:cubicBezTo>
                <a:cubicBezTo>
                  <a:pt x="10713" y="6735"/>
                  <a:pt x="10695" y="6739"/>
                  <a:pt x="10677" y="6742"/>
                </a:cubicBezTo>
                <a:cubicBezTo>
                  <a:pt x="10630" y="6751"/>
                  <a:pt x="10584" y="6758"/>
                  <a:pt x="10539" y="6767"/>
                </a:cubicBezTo>
                <a:cubicBezTo>
                  <a:pt x="10516" y="6771"/>
                  <a:pt x="10492" y="6777"/>
                  <a:pt x="10469" y="6781"/>
                </a:cubicBezTo>
                <a:cubicBezTo>
                  <a:pt x="10427" y="6790"/>
                  <a:pt x="10385" y="6798"/>
                  <a:pt x="10344" y="6807"/>
                </a:cubicBezTo>
                <a:cubicBezTo>
                  <a:pt x="10320" y="6813"/>
                  <a:pt x="10297" y="6817"/>
                  <a:pt x="10273" y="6823"/>
                </a:cubicBezTo>
                <a:cubicBezTo>
                  <a:pt x="10231" y="6833"/>
                  <a:pt x="10189" y="6843"/>
                  <a:pt x="10147" y="6854"/>
                </a:cubicBezTo>
                <a:lnTo>
                  <a:pt x="10080" y="6871"/>
                </a:lnTo>
                <a:cubicBezTo>
                  <a:pt x="10031" y="6884"/>
                  <a:pt x="9982" y="6897"/>
                  <a:pt x="9932" y="6910"/>
                </a:cubicBezTo>
                <a:cubicBezTo>
                  <a:pt x="9919" y="6915"/>
                  <a:pt x="9905" y="6919"/>
                  <a:pt x="9892" y="6922"/>
                </a:cubicBezTo>
                <a:cubicBezTo>
                  <a:pt x="9828" y="6941"/>
                  <a:pt x="9766" y="6959"/>
                  <a:pt x="9703" y="6980"/>
                </a:cubicBezTo>
                <a:lnTo>
                  <a:pt x="9657" y="6994"/>
                </a:lnTo>
                <a:cubicBezTo>
                  <a:pt x="9610" y="7010"/>
                  <a:pt x="9564" y="7025"/>
                  <a:pt x="9517" y="7041"/>
                </a:cubicBezTo>
                <a:cubicBezTo>
                  <a:pt x="9496" y="7049"/>
                  <a:pt x="9472" y="7057"/>
                  <a:pt x="9451" y="7065"/>
                </a:cubicBezTo>
                <a:cubicBezTo>
                  <a:pt x="9412" y="7078"/>
                  <a:pt x="9371" y="7093"/>
                  <a:pt x="9330" y="7109"/>
                </a:cubicBezTo>
                <a:cubicBezTo>
                  <a:pt x="9307" y="7118"/>
                  <a:pt x="9284" y="7126"/>
                  <a:pt x="9261" y="7135"/>
                </a:cubicBezTo>
                <a:cubicBezTo>
                  <a:pt x="9245" y="7142"/>
                  <a:pt x="9229" y="7148"/>
                  <a:pt x="9211" y="7154"/>
                </a:cubicBezTo>
                <a:cubicBezTo>
                  <a:pt x="9216" y="7087"/>
                  <a:pt x="9222" y="7020"/>
                  <a:pt x="9227" y="6954"/>
                </a:cubicBezTo>
                <a:cubicBezTo>
                  <a:pt x="9229" y="6936"/>
                  <a:pt x="9232" y="6916"/>
                  <a:pt x="9233" y="6897"/>
                </a:cubicBezTo>
                <a:cubicBezTo>
                  <a:pt x="9237" y="6849"/>
                  <a:pt x="9243" y="6801"/>
                  <a:pt x="9249" y="6755"/>
                </a:cubicBezTo>
                <a:cubicBezTo>
                  <a:pt x="9252" y="6730"/>
                  <a:pt x="9255" y="6706"/>
                  <a:pt x="9258" y="6682"/>
                </a:cubicBezTo>
                <a:cubicBezTo>
                  <a:pt x="9264" y="6640"/>
                  <a:pt x="9269" y="6598"/>
                  <a:pt x="9277" y="6556"/>
                </a:cubicBezTo>
                <a:cubicBezTo>
                  <a:pt x="9280" y="6530"/>
                  <a:pt x="9284" y="6504"/>
                  <a:pt x="9288" y="6478"/>
                </a:cubicBezTo>
                <a:cubicBezTo>
                  <a:pt x="9295" y="6439"/>
                  <a:pt x="9301" y="6398"/>
                  <a:pt x="9309" y="6357"/>
                </a:cubicBezTo>
                <a:cubicBezTo>
                  <a:pt x="9314" y="6331"/>
                  <a:pt x="9319" y="6305"/>
                  <a:pt x="9325" y="6279"/>
                </a:cubicBezTo>
                <a:cubicBezTo>
                  <a:pt x="9332" y="6240"/>
                  <a:pt x="9339" y="6201"/>
                  <a:pt x="9348" y="6162"/>
                </a:cubicBezTo>
                <a:cubicBezTo>
                  <a:pt x="9354" y="6135"/>
                  <a:pt x="9359" y="6108"/>
                  <a:pt x="9365" y="6083"/>
                </a:cubicBezTo>
                <a:cubicBezTo>
                  <a:pt x="9374" y="6043"/>
                  <a:pt x="9383" y="6003"/>
                  <a:pt x="9393" y="5964"/>
                </a:cubicBezTo>
                <a:cubicBezTo>
                  <a:pt x="9398" y="5940"/>
                  <a:pt x="9404" y="5913"/>
                  <a:pt x="9410" y="5889"/>
                </a:cubicBezTo>
                <a:cubicBezTo>
                  <a:pt x="9420" y="5848"/>
                  <a:pt x="9432" y="5808"/>
                  <a:pt x="9442" y="5767"/>
                </a:cubicBezTo>
                <a:cubicBezTo>
                  <a:pt x="9449" y="5744"/>
                  <a:pt x="9455" y="5721"/>
                  <a:pt x="9462" y="5696"/>
                </a:cubicBezTo>
                <a:cubicBezTo>
                  <a:pt x="9474" y="5652"/>
                  <a:pt x="9487" y="5609"/>
                  <a:pt x="9500" y="5565"/>
                </a:cubicBezTo>
                <a:cubicBezTo>
                  <a:pt x="9506" y="5545"/>
                  <a:pt x="9512" y="5526"/>
                  <a:pt x="9519" y="5506"/>
                </a:cubicBezTo>
                <a:cubicBezTo>
                  <a:pt x="9536" y="5451"/>
                  <a:pt x="9555" y="5394"/>
                  <a:pt x="9573" y="5339"/>
                </a:cubicBezTo>
                <a:cubicBezTo>
                  <a:pt x="9575" y="5332"/>
                  <a:pt x="9578" y="5326"/>
                  <a:pt x="9580" y="5319"/>
                </a:cubicBezTo>
                <a:cubicBezTo>
                  <a:pt x="9602" y="5255"/>
                  <a:pt x="9625" y="5191"/>
                  <a:pt x="9649" y="5129"/>
                </a:cubicBezTo>
                <a:cubicBezTo>
                  <a:pt x="9652" y="5118"/>
                  <a:pt x="9658" y="5108"/>
                  <a:pt x="9661" y="5097"/>
                </a:cubicBezTo>
                <a:cubicBezTo>
                  <a:pt x="9681" y="5046"/>
                  <a:pt x="9702" y="4995"/>
                  <a:pt x="9722" y="4946"/>
                </a:cubicBezTo>
                <a:cubicBezTo>
                  <a:pt x="9731" y="4927"/>
                  <a:pt x="9738" y="4907"/>
                  <a:pt x="9747" y="4888"/>
                </a:cubicBezTo>
                <a:cubicBezTo>
                  <a:pt x="9764" y="4847"/>
                  <a:pt x="9783" y="4805"/>
                  <a:pt x="9800" y="4763"/>
                </a:cubicBezTo>
                <a:cubicBezTo>
                  <a:pt x="9811" y="4741"/>
                  <a:pt x="9821" y="4721"/>
                  <a:pt x="9831" y="4699"/>
                </a:cubicBezTo>
                <a:cubicBezTo>
                  <a:pt x="9848" y="4660"/>
                  <a:pt x="9867" y="4622"/>
                  <a:pt x="9885" y="4583"/>
                </a:cubicBezTo>
                <a:cubicBezTo>
                  <a:pt x="9896" y="4561"/>
                  <a:pt x="9906" y="4540"/>
                  <a:pt x="9918" y="4516"/>
                </a:cubicBezTo>
                <a:cubicBezTo>
                  <a:pt x="9935" y="4480"/>
                  <a:pt x="9954" y="4442"/>
                  <a:pt x="9974" y="4406"/>
                </a:cubicBezTo>
                <a:cubicBezTo>
                  <a:pt x="9986" y="4383"/>
                  <a:pt x="9998" y="4361"/>
                  <a:pt x="10009" y="4339"/>
                </a:cubicBezTo>
                <a:cubicBezTo>
                  <a:pt x="10028" y="4303"/>
                  <a:pt x="10048" y="4267"/>
                  <a:pt x="10069" y="4231"/>
                </a:cubicBezTo>
                <a:cubicBezTo>
                  <a:pt x="10080" y="4209"/>
                  <a:pt x="10093" y="4187"/>
                  <a:pt x="10105" y="4165"/>
                </a:cubicBezTo>
                <a:cubicBezTo>
                  <a:pt x="10127" y="4128"/>
                  <a:pt x="10147" y="4091"/>
                  <a:pt x="10169" y="4055"/>
                </a:cubicBezTo>
                <a:cubicBezTo>
                  <a:pt x="10182" y="4035"/>
                  <a:pt x="10194" y="4014"/>
                  <a:pt x="10205" y="3994"/>
                </a:cubicBezTo>
                <a:cubicBezTo>
                  <a:pt x="10230" y="3955"/>
                  <a:pt x="10254" y="3916"/>
                  <a:pt x="10278" y="3878"/>
                </a:cubicBezTo>
                <a:cubicBezTo>
                  <a:pt x="10289" y="3861"/>
                  <a:pt x="10299" y="3843"/>
                  <a:pt x="10311" y="3827"/>
                </a:cubicBezTo>
                <a:cubicBezTo>
                  <a:pt x="10341" y="3779"/>
                  <a:pt x="10372" y="3733"/>
                  <a:pt x="10404" y="3688"/>
                </a:cubicBezTo>
                <a:cubicBezTo>
                  <a:pt x="10410" y="3679"/>
                  <a:pt x="10415" y="3671"/>
                  <a:pt x="10421" y="3662"/>
                </a:cubicBezTo>
                <a:cubicBezTo>
                  <a:pt x="10459" y="3607"/>
                  <a:pt x="10498" y="3552"/>
                  <a:pt x="10537" y="3498"/>
                </a:cubicBezTo>
                <a:cubicBezTo>
                  <a:pt x="10542" y="3492"/>
                  <a:pt x="10546" y="3486"/>
                  <a:pt x="10550" y="3481"/>
                </a:cubicBezTo>
                <a:cubicBezTo>
                  <a:pt x="10585" y="3433"/>
                  <a:pt x="10621" y="3386"/>
                  <a:pt x="10658" y="3340"/>
                </a:cubicBezTo>
                <a:cubicBezTo>
                  <a:pt x="10669" y="3324"/>
                  <a:pt x="10682" y="3308"/>
                  <a:pt x="10695" y="3292"/>
                </a:cubicBezTo>
                <a:cubicBezTo>
                  <a:pt x="10724" y="3256"/>
                  <a:pt x="10752" y="3219"/>
                  <a:pt x="10783" y="3185"/>
                </a:cubicBezTo>
                <a:cubicBezTo>
                  <a:pt x="10797" y="3167"/>
                  <a:pt x="10813" y="3148"/>
                  <a:pt x="10829" y="3129"/>
                </a:cubicBezTo>
                <a:cubicBezTo>
                  <a:pt x="10857" y="3098"/>
                  <a:pt x="10883" y="3066"/>
                  <a:pt x="10912" y="3034"/>
                </a:cubicBezTo>
                <a:cubicBezTo>
                  <a:pt x="10928" y="3015"/>
                  <a:pt x="10945" y="2995"/>
                  <a:pt x="10962" y="2976"/>
                </a:cubicBezTo>
                <a:cubicBezTo>
                  <a:pt x="10990" y="2945"/>
                  <a:pt x="11016" y="2915"/>
                  <a:pt x="11045" y="2886"/>
                </a:cubicBezTo>
                <a:lnTo>
                  <a:pt x="11099" y="2828"/>
                </a:lnTo>
                <a:cubicBezTo>
                  <a:pt x="11128" y="2797"/>
                  <a:pt x="11155" y="2768"/>
                  <a:pt x="11184" y="2741"/>
                </a:cubicBezTo>
                <a:cubicBezTo>
                  <a:pt x="11202" y="2722"/>
                  <a:pt x="11221" y="2702"/>
                  <a:pt x="11240" y="2684"/>
                </a:cubicBezTo>
                <a:cubicBezTo>
                  <a:pt x="11269" y="2655"/>
                  <a:pt x="11299" y="2626"/>
                  <a:pt x="11328" y="2597"/>
                </a:cubicBezTo>
                <a:cubicBezTo>
                  <a:pt x="11347" y="2580"/>
                  <a:pt x="11366" y="2561"/>
                  <a:pt x="11385" y="2543"/>
                </a:cubicBezTo>
                <a:cubicBezTo>
                  <a:pt x="11417" y="2514"/>
                  <a:pt x="11447" y="2485"/>
                  <a:pt x="11479" y="2456"/>
                </a:cubicBezTo>
                <a:cubicBezTo>
                  <a:pt x="11498" y="2440"/>
                  <a:pt x="11515" y="2424"/>
                  <a:pt x="11534" y="2408"/>
                </a:cubicBezTo>
                <a:cubicBezTo>
                  <a:pt x="11570" y="2375"/>
                  <a:pt x="11607" y="2345"/>
                  <a:pt x="11644" y="2313"/>
                </a:cubicBezTo>
                <a:cubicBezTo>
                  <a:pt x="11659" y="2301"/>
                  <a:pt x="11672" y="2288"/>
                  <a:pt x="11686" y="2276"/>
                </a:cubicBezTo>
                <a:cubicBezTo>
                  <a:pt x="11739" y="2233"/>
                  <a:pt x="11791" y="2191"/>
                  <a:pt x="11843" y="2150"/>
                </a:cubicBezTo>
                <a:cubicBezTo>
                  <a:pt x="11852" y="2143"/>
                  <a:pt x="11859" y="2137"/>
                  <a:pt x="11868" y="2131"/>
                </a:cubicBezTo>
                <a:cubicBezTo>
                  <a:pt x="11908" y="2099"/>
                  <a:pt x="11950" y="2068"/>
                  <a:pt x="11992" y="2036"/>
                </a:cubicBezTo>
                <a:close/>
                <a:moveTo>
                  <a:pt x="11992" y="7313"/>
                </a:moveTo>
                <a:cubicBezTo>
                  <a:pt x="12056" y="7313"/>
                  <a:pt x="12120" y="7313"/>
                  <a:pt x="12181" y="7316"/>
                </a:cubicBezTo>
                <a:cubicBezTo>
                  <a:pt x="12203" y="7316"/>
                  <a:pt x="12223" y="7318"/>
                  <a:pt x="12245" y="7319"/>
                </a:cubicBezTo>
                <a:cubicBezTo>
                  <a:pt x="12287" y="7321"/>
                  <a:pt x="12328" y="7322"/>
                  <a:pt x="12370" y="7324"/>
                </a:cubicBezTo>
                <a:lnTo>
                  <a:pt x="12444" y="7328"/>
                </a:lnTo>
                <a:cubicBezTo>
                  <a:pt x="12481" y="7331"/>
                  <a:pt x="12519" y="7334"/>
                  <a:pt x="12557" y="7337"/>
                </a:cubicBezTo>
                <a:cubicBezTo>
                  <a:pt x="12583" y="7338"/>
                  <a:pt x="12610" y="7341"/>
                  <a:pt x="12637" y="7344"/>
                </a:cubicBezTo>
                <a:cubicBezTo>
                  <a:pt x="12673" y="7347"/>
                  <a:pt x="12708" y="7350"/>
                  <a:pt x="12744" y="7354"/>
                </a:cubicBezTo>
                <a:cubicBezTo>
                  <a:pt x="12770" y="7357"/>
                  <a:pt x="12798" y="7360"/>
                  <a:pt x="12825" y="7363"/>
                </a:cubicBezTo>
                <a:cubicBezTo>
                  <a:pt x="12860" y="7367"/>
                  <a:pt x="12895" y="7372"/>
                  <a:pt x="12928" y="7376"/>
                </a:cubicBezTo>
                <a:cubicBezTo>
                  <a:pt x="12956" y="7380"/>
                  <a:pt x="12983" y="7385"/>
                  <a:pt x="13011" y="7387"/>
                </a:cubicBezTo>
                <a:cubicBezTo>
                  <a:pt x="13046" y="7393"/>
                  <a:pt x="13079" y="7399"/>
                  <a:pt x="13112" y="7403"/>
                </a:cubicBezTo>
                <a:cubicBezTo>
                  <a:pt x="13140" y="7408"/>
                  <a:pt x="13168" y="7414"/>
                  <a:pt x="13195" y="7418"/>
                </a:cubicBezTo>
                <a:cubicBezTo>
                  <a:pt x="13229" y="7424"/>
                  <a:pt x="13262" y="7430"/>
                  <a:pt x="13297" y="7435"/>
                </a:cubicBezTo>
                <a:lnTo>
                  <a:pt x="13379" y="7453"/>
                </a:lnTo>
                <a:lnTo>
                  <a:pt x="13478" y="7473"/>
                </a:lnTo>
                <a:lnTo>
                  <a:pt x="13561" y="7492"/>
                </a:lnTo>
                <a:cubicBezTo>
                  <a:pt x="13594" y="7499"/>
                  <a:pt x="13627" y="7508"/>
                  <a:pt x="13661" y="7515"/>
                </a:cubicBezTo>
                <a:cubicBezTo>
                  <a:pt x="13687" y="7522"/>
                  <a:pt x="13715" y="7530"/>
                  <a:pt x="13741" y="7535"/>
                </a:cubicBezTo>
                <a:cubicBezTo>
                  <a:pt x="13774" y="7544"/>
                  <a:pt x="13807" y="7554"/>
                  <a:pt x="13842" y="7563"/>
                </a:cubicBezTo>
                <a:lnTo>
                  <a:pt x="13919" y="7585"/>
                </a:lnTo>
                <a:cubicBezTo>
                  <a:pt x="13954" y="7595"/>
                  <a:pt x="13989" y="7607"/>
                  <a:pt x="14024" y="7617"/>
                </a:cubicBezTo>
                <a:cubicBezTo>
                  <a:pt x="14048" y="7624"/>
                  <a:pt x="14073" y="7631"/>
                  <a:pt x="14098" y="7640"/>
                </a:cubicBezTo>
                <a:cubicBezTo>
                  <a:pt x="14135" y="7652"/>
                  <a:pt x="14172" y="7665"/>
                  <a:pt x="14209" y="7678"/>
                </a:cubicBezTo>
                <a:cubicBezTo>
                  <a:pt x="14231" y="7683"/>
                  <a:pt x="14251" y="7691"/>
                  <a:pt x="14273" y="7698"/>
                </a:cubicBezTo>
                <a:cubicBezTo>
                  <a:pt x="14324" y="7717"/>
                  <a:pt x="14375" y="7734"/>
                  <a:pt x="14427" y="7755"/>
                </a:cubicBezTo>
                <a:cubicBezTo>
                  <a:pt x="14433" y="7757"/>
                  <a:pt x="14440" y="7760"/>
                  <a:pt x="14447" y="7762"/>
                </a:cubicBezTo>
                <a:cubicBezTo>
                  <a:pt x="14505" y="7785"/>
                  <a:pt x="14563" y="7807"/>
                  <a:pt x="14621" y="7831"/>
                </a:cubicBezTo>
                <a:cubicBezTo>
                  <a:pt x="14639" y="7839"/>
                  <a:pt x="14658" y="7847"/>
                  <a:pt x="14675" y="7855"/>
                </a:cubicBezTo>
                <a:cubicBezTo>
                  <a:pt x="14710" y="7869"/>
                  <a:pt x="14745" y="7884"/>
                  <a:pt x="14779" y="7900"/>
                </a:cubicBezTo>
                <a:cubicBezTo>
                  <a:pt x="14682" y="9973"/>
                  <a:pt x="13659" y="11894"/>
                  <a:pt x="11992" y="13130"/>
                </a:cubicBezTo>
                <a:cubicBezTo>
                  <a:pt x="11377" y="12674"/>
                  <a:pt x="10842" y="12120"/>
                  <a:pt x="10408" y="11489"/>
                </a:cubicBezTo>
                <a:cubicBezTo>
                  <a:pt x="10342" y="11392"/>
                  <a:pt x="10235" y="11340"/>
                  <a:pt x="10126" y="11340"/>
                </a:cubicBezTo>
                <a:cubicBezTo>
                  <a:pt x="10060" y="11340"/>
                  <a:pt x="9993" y="11360"/>
                  <a:pt x="9934" y="11400"/>
                </a:cubicBezTo>
                <a:cubicBezTo>
                  <a:pt x="9777" y="11508"/>
                  <a:pt x="9738" y="11721"/>
                  <a:pt x="9845" y="11876"/>
                </a:cubicBezTo>
                <a:cubicBezTo>
                  <a:pt x="10275" y="12501"/>
                  <a:pt x="10796" y="13059"/>
                  <a:pt x="11390" y="13529"/>
                </a:cubicBezTo>
                <a:cubicBezTo>
                  <a:pt x="10313" y="14163"/>
                  <a:pt x="9102" y="14484"/>
                  <a:pt x="7886" y="14484"/>
                </a:cubicBezTo>
                <a:cubicBezTo>
                  <a:pt x="6940" y="14484"/>
                  <a:pt x="5991" y="14289"/>
                  <a:pt x="5101" y="13897"/>
                </a:cubicBezTo>
                <a:cubicBezTo>
                  <a:pt x="5207" y="11547"/>
                  <a:pt x="6504" y="9413"/>
                  <a:pt x="8543" y="8238"/>
                </a:cubicBezTo>
                <a:cubicBezTo>
                  <a:pt x="8608" y="9017"/>
                  <a:pt x="8795" y="9780"/>
                  <a:pt x="9097" y="10501"/>
                </a:cubicBezTo>
                <a:cubicBezTo>
                  <a:pt x="9151" y="10632"/>
                  <a:pt x="9279" y="10711"/>
                  <a:pt x="9413" y="10711"/>
                </a:cubicBezTo>
                <a:cubicBezTo>
                  <a:pt x="9456" y="10711"/>
                  <a:pt x="9501" y="10703"/>
                  <a:pt x="9544" y="10685"/>
                </a:cubicBezTo>
                <a:cubicBezTo>
                  <a:pt x="9718" y="10613"/>
                  <a:pt x="9800" y="10412"/>
                  <a:pt x="9728" y="10238"/>
                </a:cubicBezTo>
                <a:cubicBezTo>
                  <a:pt x="9417" y="9495"/>
                  <a:pt x="9240" y="8703"/>
                  <a:pt x="9206" y="7900"/>
                </a:cubicBezTo>
                <a:cubicBezTo>
                  <a:pt x="9242" y="7884"/>
                  <a:pt x="9277" y="7869"/>
                  <a:pt x="9313" y="7853"/>
                </a:cubicBezTo>
                <a:lnTo>
                  <a:pt x="9365" y="7831"/>
                </a:lnTo>
                <a:cubicBezTo>
                  <a:pt x="9422" y="7807"/>
                  <a:pt x="9480" y="7784"/>
                  <a:pt x="9538" y="7762"/>
                </a:cubicBezTo>
                <a:lnTo>
                  <a:pt x="9552" y="7757"/>
                </a:lnTo>
                <a:cubicBezTo>
                  <a:pt x="9606" y="7737"/>
                  <a:pt x="9660" y="7717"/>
                  <a:pt x="9713" y="7698"/>
                </a:cubicBezTo>
                <a:cubicBezTo>
                  <a:pt x="9734" y="7691"/>
                  <a:pt x="9752" y="7685"/>
                  <a:pt x="9773" y="7678"/>
                </a:cubicBezTo>
                <a:cubicBezTo>
                  <a:pt x="9812" y="7665"/>
                  <a:pt x="9850" y="7652"/>
                  <a:pt x="9889" y="7638"/>
                </a:cubicBezTo>
                <a:cubicBezTo>
                  <a:pt x="9912" y="7631"/>
                  <a:pt x="9937" y="7624"/>
                  <a:pt x="9960" y="7617"/>
                </a:cubicBezTo>
                <a:cubicBezTo>
                  <a:pt x="9996" y="7607"/>
                  <a:pt x="10031" y="7595"/>
                  <a:pt x="10066" y="7585"/>
                </a:cubicBezTo>
                <a:lnTo>
                  <a:pt x="10143" y="7563"/>
                </a:lnTo>
                <a:cubicBezTo>
                  <a:pt x="10178" y="7554"/>
                  <a:pt x="10211" y="7544"/>
                  <a:pt x="10246" y="7535"/>
                </a:cubicBezTo>
                <a:cubicBezTo>
                  <a:pt x="10272" y="7528"/>
                  <a:pt x="10298" y="7522"/>
                  <a:pt x="10324" y="7515"/>
                </a:cubicBezTo>
                <a:cubicBezTo>
                  <a:pt x="10357" y="7508"/>
                  <a:pt x="10392" y="7499"/>
                  <a:pt x="10426" y="7492"/>
                </a:cubicBezTo>
                <a:lnTo>
                  <a:pt x="10505" y="7473"/>
                </a:lnTo>
                <a:cubicBezTo>
                  <a:pt x="10540" y="7466"/>
                  <a:pt x="10574" y="7459"/>
                  <a:pt x="10607" y="7451"/>
                </a:cubicBezTo>
                <a:cubicBezTo>
                  <a:pt x="10635" y="7447"/>
                  <a:pt x="10662" y="7441"/>
                  <a:pt x="10688" y="7435"/>
                </a:cubicBezTo>
                <a:cubicBezTo>
                  <a:pt x="10723" y="7430"/>
                  <a:pt x="10756" y="7424"/>
                  <a:pt x="10790" y="7418"/>
                </a:cubicBezTo>
                <a:cubicBezTo>
                  <a:pt x="10817" y="7414"/>
                  <a:pt x="10845" y="7408"/>
                  <a:pt x="10872" y="7403"/>
                </a:cubicBezTo>
                <a:cubicBezTo>
                  <a:pt x="10906" y="7398"/>
                  <a:pt x="10941" y="7393"/>
                  <a:pt x="10975" y="7387"/>
                </a:cubicBezTo>
                <a:cubicBezTo>
                  <a:pt x="11002" y="7385"/>
                  <a:pt x="11029" y="7380"/>
                  <a:pt x="11057" y="7376"/>
                </a:cubicBezTo>
                <a:cubicBezTo>
                  <a:pt x="11092" y="7372"/>
                  <a:pt x="11126" y="7367"/>
                  <a:pt x="11161" y="7363"/>
                </a:cubicBezTo>
                <a:cubicBezTo>
                  <a:pt x="11189" y="7360"/>
                  <a:pt x="11215" y="7357"/>
                  <a:pt x="11242" y="7354"/>
                </a:cubicBezTo>
                <a:cubicBezTo>
                  <a:pt x="11279" y="7350"/>
                  <a:pt x="11315" y="7347"/>
                  <a:pt x="11350" y="7344"/>
                </a:cubicBezTo>
                <a:cubicBezTo>
                  <a:pt x="11376" y="7341"/>
                  <a:pt x="11402" y="7338"/>
                  <a:pt x="11428" y="7337"/>
                </a:cubicBezTo>
                <a:cubicBezTo>
                  <a:pt x="11466" y="7334"/>
                  <a:pt x="11504" y="7331"/>
                  <a:pt x="11541" y="7328"/>
                </a:cubicBezTo>
                <a:lnTo>
                  <a:pt x="11615" y="7324"/>
                </a:lnTo>
                <a:cubicBezTo>
                  <a:pt x="11657" y="7322"/>
                  <a:pt x="11699" y="7319"/>
                  <a:pt x="11741" y="7318"/>
                </a:cubicBezTo>
                <a:cubicBezTo>
                  <a:pt x="11762" y="7318"/>
                  <a:pt x="11784" y="7316"/>
                  <a:pt x="11804" y="7316"/>
                </a:cubicBezTo>
                <a:cubicBezTo>
                  <a:pt x="11866" y="7315"/>
                  <a:pt x="11930" y="7313"/>
                  <a:pt x="11992" y="7313"/>
                </a:cubicBezTo>
                <a:close/>
                <a:moveTo>
                  <a:pt x="15442" y="8236"/>
                </a:moveTo>
                <a:cubicBezTo>
                  <a:pt x="17481" y="9413"/>
                  <a:pt x="18778" y="11547"/>
                  <a:pt x="18884" y="13897"/>
                </a:cubicBezTo>
                <a:cubicBezTo>
                  <a:pt x="17994" y="14289"/>
                  <a:pt x="17046" y="14484"/>
                  <a:pt x="16100" y="14484"/>
                </a:cubicBezTo>
                <a:cubicBezTo>
                  <a:pt x="14884" y="14484"/>
                  <a:pt x="13672" y="14163"/>
                  <a:pt x="12595" y="13529"/>
                </a:cubicBezTo>
                <a:cubicBezTo>
                  <a:pt x="14231" y="12230"/>
                  <a:pt x="15260" y="10317"/>
                  <a:pt x="15442" y="8236"/>
                </a:cubicBezTo>
                <a:close/>
                <a:moveTo>
                  <a:pt x="11992" y="13961"/>
                </a:moveTo>
                <a:cubicBezTo>
                  <a:pt x="13234" y="14759"/>
                  <a:pt x="14663" y="15167"/>
                  <a:pt x="16100" y="15167"/>
                </a:cubicBezTo>
                <a:cubicBezTo>
                  <a:pt x="17039" y="15167"/>
                  <a:pt x="17982" y="14993"/>
                  <a:pt x="18879" y="14640"/>
                </a:cubicBezTo>
                <a:lnTo>
                  <a:pt x="18879" y="14640"/>
                </a:lnTo>
                <a:cubicBezTo>
                  <a:pt x="18657" y="18246"/>
                  <a:pt x="15654" y="21112"/>
                  <a:pt x="11992" y="21112"/>
                </a:cubicBezTo>
                <a:cubicBezTo>
                  <a:pt x="8332" y="21112"/>
                  <a:pt x="5328" y="18246"/>
                  <a:pt x="5106" y="14640"/>
                </a:cubicBezTo>
                <a:lnTo>
                  <a:pt x="5106" y="14640"/>
                </a:lnTo>
                <a:cubicBezTo>
                  <a:pt x="6003" y="14993"/>
                  <a:pt x="6946" y="15167"/>
                  <a:pt x="7884" y="15167"/>
                </a:cubicBezTo>
                <a:cubicBezTo>
                  <a:pt x="9322" y="15167"/>
                  <a:pt x="10751" y="14759"/>
                  <a:pt x="11992" y="13961"/>
                </a:cubicBezTo>
                <a:close/>
                <a:moveTo>
                  <a:pt x="16082" y="0"/>
                </a:moveTo>
                <a:cubicBezTo>
                  <a:pt x="14632" y="0"/>
                  <a:pt x="13211" y="419"/>
                  <a:pt x="11992" y="1207"/>
                </a:cubicBezTo>
                <a:cubicBezTo>
                  <a:pt x="10737" y="399"/>
                  <a:pt x="9311" y="0"/>
                  <a:pt x="7889" y="0"/>
                </a:cubicBezTo>
                <a:cubicBezTo>
                  <a:pt x="6170" y="0"/>
                  <a:pt x="4458" y="584"/>
                  <a:pt x="3064" y="1732"/>
                </a:cubicBezTo>
                <a:cubicBezTo>
                  <a:pt x="2918" y="1851"/>
                  <a:pt x="2898" y="2068"/>
                  <a:pt x="3018" y="2213"/>
                </a:cubicBezTo>
                <a:cubicBezTo>
                  <a:pt x="3086" y="2295"/>
                  <a:pt x="3183" y="2337"/>
                  <a:pt x="3282" y="2337"/>
                </a:cubicBezTo>
                <a:cubicBezTo>
                  <a:pt x="3358" y="2337"/>
                  <a:pt x="3436" y="2312"/>
                  <a:pt x="3500" y="2259"/>
                </a:cubicBezTo>
                <a:cubicBezTo>
                  <a:pt x="4765" y="1217"/>
                  <a:pt x="6323" y="684"/>
                  <a:pt x="7890" y="684"/>
                </a:cubicBezTo>
                <a:cubicBezTo>
                  <a:pt x="9094" y="684"/>
                  <a:pt x="10304" y="999"/>
                  <a:pt x="11390" y="1638"/>
                </a:cubicBezTo>
                <a:cubicBezTo>
                  <a:pt x="11357" y="1664"/>
                  <a:pt x="11324" y="1692"/>
                  <a:pt x="11290" y="1719"/>
                </a:cubicBezTo>
                <a:cubicBezTo>
                  <a:pt x="11271" y="1734"/>
                  <a:pt x="11254" y="1750"/>
                  <a:pt x="11235" y="1764"/>
                </a:cubicBezTo>
                <a:cubicBezTo>
                  <a:pt x="11183" y="1809"/>
                  <a:pt x="11129" y="1854"/>
                  <a:pt x="11077" y="1901"/>
                </a:cubicBezTo>
                <a:lnTo>
                  <a:pt x="11067" y="1909"/>
                </a:lnTo>
                <a:cubicBezTo>
                  <a:pt x="11012" y="1959"/>
                  <a:pt x="10957" y="2009"/>
                  <a:pt x="10903" y="2060"/>
                </a:cubicBezTo>
                <a:cubicBezTo>
                  <a:pt x="10887" y="2075"/>
                  <a:pt x="10872" y="2089"/>
                  <a:pt x="10857" y="2104"/>
                </a:cubicBezTo>
                <a:cubicBezTo>
                  <a:pt x="10819" y="2140"/>
                  <a:pt x="10781" y="2176"/>
                  <a:pt x="10743" y="2213"/>
                </a:cubicBezTo>
                <a:cubicBezTo>
                  <a:pt x="10724" y="2233"/>
                  <a:pt x="10706" y="2252"/>
                  <a:pt x="10687" y="2272"/>
                </a:cubicBezTo>
                <a:cubicBezTo>
                  <a:pt x="10653" y="2305"/>
                  <a:pt x="10621" y="2337"/>
                  <a:pt x="10590" y="2371"/>
                </a:cubicBezTo>
                <a:cubicBezTo>
                  <a:pt x="10569" y="2392"/>
                  <a:pt x="10549" y="2416"/>
                  <a:pt x="10529" y="2437"/>
                </a:cubicBezTo>
                <a:cubicBezTo>
                  <a:pt x="10500" y="2469"/>
                  <a:pt x="10471" y="2501"/>
                  <a:pt x="10442" y="2533"/>
                </a:cubicBezTo>
                <a:cubicBezTo>
                  <a:pt x="10420" y="2556"/>
                  <a:pt x="10400" y="2581"/>
                  <a:pt x="10379" y="2604"/>
                </a:cubicBezTo>
                <a:cubicBezTo>
                  <a:pt x="10352" y="2636"/>
                  <a:pt x="10324" y="2668"/>
                  <a:pt x="10297" y="2700"/>
                </a:cubicBezTo>
                <a:lnTo>
                  <a:pt x="10237" y="2773"/>
                </a:lnTo>
                <a:cubicBezTo>
                  <a:pt x="10209" y="2806"/>
                  <a:pt x="10183" y="2838"/>
                  <a:pt x="10157" y="2871"/>
                </a:cubicBezTo>
                <a:cubicBezTo>
                  <a:pt x="10138" y="2896"/>
                  <a:pt x="10118" y="2921"/>
                  <a:pt x="10099" y="2945"/>
                </a:cubicBezTo>
                <a:cubicBezTo>
                  <a:pt x="10073" y="2979"/>
                  <a:pt x="10048" y="3012"/>
                  <a:pt x="10024" y="3045"/>
                </a:cubicBezTo>
                <a:cubicBezTo>
                  <a:pt x="10005" y="3071"/>
                  <a:pt x="9986" y="3096"/>
                  <a:pt x="9967" y="3121"/>
                </a:cubicBezTo>
                <a:cubicBezTo>
                  <a:pt x="9943" y="3156"/>
                  <a:pt x="9918" y="3190"/>
                  <a:pt x="9893" y="3225"/>
                </a:cubicBezTo>
                <a:cubicBezTo>
                  <a:pt x="9876" y="3250"/>
                  <a:pt x="9858" y="3275"/>
                  <a:pt x="9841" y="3301"/>
                </a:cubicBezTo>
                <a:cubicBezTo>
                  <a:pt x="9816" y="3337"/>
                  <a:pt x="9792" y="3373"/>
                  <a:pt x="9768" y="3409"/>
                </a:cubicBezTo>
                <a:cubicBezTo>
                  <a:pt x="9751" y="3434"/>
                  <a:pt x="9735" y="3457"/>
                  <a:pt x="9719" y="3482"/>
                </a:cubicBezTo>
                <a:cubicBezTo>
                  <a:pt x="9694" y="3521"/>
                  <a:pt x="9670" y="3562"/>
                  <a:pt x="9645" y="3602"/>
                </a:cubicBezTo>
                <a:cubicBezTo>
                  <a:pt x="9631" y="3624"/>
                  <a:pt x="9618" y="3646"/>
                  <a:pt x="9605" y="3668"/>
                </a:cubicBezTo>
                <a:cubicBezTo>
                  <a:pt x="9573" y="3720"/>
                  <a:pt x="9542" y="3774"/>
                  <a:pt x="9512" y="3826"/>
                </a:cubicBezTo>
                <a:cubicBezTo>
                  <a:pt x="9506" y="3836"/>
                  <a:pt x="9500" y="3846"/>
                  <a:pt x="9494" y="3856"/>
                </a:cubicBezTo>
                <a:cubicBezTo>
                  <a:pt x="9458" y="3920"/>
                  <a:pt x="9423" y="3983"/>
                  <a:pt x="9390" y="4048"/>
                </a:cubicBezTo>
                <a:cubicBezTo>
                  <a:pt x="9380" y="4068"/>
                  <a:pt x="9369" y="4088"/>
                  <a:pt x="9358" y="4109"/>
                </a:cubicBezTo>
                <a:cubicBezTo>
                  <a:pt x="9336" y="4154"/>
                  <a:pt x="9313" y="4197"/>
                  <a:pt x="9291" y="4242"/>
                </a:cubicBezTo>
                <a:cubicBezTo>
                  <a:pt x="9278" y="4268"/>
                  <a:pt x="9266" y="4294"/>
                  <a:pt x="9255" y="4321"/>
                </a:cubicBezTo>
                <a:cubicBezTo>
                  <a:pt x="9236" y="4360"/>
                  <a:pt x="9217" y="4399"/>
                  <a:pt x="9198" y="4440"/>
                </a:cubicBezTo>
                <a:cubicBezTo>
                  <a:pt x="9185" y="4467"/>
                  <a:pt x="9174" y="4496"/>
                  <a:pt x="9161" y="4524"/>
                </a:cubicBezTo>
                <a:cubicBezTo>
                  <a:pt x="9145" y="4563"/>
                  <a:pt x="9127" y="4601"/>
                  <a:pt x="9111" y="4640"/>
                </a:cubicBezTo>
                <a:cubicBezTo>
                  <a:pt x="9098" y="4669"/>
                  <a:pt x="9087" y="4699"/>
                  <a:pt x="9075" y="4728"/>
                </a:cubicBezTo>
                <a:cubicBezTo>
                  <a:pt x="9059" y="4766"/>
                  <a:pt x="9043" y="4805"/>
                  <a:pt x="9029" y="4843"/>
                </a:cubicBezTo>
                <a:cubicBezTo>
                  <a:pt x="9017" y="4873"/>
                  <a:pt x="9005" y="4904"/>
                  <a:pt x="8994" y="4933"/>
                </a:cubicBezTo>
                <a:cubicBezTo>
                  <a:pt x="8981" y="4972"/>
                  <a:pt x="8966" y="5010"/>
                  <a:pt x="8953" y="5047"/>
                </a:cubicBezTo>
                <a:cubicBezTo>
                  <a:pt x="8942" y="5078"/>
                  <a:pt x="8931" y="5110"/>
                  <a:pt x="8920" y="5140"/>
                </a:cubicBezTo>
                <a:cubicBezTo>
                  <a:pt x="8907" y="5179"/>
                  <a:pt x="8895" y="5217"/>
                  <a:pt x="8882" y="5256"/>
                </a:cubicBezTo>
                <a:cubicBezTo>
                  <a:pt x="8872" y="5287"/>
                  <a:pt x="8862" y="5319"/>
                  <a:pt x="8853" y="5349"/>
                </a:cubicBezTo>
                <a:cubicBezTo>
                  <a:pt x="8840" y="5388"/>
                  <a:pt x="8828" y="5429"/>
                  <a:pt x="8817" y="5468"/>
                </a:cubicBezTo>
                <a:cubicBezTo>
                  <a:pt x="8808" y="5499"/>
                  <a:pt x="8799" y="5529"/>
                  <a:pt x="8791" y="5560"/>
                </a:cubicBezTo>
                <a:cubicBezTo>
                  <a:pt x="8779" y="5602"/>
                  <a:pt x="8769" y="5642"/>
                  <a:pt x="8759" y="5683"/>
                </a:cubicBezTo>
                <a:cubicBezTo>
                  <a:pt x="8750" y="5713"/>
                  <a:pt x="8743" y="5742"/>
                  <a:pt x="8735" y="5773"/>
                </a:cubicBezTo>
                <a:cubicBezTo>
                  <a:pt x="8724" y="5816"/>
                  <a:pt x="8714" y="5861"/>
                  <a:pt x="8704" y="5906"/>
                </a:cubicBezTo>
                <a:cubicBezTo>
                  <a:pt x="8698" y="5932"/>
                  <a:pt x="8692" y="5960"/>
                  <a:pt x="8686" y="5987"/>
                </a:cubicBezTo>
                <a:cubicBezTo>
                  <a:pt x="8675" y="6043"/>
                  <a:pt x="8663" y="6099"/>
                  <a:pt x="8653" y="6154"/>
                </a:cubicBezTo>
                <a:cubicBezTo>
                  <a:pt x="8648" y="6170"/>
                  <a:pt x="8646" y="6186"/>
                  <a:pt x="8643" y="6204"/>
                </a:cubicBezTo>
                <a:cubicBezTo>
                  <a:pt x="8630" y="6275"/>
                  <a:pt x="8618" y="6347"/>
                  <a:pt x="8606" y="6420"/>
                </a:cubicBezTo>
                <a:cubicBezTo>
                  <a:pt x="8603" y="6443"/>
                  <a:pt x="8599" y="6468"/>
                  <a:pt x="8596" y="6492"/>
                </a:cubicBezTo>
                <a:cubicBezTo>
                  <a:pt x="8589" y="6540"/>
                  <a:pt x="8582" y="6590"/>
                  <a:pt x="8576" y="6639"/>
                </a:cubicBezTo>
                <a:cubicBezTo>
                  <a:pt x="8572" y="6668"/>
                  <a:pt x="8569" y="6698"/>
                  <a:pt x="8566" y="6727"/>
                </a:cubicBezTo>
                <a:cubicBezTo>
                  <a:pt x="8561" y="6771"/>
                  <a:pt x="8556" y="6816"/>
                  <a:pt x="8551" y="6859"/>
                </a:cubicBezTo>
                <a:cubicBezTo>
                  <a:pt x="8548" y="6891"/>
                  <a:pt x="8547" y="6923"/>
                  <a:pt x="8544" y="6954"/>
                </a:cubicBezTo>
                <a:cubicBezTo>
                  <a:pt x="8540" y="6997"/>
                  <a:pt x="8537" y="7039"/>
                  <a:pt x="8534" y="7081"/>
                </a:cubicBezTo>
                <a:cubicBezTo>
                  <a:pt x="8531" y="7113"/>
                  <a:pt x="8529" y="7147"/>
                  <a:pt x="8528" y="7179"/>
                </a:cubicBezTo>
                <a:cubicBezTo>
                  <a:pt x="8527" y="7221"/>
                  <a:pt x="8524" y="7263"/>
                  <a:pt x="8522" y="7305"/>
                </a:cubicBezTo>
                <a:cubicBezTo>
                  <a:pt x="8521" y="7338"/>
                  <a:pt x="8521" y="7372"/>
                  <a:pt x="8519" y="7403"/>
                </a:cubicBezTo>
                <a:cubicBezTo>
                  <a:pt x="8519" y="7427"/>
                  <a:pt x="8518" y="7448"/>
                  <a:pt x="8518" y="7470"/>
                </a:cubicBezTo>
                <a:cubicBezTo>
                  <a:pt x="6204" y="8664"/>
                  <a:pt x="4665" y="10964"/>
                  <a:pt x="4440" y="13558"/>
                </a:cubicBezTo>
                <a:cubicBezTo>
                  <a:pt x="2687" y="12545"/>
                  <a:pt x="1467" y="10814"/>
                  <a:pt x="1104" y="8822"/>
                </a:cubicBezTo>
                <a:cubicBezTo>
                  <a:pt x="740" y="6830"/>
                  <a:pt x="1268" y="4779"/>
                  <a:pt x="2551" y="3212"/>
                </a:cubicBezTo>
                <a:cubicBezTo>
                  <a:pt x="2665" y="3066"/>
                  <a:pt x="2642" y="2855"/>
                  <a:pt x="2499" y="2736"/>
                </a:cubicBezTo>
                <a:cubicBezTo>
                  <a:pt x="2435" y="2684"/>
                  <a:pt x="2359" y="2659"/>
                  <a:pt x="2282" y="2659"/>
                </a:cubicBezTo>
                <a:cubicBezTo>
                  <a:pt x="2186" y="2659"/>
                  <a:pt x="2089" y="2700"/>
                  <a:pt x="2021" y="2778"/>
                </a:cubicBezTo>
                <a:cubicBezTo>
                  <a:pt x="572" y="4550"/>
                  <a:pt x="0" y="6880"/>
                  <a:pt x="465" y="9121"/>
                </a:cubicBezTo>
                <a:cubicBezTo>
                  <a:pt x="929" y="11361"/>
                  <a:pt x="2380" y="13273"/>
                  <a:pt x="4414" y="14322"/>
                </a:cubicBezTo>
                <a:cubicBezTo>
                  <a:pt x="4473" y="18452"/>
                  <a:pt x="7852" y="21794"/>
                  <a:pt x="11995" y="21794"/>
                </a:cubicBezTo>
                <a:cubicBezTo>
                  <a:pt x="16140" y="21794"/>
                  <a:pt x="19518" y="18452"/>
                  <a:pt x="19579" y="14322"/>
                </a:cubicBezTo>
                <a:cubicBezTo>
                  <a:pt x="21050" y="13560"/>
                  <a:pt x="22232" y="12339"/>
                  <a:pt x="22949" y="10845"/>
                </a:cubicBezTo>
                <a:cubicBezTo>
                  <a:pt x="23037" y="10672"/>
                  <a:pt x="22966" y="10462"/>
                  <a:pt x="22792" y="10377"/>
                </a:cubicBezTo>
                <a:cubicBezTo>
                  <a:pt x="22745" y="10355"/>
                  <a:pt x="22694" y="10344"/>
                  <a:pt x="22645" y="10344"/>
                </a:cubicBezTo>
                <a:cubicBezTo>
                  <a:pt x="22514" y="10344"/>
                  <a:pt x="22388" y="10420"/>
                  <a:pt x="22332" y="10550"/>
                </a:cubicBezTo>
                <a:cubicBezTo>
                  <a:pt x="21729" y="11809"/>
                  <a:pt x="20759" y="12858"/>
                  <a:pt x="19551" y="13559"/>
                </a:cubicBezTo>
                <a:cubicBezTo>
                  <a:pt x="19328" y="10964"/>
                  <a:pt x="17788" y="8666"/>
                  <a:pt x="15474" y="7472"/>
                </a:cubicBezTo>
                <a:cubicBezTo>
                  <a:pt x="15474" y="7448"/>
                  <a:pt x="15473" y="7427"/>
                  <a:pt x="15471" y="7405"/>
                </a:cubicBezTo>
                <a:cubicBezTo>
                  <a:pt x="15471" y="7372"/>
                  <a:pt x="15470" y="7340"/>
                  <a:pt x="15470" y="7306"/>
                </a:cubicBezTo>
                <a:cubicBezTo>
                  <a:pt x="15468" y="7264"/>
                  <a:pt x="15466" y="7222"/>
                  <a:pt x="15464" y="7179"/>
                </a:cubicBezTo>
                <a:cubicBezTo>
                  <a:pt x="15461" y="7147"/>
                  <a:pt x="15460" y="7113"/>
                  <a:pt x="15458" y="7081"/>
                </a:cubicBezTo>
                <a:cubicBezTo>
                  <a:pt x="15455" y="7039"/>
                  <a:pt x="15451" y="6996"/>
                  <a:pt x="15448" y="6954"/>
                </a:cubicBezTo>
                <a:cubicBezTo>
                  <a:pt x="15445" y="6923"/>
                  <a:pt x="15442" y="6891"/>
                  <a:pt x="15439" y="6859"/>
                </a:cubicBezTo>
                <a:cubicBezTo>
                  <a:pt x="15437" y="6816"/>
                  <a:pt x="15431" y="6771"/>
                  <a:pt x="15426" y="6727"/>
                </a:cubicBezTo>
                <a:cubicBezTo>
                  <a:pt x="15422" y="6697"/>
                  <a:pt x="15419" y="6668"/>
                  <a:pt x="15416" y="6639"/>
                </a:cubicBezTo>
                <a:cubicBezTo>
                  <a:pt x="15409" y="6590"/>
                  <a:pt x="15402" y="6540"/>
                  <a:pt x="15396" y="6491"/>
                </a:cubicBezTo>
                <a:cubicBezTo>
                  <a:pt x="15392" y="6468"/>
                  <a:pt x="15389" y="6443"/>
                  <a:pt x="15386" y="6420"/>
                </a:cubicBezTo>
                <a:cubicBezTo>
                  <a:pt x="15374" y="6347"/>
                  <a:pt x="15361" y="6275"/>
                  <a:pt x="15350" y="6204"/>
                </a:cubicBezTo>
                <a:cubicBezTo>
                  <a:pt x="15347" y="6188"/>
                  <a:pt x="15342" y="6172"/>
                  <a:pt x="15339" y="6157"/>
                </a:cubicBezTo>
                <a:cubicBezTo>
                  <a:pt x="15329" y="6101"/>
                  <a:pt x="15318" y="6044"/>
                  <a:pt x="15306" y="5987"/>
                </a:cubicBezTo>
                <a:cubicBezTo>
                  <a:pt x="15300" y="5960"/>
                  <a:pt x="15293" y="5934"/>
                  <a:pt x="15287" y="5908"/>
                </a:cubicBezTo>
                <a:cubicBezTo>
                  <a:pt x="15277" y="5863"/>
                  <a:pt x="15267" y="5818"/>
                  <a:pt x="15257" y="5773"/>
                </a:cubicBezTo>
                <a:cubicBezTo>
                  <a:pt x="15249" y="5744"/>
                  <a:pt x="15241" y="5715"/>
                  <a:pt x="15233" y="5684"/>
                </a:cubicBezTo>
                <a:cubicBezTo>
                  <a:pt x="15223" y="5644"/>
                  <a:pt x="15212" y="5602"/>
                  <a:pt x="15200" y="5561"/>
                </a:cubicBezTo>
                <a:cubicBezTo>
                  <a:pt x="15191" y="5530"/>
                  <a:pt x="15183" y="5500"/>
                  <a:pt x="15174" y="5470"/>
                </a:cubicBezTo>
                <a:cubicBezTo>
                  <a:pt x="15162" y="5430"/>
                  <a:pt x="15151" y="5390"/>
                  <a:pt x="15138" y="5351"/>
                </a:cubicBezTo>
                <a:cubicBezTo>
                  <a:pt x="15129" y="5320"/>
                  <a:pt x="15119" y="5290"/>
                  <a:pt x="15109" y="5258"/>
                </a:cubicBezTo>
                <a:cubicBezTo>
                  <a:pt x="15097" y="5219"/>
                  <a:pt x="15084" y="5181"/>
                  <a:pt x="15071" y="5142"/>
                </a:cubicBezTo>
                <a:cubicBezTo>
                  <a:pt x="15059" y="5111"/>
                  <a:pt x="15049" y="5081"/>
                  <a:pt x="15039" y="5050"/>
                </a:cubicBezTo>
                <a:cubicBezTo>
                  <a:pt x="15025" y="5011"/>
                  <a:pt x="15010" y="4972"/>
                  <a:pt x="14997" y="4934"/>
                </a:cubicBezTo>
                <a:cubicBezTo>
                  <a:pt x="14985" y="4904"/>
                  <a:pt x="14974" y="4875"/>
                  <a:pt x="14962" y="4843"/>
                </a:cubicBezTo>
                <a:cubicBezTo>
                  <a:pt x="14948" y="4805"/>
                  <a:pt x="14932" y="4766"/>
                  <a:pt x="14916" y="4728"/>
                </a:cubicBezTo>
                <a:cubicBezTo>
                  <a:pt x="14904" y="4699"/>
                  <a:pt x="14893" y="4670"/>
                  <a:pt x="14879" y="4641"/>
                </a:cubicBezTo>
                <a:cubicBezTo>
                  <a:pt x="14864" y="4601"/>
                  <a:pt x="14846" y="4563"/>
                  <a:pt x="14829" y="4524"/>
                </a:cubicBezTo>
                <a:cubicBezTo>
                  <a:pt x="14817" y="4496"/>
                  <a:pt x="14805" y="4469"/>
                  <a:pt x="14792" y="4441"/>
                </a:cubicBezTo>
                <a:cubicBezTo>
                  <a:pt x="14775" y="4399"/>
                  <a:pt x="14755" y="4358"/>
                  <a:pt x="14736" y="4318"/>
                </a:cubicBezTo>
                <a:cubicBezTo>
                  <a:pt x="14724" y="4293"/>
                  <a:pt x="14713" y="4268"/>
                  <a:pt x="14700" y="4242"/>
                </a:cubicBezTo>
                <a:cubicBezTo>
                  <a:pt x="14676" y="4197"/>
                  <a:pt x="14653" y="4151"/>
                  <a:pt x="14630" y="4106"/>
                </a:cubicBezTo>
                <a:cubicBezTo>
                  <a:pt x="14620" y="4086"/>
                  <a:pt x="14611" y="4067"/>
                  <a:pt x="14601" y="4048"/>
                </a:cubicBezTo>
                <a:cubicBezTo>
                  <a:pt x="14566" y="3984"/>
                  <a:pt x="14531" y="3920"/>
                  <a:pt x="14495" y="3856"/>
                </a:cubicBezTo>
                <a:cubicBezTo>
                  <a:pt x="14492" y="3849"/>
                  <a:pt x="14488" y="3843"/>
                  <a:pt x="14483" y="3836"/>
                </a:cubicBezTo>
                <a:cubicBezTo>
                  <a:pt x="14452" y="3779"/>
                  <a:pt x="14420" y="3723"/>
                  <a:pt x="14385" y="3668"/>
                </a:cubicBezTo>
                <a:cubicBezTo>
                  <a:pt x="14373" y="3647"/>
                  <a:pt x="14360" y="3627"/>
                  <a:pt x="14347" y="3605"/>
                </a:cubicBezTo>
                <a:cubicBezTo>
                  <a:pt x="14321" y="3565"/>
                  <a:pt x="14296" y="3523"/>
                  <a:pt x="14269" y="3482"/>
                </a:cubicBezTo>
                <a:cubicBezTo>
                  <a:pt x="14254" y="3459"/>
                  <a:pt x="14238" y="3436"/>
                  <a:pt x="14224" y="3411"/>
                </a:cubicBezTo>
                <a:cubicBezTo>
                  <a:pt x="14199" y="3373"/>
                  <a:pt x="14174" y="3337"/>
                  <a:pt x="14148" y="3299"/>
                </a:cubicBezTo>
                <a:cubicBezTo>
                  <a:pt x="14132" y="3275"/>
                  <a:pt x="14115" y="3250"/>
                  <a:pt x="14098" y="3227"/>
                </a:cubicBezTo>
                <a:cubicBezTo>
                  <a:pt x="14073" y="3190"/>
                  <a:pt x="14047" y="3156"/>
                  <a:pt x="14022" y="3121"/>
                </a:cubicBezTo>
                <a:cubicBezTo>
                  <a:pt x="14003" y="3096"/>
                  <a:pt x="13986" y="3071"/>
                  <a:pt x="13967" y="3048"/>
                </a:cubicBezTo>
                <a:cubicBezTo>
                  <a:pt x="13941" y="3013"/>
                  <a:pt x="13916" y="2979"/>
                  <a:pt x="13889" y="2945"/>
                </a:cubicBezTo>
                <a:cubicBezTo>
                  <a:pt x="13871" y="2921"/>
                  <a:pt x="13852" y="2897"/>
                  <a:pt x="13832" y="2873"/>
                </a:cubicBezTo>
                <a:cubicBezTo>
                  <a:pt x="13806" y="2839"/>
                  <a:pt x="13778" y="2806"/>
                  <a:pt x="13752" y="2773"/>
                </a:cubicBezTo>
                <a:cubicBezTo>
                  <a:pt x="13732" y="2748"/>
                  <a:pt x="13713" y="2725"/>
                  <a:pt x="13693" y="2702"/>
                </a:cubicBezTo>
                <a:cubicBezTo>
                  <a:pt x="13665" y="2668"/>
                  <a:pt x="13636" y="2636"/>
                  <a:pt x="13609" y="2603"/>
                </a:cubicBezTo>
                <a:cubicBezTo>
                  <a:pt x="13588" y="2580"/>
                  <a:pt x="13569" y="2558"/>
                  <a:pt x="13549" y="2535"/>
                </a:cubicBezTo>
                <a:cubicBezTo>
                  <a:pt x="13519" y="2501"/>
                  <a:pt x="13490" y="2469"/>
                  <a:pt x="13458" y="2436"/>
                </a:cubicBezTo>
                <a:cubicBezTo>
                  <a:pt x="13439" y="2414"/>
                  <a:pt x="13419" y="2394"/>
                  <a:pt x="13400" y="2372"/>
                </a:cubicBezTo>
                <a:cubicBezTo>
                  <a:pt x="13366" y="2337"/>
                  <a:pt x="13334" y="2304"/>
                  <a:pt x="13301" y="2271"/>
                </a:cubicBezTo>
                <a:cubicBezTo>
                  <a:pt x="13282" y="2253"/>
                  <a:pt x="13265" y="2233"/>
                  <a:pt x="13244" y="2214"/>
                </a:cubicBezTo>
                <a:cubicBezTo>
                  <a:pt x="13207" y="2176"/>
                  <a:pt x="13169" y="2139"/>
                  <a:pt x="13130" y="2102"/>
                </a:cubicBezTo>
                <a:cubicBezTo>
                  <a:pt x="13115" y="2088"/>
                  <a:pt x="13101" y="2073"/>
                  <a:pt x="13086" y="2060"/>
                </a:cubicBezTo>
                <a:cubicBezTo>
                  <a:pt x="13033" y="2008"/>
                  <a:pt x="12978" y="1959"/>
                  <a:pt x="12921" y="1909"/>
                </a:cubicBezTo>
                <a:lnTo>
                  <a:pt x="12915" y="1904"/>
                </a:lnTo>
                <a:cubicBezTo>
                  <a:pt x="12861" y="1856"/>
                  <a:pt x="12808" y="1809"/>
                  <a:pt x="12753" y="1764"/>
                </a:cubicBezTo>
                <a:cubicBezTo>
                  <a:pt x="12734" y="1748"/>
                  <a:pt x="12716" y="1734"/>
                  <a:pt x="12698" y="1719"/>
                </a:cubicBezTo>
                <a:cubicBezTo>
                  <a:pt x="12664" y="1692"/>
                  <a:pt x="12631" y="1664"/>
                  <a:pt x="12597" y="1637"/>
                </a:cubicBezTo>
                <a:cubicBezTo>
                  <a:pt x="13653" y="1013"/>
                  <a:pt x="14857" y="683"/>
                  <a:pt x="16083" y="683"/>
                </a:cubicBezTo>
                <a:cubicBezTo>
                  <a:pt x="16089" y="683"/>
                  <a:pt x="16094" y="683"/>
                  <a:pt x="16100" y="683"/>
                </a:cubicBezTo>
                <a:cubicBezTo>
                  <a:pt x="19903" y="683"/>
                  <a:pt x="22999" y="3778"/>
                  <a:pt x="22999" y="7583"/>
                </a:cubicBezTo>
                <a:cubicBezTo>
                  <a:pt x="22999" y="8143"/>
                  <a:pt x="22931" y="8700"/>
                  <a:pt x="22798" y="9244"/>
                </a:cubicBezTo>
                <a:cubicBezTo>
                  <a:pt x="22748" y="9429"/>
                  <a:pt x="22860" y="9619"/>
                  <a:pt x="23046" y="9665"/>
                </a:cubicBezTo>
                <a:cubicBezTo>
                  <a:pt x="23074" y="9672"/>
                  <a:pt x="23101" y="9675"/>
                  <a:pt x="23129" y="9675"/>
                </a:cubicBezTo>
                <a:cubicBezTo>
                  <a:pt x="23285" y="9675"/>
                  <a:pt x="23426" y="9568"/>
                  <a:pt x="23462" y="9408"/>
                </a:cubicBezTo>
                <a:cubicBezTo>
                  <a:pt x="23609" y="8811"/>
                  <a:pt x="23683" y="8198"/>
                  <a:pt x="23683" y="7583"/>
                </a:cubicBezTo>
                <a:cubicBezTo>
                  <a:pt x="23683" y="3402"/>
                  <a:pt x="20281" y="0"/>
                  <a:pt x="16100" y="0"/>
                </a:cubicBezTo>
                <a:lnTo>
                  <a:pt x="16097" y="0"/>
                </a:lnTo>
                <a:cubicBezTo>
                  <a:pt x="16092" y="0"/>
                  <a:pt x="16087" y="0"/>
                  <a:pt x="160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999" name="Google Shape;999;p34"/>
          <p:cNvGrpSpPr/>
          <p:nvPr/>
        </p:nvGrpSpPr>
        <p:grpSpPr>
          <a:xfrm>
            <a:off x="6202647" y="1950794"/>
            <a:ext cx="525807" cy="525807"/>
            <a:chOff x="2775075" y="4793850"/>
            <a:chExt cx="584425" cy="584425"/>
          </a:xfrm>
        </p:grpSpPr>
        <p:sp>
          <p:nvSpPr>
            <p:cNvPr id="1000" name="Google Shape;1000;p34"/>
            <p:cNvSpPr/>
            <p:nvPr/>
          </p:nvSpPr>
          <p:spPr>
            <a:xfrm>
              <a:off x="2835500" y="5256325"/>
              <a:ext cx="69425" cy="66800"/>
            </a:xfrm>
            <a:custGeom>
              <a:avLst/>
              <a:gdLst/>
              <a:ahLst/>
              <a:cxnLst/>
              <a:rect l="l" t="t" r="r" b="b"/>
              <a:pathLst>
                <a:path w="2777" h="2672" extrusionOk="0">
                  <a:moveTo>
                    <a:pt x="1441" y="685"/>
                  </a:moveTo>
                  <a:cubicBezTo>
                    <a:pt x="1525" y="685"/>
                    <a:pt x="1610" y="701"/>
                    <a:pt x="1690" y="735"/>
                  </a:cubicBezTo>
                  <a:cubicBezTo>
                    <a:pt x="1934" y="835"/>
                    <a:pt x="2092" y="1073"/>
                    <a:pt x="2092" y="1337"/>
                  </a:cubicBezTo>
                  <a:cubicBezTo>
                    <a:pt x="2092" y="1695"/>
                    <a:pt x="1801" y="1987"/>
                    <a:pt x="1442" y="1988"/>
                  </a:cubicBezTo>
                  <a:cubicBezTo>
                    <a:pt x="1178" y="1988"/>
                    <a:pt x="940" y="1828"/>
                    <a:pt x="840" y="1586"/>
                  </a:cubicBezTo>
                  <a:cubicBezTo>
                    <a:pt x="739" y="1342"/>
                    <a:pt x="794" y="1062"/>
                    <a:pt x="981" y="875"/>
                  </a:cubicBezTo>
                  <a:cubicBezTo>
                    <a:pt x="1105" y="751"/>
                    <a:pt x="1271" y="685"/>
                    <a:pt x="1441" y="685"/>
                  </a:cubicBezTo>
                  <a:close/>
                  <a:moveTo>
                    <a:pt x="1442" y="1"/>
                  </a:moveTo>
                  <a:cubicBezTo>
                    <a:pt x="901" y="1"/>
                    <a:pt x="414" y="327"/>
                    <a:pt x="208" y="826"/>
                  </a:cubicBezTo>
                  <a:cubicBezTo>
                    <a:pt x="0" y="1325"/>
                    <a:pt x="115" y="1900"/>
                    <a:pt x="498" y="2281"/>
                  </a:cubicBezTo>
                  <a:cubicBezTo>
                    <a:pt x="753" y="2536"/>
                    <a:pt x="1094" y="2672"/>
                    <a:pt x="1441" y="2672"/>
                  </a:cubicBezTo>
                  <a:cubicBezTo>
                    <a:pt x="1614" y="2672"/>
                    <a:pt x="1787" y="2639"/>
                    <a:pt x="1953" y="2570"/>
                  </a:cubicBezTo>
                  <a:cubicBezTo>
                    <a:pt x="2452" y="2364"/>
                    <a:pt x="2777" y="1876"/>
                    <a:pt x="2777" y="1337"/>
                  </a:cubicBezTo>
                  <a:cubicBezTo>
                    <a:pt x="2777" y="598"/>
                    <a:pt x="2179" y="2"/>
                    <a:pt x="1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01" name="Google Shape;1001;p34"/>
            <p:cNvSpPr/>
            <p:nvPr/>
          </p:nvSpPr>
          <p:spPr>
            <a:xfrm>
              <a:off x="2775075" y="4793850"/>
              <a:ext cx="584425" cy="584425"/>
            </a:xfrm>
            <a:custGeom>
              <a:avLst/>
              <a:gdLst/>
              <a:ahLst/>
              <a:cxnLst/>
              <a:rect l="l" t="t" r="r" b="b"/>
              <a:pathLst>
                <a:path w="23377" h="23377" extrusionOk="0">
                  <a:moveTo>
                    <a:pt x="8750" y="8185"/>
                  </a:moveTo>
                  <a:lnTo>
                    <a:pt x="11637" y="9888"/>
                  </a:lnTo>
                  <a:lnTo>
                    <a:pt x="10235" y="12264"/>
                  </a:lnTo>
                  <a:lnTo>
                    <a:pt x="7717" y="10779"/>
                  </a:lnTo>
                  <a:lnTo>
                    <a:pt x="7717" y="9936"/>
                  </a:lnTo>
                  <a:lnTo>
                    <a:pt x="8750" y="8185"/>
                  </a:lnTo>
                  <a:close/>
                  <a:moveTo>
                    <a:pt x="13898" y="12177"/>
                  </a:moveTo>
                  <a:lnTo>
                    <a:pt x="15567" y="15084"/>
                  </a:lnTo>
                  <a:lnTo>
                    <a:pt x="13175" y="16457"/>
                  </a:lnTo>
                  <a:lnTo>
                    <a:pt x="11760" y="13993"/>
                  </a:lnTo>
                  <a:lnTo>
                    <a:pt x="11965" y="13647"/>
                  </a:lnTo>
                  <a:lnTo>
                    <a:pt x="12281" y="13106"/>
                  </a:lnTo>
                  <a:lnTo>
                    <a:pt x="13898" y="12177"/>
                  </a:lnTo>
                  <a:close/>
                  <a:moveTo>
                    <a:pt x="7717" y="13387"/>
                  </a:moveTo>
                  <a:lnTo>
                    <a:pt x="9094" y="14199"/>
                  </a:lnTo>
                  <a:lnTo>
                    <a:pt x="7717" y="16532"/>
                  </a:lnTo>
                  <a:lnTo>
                    <a:pt x="7717" y="13387"/>
                  </a:lnTo>
                  <a:close/>
                  <a:moveTo>
                    <a:pt x="10451" y="16225"/>
                  </a:moveTo>
                  <a:lnTo>
                    <a:pt x="11226" y="17575"/>
                  </a:lnTo>
                  <a:lnTo>
                    <a:pt x="8863" y="18932"/>
                  </a:lnTo>
                  <a:lnTo>
                    <a:pt x="8922" y="18830"/>
                  </a:lnTo>
                  <a:lnTo>
                    <a:pt x="9281" y="18220"/>
                  </a:lnTo>
                  <a:lnTo>
                    <a:pt x="10451" y="16225"/>
                  </a:lnTo>
                  <a:close/>
                  <a:moveTo>
                    <a:pt x="10963" y="1868"/>
                  </a:moveTo>
                  <a:cubicBezTo>
                    <a:pt x="11036" y="1868"/>
                    <a:pt x="11110" y="1887"/>
                    <a:pt x="11177" y="1926"/>
                  </a:cubicBezTo>
                  <a:lnTo>
                    <a:pt x="15924" y="4711"/>
                  </a:lnTo>
                  <a:cubicBezTo>
                    <a:pt x="16125" y="4830"/>
                    <a:pt x="16192" y="5089"/>
                    <a:pt x="16075" y="5289"/>
                  </a:cubicBezTo>
                  <a:lnTo>
                    <a:pt x="7718" y="19531"/>
                  </a:lnTo>
                  <a:lnTo>
                    <a:pt x="7717" y="17371"/>
                  </a:lnTo>
                  <a:lnTo>
                    <a:pt x="7717" y="17371"/>
                  </a:lnTo>
                  <a:cubicBezTo>
                    <a:pt x="7749" y="17380"/>
                    <a:pt x="7782" y="17385"/>
                    <a:pt x="7814" y="17385"/>
                  </a:cubicBezTo>
                  <a:cubicBezTo>
                    <a:pt x="7933" y="17385"/>
                    <a:pt x="8046" y="17323"/>
                    <a:pt x="8108" y="17217"/>
                  </a:cubicBezTo>
                  <a:lnTo>
                    <a:pt x="9857" y="14252"/>
                  </a:lnTo>
                  <a:cubicBezTo>
                    <a:pt x="9952" y="14089"/>
                    <a:pt x="9899" y="13879"/>
                    <a:pt x="9736" y="13783"/>
                  </a:cubicBezTo>
                  <a:lnTo>
                    <a:pt x="7717" y="12592"/>
                  </a:lnTo>
                  <a:lnTo>
                    <a:pt x="7717" y="11572"/>
                  </a:lnTo>
                  <a:lnTo>
                    <a:pt x="10183" y="13027"/>
                  </a:lnTo>
                  <a:cubicBezTo>
                    <a:pt x="10235" y="13058"/>
                    <a:pt x="10295" y="13074"/>
                    <a:pt x="10356" y="13074"/>
                  </a:cubicBezTo>
                  <a:cubicBezTo>
                    <a:pt x="10359" y="13074"/>
                    <a:pt x="10363" y="13074"/>
                    <a:pt x="10367" y="13074"/>
                  </a:cubicBezTo>
                  <a:cubicBezTo>
                    <a:pt x="10392" y="13074"/>
                    <a:pt x="10417" y="13070"/>
                    <a:pt x="10441" y="13063"/>
                  </a:cubicBezTo>
                  <a:cubicBezTo>
                    <a:pt x="10530" y="13040"/>
                    <a:pt x="10605" y="12984"/>
                    <a:pt x="10652" y="12905"/>
                  </a:cubicBezTo>
                  <a:lnTo>
                    <a:pt x="12400" y="9941"/>
                  </a:lnTo>
                  <a:cubicBezTo>
                    <a:pt x="12496" y="9778"/>
                    <a:pt x="12442" y="9569"/>
                    <a:pt x="12279" y="9471"/>
                  </a:cubicBezTo>
                  <a:lnTo>
                    <a:pt x="8803" y="7421"/>
                  </a:lnTo>
                  <a:cubicBezTo>
                    <a:pt x="8748" y="7389"/>
                    <a:pt x="8688" y="7374"/>
                    <a:pt x="8629" y="7374"/>
                  </a:cubicBezTo>
                  <a:cubicBezTo>
                    <a:pt x="8512" y="7374"/>
                    <a:pt x="8398" y="7434"/>
                    <a:pt x="8335" y="7542"/>
                  </a:cubicBezTo>
                  <a:lnTo>
                    <a:pt x="7718" y="8588"/>
                  </a:lnTo>
                  <a:lnTo>
                    <a:pt x="7718" y="6988"/>
                  </a:lnTo>
                  <a:lnTo>
                    <a:pt x="10599" y="2077"/>
                  </a:lnTo>
                  <a:cubicBezTo>
                    <a:pt x="10678" y="1943"/>
                    <a:pt x="10818" y="1868"/>
                    <a:pt x="10963" y="1868"/>
                  </a:cubicBezTo>
                  <a:close/>
                  <a:moveTo>
                    <a:pt x="11374" y="19960"/>
                  </a:moveTo>
                  <a:lnTo>
                    <a:pt x="11374" y="21252"/>
                  </a:lnTo>
                  <a:lnTo>
                    <a:pt x="9133" y="21252"/>
                  </a:lnTo>
                  <a:lnTo>
                    <a:pt x="11374" y="19960"/>
                  </a:lnTo>
                  <a:close/>
                  <a:moveTo>
                    <a:pt x="16379" y="17900"/>
                  </a:moveTo>
                  <a:lnTo>
                    <a:pt x="16379" y="21252"/>
                  </a:lnTo>
                  <a:lnTo>
                    <a:pt x="13621" y="21252"/>
                  </a:lnTo>
                  <a:lnTo>
                    <a:pt x="13621" y="18668"/>
                  </a:lnTo>
                  <a:lnTo>
                    <a:pt x="13917" y="18497"/>
                  </a:lnTo>
                  <a:lnTo>
                    <a:pt x="14955" y="17900"/>
                  </a:lnTo>
                  <a:close/>
                  <a:moveTo>
                    <a:pt x="18714" y="7684"/>
                  </a:moveTo>
                  <a:cubicBezTo>
                    <a:pt x="18860" y="7684"/>
                    <a:pt x="19003" y="7760"/>
                    <a:pt x="19081" y="7896"/>
                  </a:cubicBezTo>
                  <a:lnTo>
                    <a:pt x="21828" y="12667"/>
                  </a:lnTo>
                  <a:cubicBezTo>
                    <a:pt x="21944" y="12869"/>
                    <a:pt x="21875" y="13126"/>
                    <a:pt x="21673" y="13243"/>
                  </a:cubicBezTo>
                  <a:lnTo>
                    <a:pt x="7717" y="21276"/>
                  </a:lnTo>
                  <a:lnTo>
                    <a:pt x="7717" y="20883"/>
                  </a:lnTo>
                  <a:lnTo>
                    <a:pt x="8448" y="19637"/>
                  </a:lnTo>
                  <a:cubicBezTo>
                    <a:pt x="8515" y="19715"/>
                    <a:pt x="8612" y="19757"/>
                    <a:pt x="8709" y="19757"/>
                  </a:cubicBezTo>
                  <a:cubicBezTo>
                    <a:pt x="8767" y="19757"/>
                    <a:pt x="8825" y="19743"/>
                    <a:pt x="8877" y="19712"/>
                  </a:cubicBezTo>
                  <a:lnTo>
                    <a:pt x="11863" y="17998"/>
                  </a:lnTo>
                  <a:cubicBezTo>
                    <a:pt x="12027" y="17905"/>
                    <a:pt x="12085" y="17694"/>
                    <a:pt x="11991" y="17530"/>
                  </a:cubicBezTo>
                  <a:lnTo>
                    <a:pt x="10850" y="15544"/>
                  </a:lnTo>
                  <a:lnTo>
                    <a:pt x="11363" y="14672"/>
                  </a:lnTo>
                  <a:lnTo>
                    <a:pt x="12752" y="17094"/>
                  </a:lnTo>
                  <a:cubicBezTo>
                    <a:pt x="12815" y="17204"/>
                    <a:pt x="12931" y="17266"/>
                    <a:pt x="13050" y="17266"/>
                  </a:cubicBezTo>
                  <a:cubicBezTo>
                    <a:pt x="13108" y="17266"/>
                    <a:pt x="13166" y="17252"/>
                    <a:pt x="13220" y="17221"/>
                  </a:cubicBezTo>
                  <a:lnTo>
                    <a:pt x="16205" y="15507"/>
                  </a:lnTo>
                  <a:cubicBezTo>
                    <a:pt x="16369" y="15414"/>
                    <a:pt x="16426" y="15203"/>
                    <a:pt x="16331" y="15039"/>
                  </a:cubicBezTo>
                  <a:lnTo>
                    <a:pt x="14322" y="11540"/>
                  </a:lnTo>
                  <a:cubicBezTo>
                    <a:pt x="14260" y="11429"/>
                    <a:pt x="14144" y="11367"/>
                    <a:pt x="14025" y="11367"/>
                  </a:cubicBezTo>
                  <a:cubicBezTo>
                    <a:pt x="13967" y="11367"/>
                    <a:pt x="13909" y="11382"/>
                    <a:pt x="13855" y="11413"/>
                  </a:cubicBezTo>
                  <a:lnTo>
                    <a:pt x="12980" y="11916"/>
                  </a:lnTo>
                  <a:lnTo>
                    <a:pt x="12980" y="11916"/>
                  </a:lnTo>
                  <a:lnTo>
                    <a:pt x="13861" y="10414"/>
                  </a:lnTo>
                  <a:lnTo>
                    <a:pt x="18505" y="7741"/>
                  </a:lnTo>
                  <a:cubicBezTo>
                    <a:pt x="18571" y="7703"/>
                    <a:pt x="18643" y="7684"/>
                    <a:pt x="18714" y="7684"/>
                  </a:cubicBezTo>
                  <a:close/>
                  <a:moveTo>
                    <a:pt x="1027" y="1"/>
                  </a:moveTo>
                  <a:cubicBezTo>
                    <a:pt x="460" y="2"/>
                    <a:pt x="0" y="461"/>
                    <a:pt x="0" y="1028"/>
                  </a:cubicBezTo>
                  <a:lnTo>
                    <a:pt x="0" y="7031"/>
                  </a:lnTo>
                  <a:cubicBezTo>
                    <a:pt x="0" y="7220"/>
                    <a:pt x="152" y="7374"/>
                    <a:pt x="343" y="7374"/>
                  </a:cubicBezTo>
                  <a:cubicBezTo>
                    <a:pt x="531" y="7374"/>
                    <a:pt x="683" y="7220"/>
                    <a:pt x="685" y="7031"/>
                  </a:cubicBezTo>
                  <a:lnTo>
                    <a:pt x="685" y="1028"/>
                  </a:lnTo>
                  <a:cubicBezTo>
                    <a:pt x="685" y="839"/>
                    <a:pt x="837" y="686"/>
                    <a:pt x="1027" y="686"/>
                  </a:cubicBezTo>
                  <a:lnTo>
                    <a:pt x="6690" y="686"/>
                  </a:lnTo>
                  <a:cubicBezTo>
                    <a:pt x="6880" y="686"/>
                    <a:pt x="7032" y="839"/>
                    <a:pt x="7032" y="1028"/>
                  </a:cubicBezTo>
                  <a:lnTo>
                    <a:pt x="7032" y="22270"/>
                  </a:lnTo>
                  <a:cubicBezTo>
                    <a:pt x="7032" y="22504"/>
                    <a:pt x="6843" y="22692"/>
                    <a:pt x="6611" y="22692"/>
                  </a:cubicBezTo>
                  <a:lnTo>
                    <a:pt x="1027" y="22692"/>
                  </a:lnTo>
                  <a:cubicBezTo>
                    <a:pt x="837" y="22692"/>
                    <a:pt x="685" y="22538"/>
                    <a:pt x="685" y="22350"/>
                  </a:cubicBezTo>
                  <a:lnTo>
                    <a:pt x="685" y="8401"/>
                  </a:lnTo>
                  <a:cubicBezTo>
                    <a:pt x="683" y="8211"/>
                    <a:pt x="531" y="8058"/>
                    <a:pt x="343" y="8058"/>
                  </a:cubicBezTo>
                  <a:cubicBezTo>
                    <a:pt x="152" y="8058"/>
                    <a:pt x="0" y="8211"/>
                    <a:pt x="0" y="8401"/>
                  </a:cubicBezTo>
                  <a:lnTo>
                    <a:pt x="0" y="22350"/>
                  </a:lnTo>
                  <a:cubicBezTo>
                    <a:pt x="0" y="22917"/>
                    <a:pt x="460" y="23377"/>
                    <a:pt x="1027" y="23377"/>
                  </a:cubicBezTo>
                  <a:lnTo>
                    <a:pt x="13700" y="23377"/>
                  </a:lnTo>
                  <a:cubicBezTo>
                    <a:pt x="13885" y="23373"/>
                    <a:pt x="14035" y="23220"/>
                    <a:pt x="14035" y="23035"/>
                  </a:cubicBezTo>
                  <a:cubicBezTo>
                    <a:pt x="14035" y="22849"/>
                    <a:pt x="13885" y="22697"/>
                    <a:pt x="13700" y="22692"/>
                  </a:cubicBezTo>
                  <a:lnTo>
                    <a:pt x="7659" y="22692"/>
                  </a:lnTo>
                  <a:cubicBezTo>
                    <a:pt x="7698" y="22582"/>
                    <a:pt x="7717" y="22467"/>
                    <a:pt x="7717" y="22350"/>
                  </a:cubicBezTo>
                  <a:lnTo>
                    <a:pt x="7717" y="22067"/>
                  </a:lnTo>
                  <a:lnTo>
                    <a:pt x="8066" y="21865"/>
                  </a:lnTo>
                  <a:cubicBezTo>
                    <a:pt x="8126" y="21912"/>
                    <a:pt x="8198" y="21936"/>
                    <a:pt x="8274" y="21936"/>
                  </a:cubicBezTo>
                  <a:lnTo>
                    <a:pt x="11717" y="21936"/>
                  </a:lnTo>
                  <a:cubicBezTo>
                    <a:pt x="11905" y="21936"/>
                    <a:pt x="12059" y="21783"/>
                    <a:pt x="12059" y="21594"/>
                  </a:cubicBezTo>
                  <a:lnTo>
                    <a:pt x="12059" y="19567"/>
                  </a:lnTo>
                  <a:lnTo>
                    <a:pt x="12866" y="19103"/>
                  </a:lnTo>
                  <a:lnTo>
                    <a:pt x="12937" y="19062"/>
                  </a:lnTo>
                  <a:lnTo>
                    <a:pt x="12937" y="21594"/>
                  </a:lnTo>
                  <a:cubicBezTo>
                    <a:pt x="12937" y="21783"/>
                    <a:pt x="13089" y="21936"/>
                    <a:pt x="13279" y="21936"/>
                  </a:cubicBezTo>
                  <a:lnTo>
                    <a:pt x="16722" y="21936"/>
                  </a:lnTo>
                  <a:cubicBezTo>
                    <a:pt x="16910" y="21936"/>
                    <a:pt x="17063" y="21783"/>
                    <a:pt x="17063" y="21594"/>
                  </a:cubicBezTo>
                  <a:lnTo>
                    <a:pt x="17063" y="17558"/>
                  </a:lnTo>
                  <a:cubicBezTo>
                    <a:pt x="17063" y="17369"/>
                    <a:pt x="16910" y="17216"/>
                    <a:pt x="16722" y="17216"/>
                  </a:cubicBezTo>
                  <a:lnTo>
                    <a:pt x="16143" y="17216"/>
                  </a:lnTo>
                  <a:lnTo>
                    <a:pt x="17656" y="16344"/>
                  </a:lnTo>
                  <a:lnTo>
                    <a:pt x="22269" y="16344"/>
                  </a:lnTo>
                  <a:cubicBezTo>
                    <a:pt x="22502" y="16344"/>
                    <a:pt x="22690" y="16532"/>
                    <a:pt x="22692" y="16766"/>
                  </a:cubicBezTo>
                  <a:lnTo>
                    <a:pt x="22692" y="22270"/>
                  </a:lnTo>
                  <a:cubicBezTo>
                    <a:pt x="22692" y="22504"/>
                    <a:pt x="22502" y="22692"/>
                    <a:pt x="22269" y="22692"/>
                  </a:cubicBezTo>
                  <a:lnTo>
                    <a:pt x="15069" y="22692"/>
                  </a:lnTo>
                  <a:cubicBezTo>
                    <a:pt x="14882" y="22697"/>
                    <a:pt x="14734" y="22849"/>
                    <a:pt x="14734" y="23035"/>
                  </a:cubicBezTo>
                  <a:cubicBezTo>
                    <a:pt x="14734" y="23220"/>
                    <a:pt x="14882" y="23373"/>
                    <a:pt x="15069" y="23377"/>
                  </a:cubicBezTo>
                  <a:lnTo>
                    <a:pt x="22269" y="23377"/>
                  </a:lnTo>
                  <a:cubicBezTo>
                    <a:pt x="22880" y="23376"/>
                    <a:pt x="23375" y="22881"/>
                    <a:pt x="23376" y="22270"/>
                  </a:cubicBezTo>
                  <a:lnTo>
                    <a:pt x="23376" y="16766"/>
                  </a:lnTo>
                  <a:cubicBezTo>
                    <a:pt x="23375" y="16157"/>
                    <a:pt x="22880" y="15662"/>
                    <a:pt x="22269" y="15660"/>
                  </a:cubicBezTo>
                  <a:lnTo>
                    <a:pt x="22269" y="15659"/>
                  </a:lnTo>
                  <a:lnTo>
                    <a:pt x="18846" y="15659"/>
                  </a:lnTo>
                  <a:lnTo>
                    <a:pt x="22014" y="13835"/>
                  </a:lnTo>
                  <a:cubicBezTo>
                    <a:pt x="22544" y="13531"/>
                    <a:pt x="22725" y="12855"/>
                    <a:pt x="22420" y="12325"/>
                  </a:cubicBezTo>
                  <a:lnTo>
                    <a:pt x="19674" y="7553"/>
                  </a:lnTo>
                  <a:cubicBezTo>
                    <a:pt x="19469" y="7199"/>
                    <a:pt x="19097" y="7000"/>
                    <a:pt x="18714" y="7000"/>
                  </a:cubicBezTo>
                  <a:cubicBezTo>
                    <a:pt x="18527" y="7000"/>
                    <a:pt x="18338" y="7047"/>
                    <a:pt x="18164" y="7147"/>
                  </a:cubicBezTo>
                  <a:lnTo>
                    <a:pt x="14560" y="9222"/>
                  </a:lnTo>
                  <a:lnTo>
                    <a:pt x="14560" y="9222"/>
                  </a:lnTo>
                  <a:lnTo>
                    <a:pt x="16664" y="5636"/>
                  </a:lnTo>
                  <a:cubicBezTo>
                    <a:pt x="16973" y="5108"/>
                    <a:pt x="16797" y="4430"/>
                    <a:pt x="16269" y="4121"/>
                  </a:cubicBezTo>
                  <a:lnTo>
                    <a:pt x="11522" y="1336"/>
                  </a:lnTo>
                  <a:cubicBezTo>
                    <a:pt x="11346" y="1232"/>
                    <a:pt x="11154" y="1183"/>
                    <a:pt x="10964" y="1183"/>
                  </a:cubicBezTo>
                  <a:cubicBezTo>
                    <a:pt x="10584" y="1183"/>
                    <a:pt x="10214" y="1379"/>
                    <a:pt x="10008" y="1730"/>
                  </a:cubicBezTo>
                  <a:lnTo>
                    <a:pt x="7717" y="5634"/>
                  </a:lnTo>
                  <a:lnTo>
                    <a:pt x="7717" y="1028"/>
                  </a:lnTo>
                  <a:cubicBezTo>
                    <a:pt x="7717" y="461"/>
                    <a:pt x="7257" y="2"/>
                    <a:pt x="6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02" name="Google Shape;1002;p34"/>
            <p:cNvSpPr/>
            <p:nvPr/>
          </p:nvSpPr>
          <p:spPr>
            <a:xfrm>
              <a:off x="2813300" y="4834475"/>
              <a:ext cx="118050" cy="103225"/>
            </a:xfrm>
            <a:custGeom>
              <a:avLst/>
              <a:gdLst/>
              <a:ahLst/>
              <a:cxnLst/>
              <a:rect l="l" t="t" r="r" b="b"/>
              <a:pathLst>
                <a:path w="4722" h="4129" extrusionOk="0">
                  <a:moveTo>
                    <a:pt x="4036" y="685"/>
                  </a:moveTo>
                  <a:lnTo>
                    <a:pt x="4036" y="3443"/>
                  </a:lnTo>
                  <a:lnTo>
                    <a:pt x="685" y="3443"/>
                  </a:lnTo>
                  <a:lnTo>
                    <a:pt x="685" y="685"/>
                  </a:lnTo>
                  <a:close/>
                  <a:moveTo>
                    <a:pt x="343" y="1"/>
                  </a:moveTo>
                  <a:cubicBezTo>
                    <a:pt x="154" y="1"/>
                    <a:pt x="0" y="154"/>
                    <a:pt x="0" y="343"/>
                  </a:cubicBezTo>
                  <a:lnTo>
                    <a:pt x="0" y="3786"/>
                  </a:lnTo>
                  <a:cubicBezTo>
                    <a:pt x="0" y="3974"/>
                    <a:pt x="154" y="4128"/>
                    <a:pt x="343" y="4128"/>
                  </a:cubicBezTo>
                  <a:lnTo>
                    <a:pt x="4379" y="4128"/>
                  </a:lnTo>
                  <a:cubicBezTo>
                    <a:pt x="4569" y="4128"/>
                    <a:pt x="4721" y="3974"/>
                    <a:pt x="4721" y="3786"/>
                  </a:cubicBezTo>
                  <a:lnTo>
                    <a:pt x="4721" y="343"/>
                  </a:lnTo>
                  <a:cubicBezTo>
                    <a:pt x="4721" y="154"/>
                    <a:pt x="4569" y="1"/>
                    <a:pt x="4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03" name="Google Shape;1003;p34"/>
            <p:cNvSpPr/>
            <p:nvPr/>
          </p:nvSpPr>
          <p:spPr>
            <a:xfrm>
              <a:off x="2813300" y="4959600"/>
              <a:ext cx="118050" cy="103225"/>
            </a:xfrm>
            <a:custGeom>
              <a:avLst/>
              <a:gdLst/>
              <a:ahLst/>
              <a:cxnLst/>
              <a:rect l="l" t="t" r="r" b="b"/>
              <a:pathLst>
                <a:path w="4722" h="4129" extrusionOk="0">
                  <a:moveTo>
                    <a:pt x="4036" y="686"/>
                  </a:moveTo>
                  <a:lnTo>
                    <a:pt x="4036" y="3443"/>
                  </a:lnTo>
                  <a:lnTo>
                    <a:pt x="685" y="3443"/>
                  </a:lnTo>
                  <a:lnTo>
                    <a:pt x="685" y="686"/>
                  </a:lnTo>
                  <a:close/>
                  <a:moveTo>
                    <a:pt x="343" y="1"/>
                  </a:moveTo>
                  <a:cubicBezTo>
                    <a:pt x="154" y="1"/>
                    <a:pt x="0" y="153"/>
                    <a:pt x="0" y="343"/>
                  </a:cubicBezTo>
                  <a:lnTo>
                    <a:pt x="0" y="3786"/>
                  </a:lnTo>
                  <a:cubicBezTo>
                    <a:pt x="0" y="3974"/>
                    <a:pt x="154" y="4128"/>
                    <a:pt x="343" y="4128"/>
                  </a:cubicBezTo>
                  <a:lnTo>
                    <a:pt x="4379" y="4128"/>
                  </a:lnTo>
                  <a:cubicBezTo>
                    <a:pt x="4569" y="4128"/>
                    <a:pt x="4721" y="3974"/>
                    <a:pt x="4721" y="3786"/>
                  </a:cubicBezTo>
                  <a:lnTo>
                    <a:pt x="4721" y="343"/>
                  </a:lnTo>
                  <a:cubicBezTo>
                    <a:pt x="4721" y="155"/>
                    <a:pt x="4569" y="1"/>
                    <a:pt x="4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04" name="Google Shape;1004;p34"/>
            <p:cNvSpPr/>
            <p:nvPr/>
          </p:nvSpPr>
          <p:spPr>
            <a:xfrm>
              <a:off x="2813300" y="5084725"/>
              <a:ext cx="118050" cy="103225"/>
            </a:xfrm>
            <a:custGeom>
              <a:avLst/>
              <a:gdLst/>
              <a:ahLst/>
              <a:cxnLst/>
              <a:rect l="l" t="t" r="r" b="b"/>
              <a:pathLst>
                <a:path w="4722" h="4129" extrusionOk="0">
                  <a:moveTo>
                    <a:pt x="4036" y="686"/>
                  </a:moveTo>
                  <a:lnTo>
                    <a:pt x="4036" y="3444"/>
                  </a:lnTo>
                  <a:lnTo>
                    <a:pt x="685" y="3444"/>
                  </a:lnTo>
                  <a:lnTo>
                    <a:pt x="685" y="686"/>
                  </a:lnTo>
                  <a:close/>
                  <a:moveTo>
                    <a:pt x="343" y="1"/>
                  </a:moveTo>
                  <a:cubicBezTo>
                    <a:pt x="154" y="1"/>
                    <a:pt x="0" y="153"/>
                    <a:pt x="0" y="343"/>
                  </a:cubicBezTo>
                  <a:lnTo>
                    <a:pt x="0" y="3786"/>
                  </a:lnTo>
                  <a:cubicBezTo>
                    <a:pt x="0" y="3975"/>
                    <a:pt x="154" y="4128"/>
                    <a:pt x="343" y="4128"/>
                  </a:cubicBezTo>
                  <a:lnTo>
                    <a:pt x="4379" y="4128"/>
                  </a:lnTo>
                  <a:cubicBezTo>
                    <a:pt x="4569" y="4128"/>
                    <a:pt x="4721" y="3975"/>
                    <a:pt x="4721" y="3786"/>
                  </a:cubicBezTo>
                  <a:lnTo>
                    <a:pt x="4721" y="343"/>
                  </a:lnTo>
                  <a:cubicBezTo>
                    <a:pt x="4721" y="153"/>
                    <a:pt x="4569" y="1"/>
                    <a:pt x="4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05" name="Google Shape;1005;p34"/>
            <p:cNvSpPr/>
            <p:nvPr/>
          </p:nvSpPr>
          <p:spPr>
            <a:xfrm>
              <a:off x="3223575" y="5224225"/>
              <a:ext cx="103200" cy="118050"/>
            </a:xfrm>
            <a:custGeom>
              <a:avLst/>
              <a:gdLst/>
              <a:ahLst/>
              <a:cxnLst/>
              <a:rect l="l" t="t" r="r" b="b"/>
              <a:pathLst>
                <a:path w="4128" h="4722" extrusionOk="0">
                  <a:moveTo>
                    <a:pt x="3444" y="685"/>
                  </a:moveTo>
                  <a:lnTo>
                    <a:pt x="3444" y="4037"/>
                  </a:lnTo>
                  <a:lnTo>
                    <a:pt x="685" y="4037"/>
                  </a:lnTo>
                  <a:lnTo>
                    <a:pt x="685" y="685"/>
                  </a:lnTo>
                  <a:close/>
                  <a:moveTo>
                    <a:pt x="343" y="1"/>
                  </a:moveTo>
                  <a:cubicBezTo>
                    <a:pt x="154" y="1"/>
                    <a:pt x="0" y="153"/>
                    <a:pt x="0" y="343"/>
                  </a:cubicBezTo>
                  <a:lnTo>
                    <a:pt x="0" y="4379"/>
                  </a:lnTo>
                  <a:cubicBezTo>
                    <a:pt x="0" y="4568"/>
                    <a:pt x="154" y="4721"/>
                    <a:pt x="343" y="4721"/>
                  </a:cubicBezTo>
                  <a:lnTo>
                    <a:pt x="3785" y="4721"/>
                  </a:lnTo>
                  <a:cubicBezTo>
                    <a:pt x="3974" y="4721"/>
                    <a:pt x="4128" y="4568"/>
                    <a:pt x="4128" y="4379"/>
                  </a:cubicBezTo>
                  <a:lnTo>
                    <a:pt x="4128" y="343"/>
                  </a:lnTo>
                  <a:cubicBezTo>
                    <a:pt x="4128" y="153"/>
                    <a:pt x="3974" y="1"/>
                    <a:pt x="3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06" name="Google Shape;1006;p34"/>
            <p:cNvSpPr/>
            <p:nvPr/>
          </p:nvSpPr>
          <p:spPr>
            <a:xfrm>
              <a:off x="3000875" y="4870400"/>
              <a:ext cx="150175" cy="142525"/>
            </a:xfrm>
            <a:custGeom>
              <a:avLst/>
              <a:gdLst/>
              <a:ahLst/>
              <a:cxnLst/>
              <a:rect l="l" t="t" r="r" b="b"/>
              <a:pathLst>
                <a:path w="6007" h="5701" extrusionOk="0">
                  <a:moveTo>
                    <a:pt x="2140" y="0"/>
                  </a:moveTo>
                  <a:cubicBezTo>
                    <a:pt x="2023" y="0"/>
                    <a:pt x="1910" y="60"/>
                    <a:pt x="1846" y="168"/>
                  </a:cubicBezTo>
                  <a:lnTo>
                    <a:pt x="1359" y="995"/>
                  </a:lnTo>
                  <a:cubicBezTo>
                    <a:pt x="1263" y="1158"/>
                    <a:pt x="1316" y="1368"/>
                    <a:pt x="1479" y="1464"/>
                  </a:cubicBezTo>
                  <a:cubicBezTo>
                    <a:pt x="1533" y="1496"/>
                    <a:pt x="1593" y="1511"/>
                    <a:pt x="1653" y="1511"/>
                  </a:cubicBezTo>
                  <a:cubicBezTo>
                    <a:pt x="1770" y="1511"/>
                    <a:pt x="1884" y="1451"/>
                    <a:pt x="1948" y="1343"/>
                  </a:cubicBezTo>
                  <a:lnTo>
                    <a:pt x="2261" y="811"/>
                  </a:lnTo>
                  <a:lnTo>
                    <a:pt x="5148" y="2514"/>
                  </a:lnTo>
                  <a:lnTo>
                    <a:pt x="3746" y="4890"/>
                  </a:lnTo>
                  <a:lnTo>
                    <a:pt x="859" y="3187"/>
                  </a:lnTo>
                  <a:lnTo>
                    <a:pt x="1251" y="2523"/>
                  </a:lnTo>
                  <a:cubicBezTo>
                    <a:pt x="1348" y="2360"/>
                    <a:pt x="1293" y="2150"/>
                    <a:pt x="1131" y="2054"/>
                  </a:cubicBezTo>
                  <a:cubicBezTo>
                    <a:pt x="1076" y="2022"/>
                    <a:pt x="1016" y="2006"/>
                    <a:pt x="957" y="2006"/>
                  </a:cubicBezTo>
                  <a:cubicBezTo>
                    <a:pt x="840" y="2006"/>
                    <a:pt x="726" y="2067"/>
                    <a:pt x="662" y="2175"/>
                  </a:cubicBezTo>
                  <a:lnTo>
                    <a:pt x="96" y="3134"/>
                  </a:lnTo>
                  <a:cubicBezTo>
                    <a:pt x="1" y="3298"/>
                    <a:pt x="54" y="3506"/>
                    <a:pt x="217" y="3604"/>
                  </a:cubicBezTo>
                  <a:lnTo>
                    <a:pt x="3693" y="5654"/>
                  </a:lnTo>
                  <a:cubicBezTo>
                    <a:pt x="3748" y="5686"/>
                    <a:pt x="3808" y="5701"/>
                    <a:pt x="3867" y="5701"/>
                  </a:cubicBezTo>
                  <a:cubicBezTo>
                    <a:pt x="3984" y="5701"/>
                    <a:pt x="4098" y="5641"/>
                    <a:pt x="4161" y="5533"/>
                  </a:cubicBezTo>
                  <a:lnTo>
                    <a:pt x="5911" y="2568"/>
                  </a:lnTo>
                  <a:cubicBezTo>
                    <a:pt x="6007" y="2405"/>
                    <a:pt x="5953" y="2195"/>
                    <a:pt x="5791" y="2099"/>
                  </a:cubicBezTo>
                  <a:lnTo>
                    <a:pt x="2315" y="48"/>
                  </a:lnTo>
                  <a:cubicBezTo>
                    <a:pt x="2260" y="16"/>
                    <a:pt x="2199" y="0"/>
                    <a:pt x="2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07" name="Google Shape;1007;p34"/>
            <p:cNvSpPr/>
            <p:nvPr/>
          </p:nvSpPr>
          <p:spPr>
            <a:xfrm>
              <a:off x="3149800" y="5015700"/>
              <a:ext cx="144450" cy="147500"/>
            </a:xfrm>
            <a:custGeom>
              <a:avLst/>
              <a:gdLst/>
              <a:ahLst/>
              <a:cxnLst/>
              <a:rect l="l" t="t" r="r" b="b"/>
              <a:pathLst>
                <a:path w="5778" h="5900" extrusionOk="0">
                  <a:moveTo>
                    <a:pt x="3252" y="811"/>
                  </a:moveTo>
                  <a:lnTo>
                    <a:pt x="4920" y="3718"/>
                  </a:lnTo>
                  <a:lnTo>
                    <a:pt x="2528" y="5092"/>
                  </a:lnTo>
                  <a:lnTo>
                    <a:pt x="859" y="2185"/>
                  </a:lnTo>
                  <a:lnTo>
                    <a:pt x="3252" y="811"/>
                  </a:lnTo>
                  <a:close/>
                  <a:moveTo>
                    <a:pt x="3377" y="0"/>
                  </a:moveTo>
                  <a:cubicBezTo>
                    <a:pt x="3319" y="0"/>
                    <a:pt x="3260" y="15"/>
                    <a:pt x="3207" y="46"/>
                  </a:cubicBezTo>
                  <a:lnTo>
                    <a:pt x="221" y="1759"/>
                  </a:lnTo>
                  <a:cubicBezTo>
                    <a:pt x="57" y="1854"/>
                    <a:pt x="0" y="2063"/>
                    <a:pt x="95" y="2227"/>
                  </a:cubicBezTo>
                  <a:lnTo>
                    <a:pt x="2104" y="5727"/>
                  </a:lnTo>
                  <a:cubicBezTo>
                    <a:pt x="2166" y="5837"/>
                    <a:pt x="2282" y="5899"/>
                    <a:pt x="2401" y="5899"/>
                  </a:cubicBezTo>
                  <a:cubicBezTo>
                    <a:pt x="2459" y="5899"/>
                    <a:pt x="2517" y="5884"/>
                    <a:pt x="2571" y="5854"/>
                  </a:cubicBezTo>
                  <a:lnTo>
                    <a:pt x="5557" y="4140"/>
                  </a:lnTo>
                  <a:cubicBezTo>
                    <a:pt x="5721" y="4046"/>
                    <a:pt x="5777" y="3837"/>
                    <a:pt x="5683" y="3673"/>
                  </a:cubicBezTo>
                  <a:lnTo>
                    <a:pt x="5683" y="3673"/>
                  </a:lnTo>
                  <a:lnTo>
                    <a:pt x="5683" y="3674"/>
                  </a:lnTo>
                  <a:lnTo>
                    <a:pt x="3675" y="172"/>
                  </a:lnTo>
                  <a:cubicBezTo>
                    <a:pt x="3612" y="62"/>
                    <a:pt x="3496" y="0"/>
                    <a:pt x="3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008" name="Google Shape;1008;p34"/>
          <p:cNvGrpSpPr/>
          <p:nvPr/>
        </p:nvGrpSpPr>
        <p:grpSpPr>
          <a:xfrm>
            <a:off x="1621520" y="1957282"/>
            <a:ext cx="500811" cy="481748"/>
            <a:chOff x="1048075" y="1296475"/>
            <a:chExt cx="570725" cy="549000"/>
          </a:xfrm>
        </p:grpSpPr>
        <p:sp>
          <p:nvSpPr>
            <p:cNvPr id="1009" name="Google Shape;1009;p34"/>
            <p:cNvSpPr/>
            <p:nvPr/>
          </p:nvSpPr>
          <p:spPr>
            <a:xfrm>
              <a:off x="1048075" y="1354125"/>
              <a:ext cx="119600" cy="116250"/>
            </a:xfrm>
            <a:custGeom>
              <a:avLst/>
              <a:gdLst/>
              <a:ahLst/>
              <a:cxnLst/>
              <a:rect l="l" t="t" r="r" b="b"/>
              <a:pathLst>
                <a:path w="4784" h="4650" extrusionOk="0">
                  <a:moveTo>
                    <a:pt x="2393" y="1180"/>
                  </a:moveTo>
                  <a:lnTo>
                    <a:pt x="2454" y="1317"/>
                  </a:lnTo>
                  <a:cubicBezTo>
                    <a:pt x="2642" y="1737"/>
                    <a:pt x="2980" y="2075"/>
                    <a:pt x="3401" y="2264"/>
                  </a:cubicBezTo>
                  <a:lnTo>
                    <a:pt x="3537" y="2325"/>
                  </a:lnTo>
                  <a:lnTo>
                    <a:pt x="3401" y="2386"/>
                  </a:lnTo>
                  <a:cubicBezTo>
                    <a:pt x="2979" y="2575"/>
                    <a:pt x="2642" y="2913"/>
                    <a:pt x="2454" y="3335"/>
                  </a:cubicBezTo>
                  <a:lnTo>
                    <a:pt x="2393" y="3470"/>
                  </a:lnTo>
                  <a:lnTo>
                    <a:pt x="2332" y="3335"/>
                  </a:lnTo>
                  <a:cubicBezTo>
                    <a:pt x="2143" y="2913"/>
                    <a:pt x="1805" y="2575"/>
                    <a:pt x="1383" y="2386"/>
                  </a:cubicBezTo>
                  <a:lnTo>
                    <a:pt x="1247" y="2325"/>
                  </a:lnTo>
                  <a:lnTo>
                    <a:pt x="1383" y="2264"/>
                  </a:lnTo>
                  <a:cubicBezTo>
                    <a:pt x="1805" y="2075"/>
                    <a:pt x="2142" y="1737"/>
                    <a:pt x="2332" y="1317"/>
                  </a:cubicBezTo>
                  <a:lnTo>
                    <a:pt x="2393" y="1180"/>
                  </a:lnTo>
                  <a:close/>
                  <a:moveTo>
                    <a:pt x="2393" y="0"/>
                  </a:moveTo>
                  <a:cubicBezTo>
                    <a:pt x="2267" y="0"/>
                    <a:pt x="2140" y="68"/>
                    <a:pt x="2079" y="203"/>
                  </a:cubicBezTo>
                  <a:lnTo>
                    <a:pt x="1707" y="1035"/>
                  </a:lnTo>
                  <a:cubicBezTo>
                    <a:pt x="1586" y="1305"/>
                    <a:pt x="1371" y="1520"/>
                    <a:pt x="1103" y="1639"/>
                  </a:cubicBezTo>
                  <a:lnTo>
                    <a:pt x="270" y="2013"/>
                  </a:lnTo>
                  <a:cubicBezTo>
                    <a:pt x="0" y="2133"/>
                    <a:pt x="0" y="2516"/>
                    <a:pt x="270" y="2637"/>
                  </a:cubicBezTo>
                  <a:lnTo>
                    <a:pt x="1103" y="3011"/>
                  </a:lnTo>
                  <a:cubicBezTo>
                    <a:pt x="1371" y="3132"/>
                    <a:pt x="1586" y="3346"/>
                    <a:pt x="1707" y="3615"/>
                  </a:cubicBezTo>
                  <a:lnTo>
                    <a:pt x="2079" y="4447"/>
                  </a:lnTo>
                  <a:cubicBezTo>
                    <a:pt x="2140" y="4582"/>
                    <a:pt x="2267" y="4650"/>
                    <a:pt x="2393" y="4650"/>
                  </a:cubicBezTo>
                  <a:cubicBezTo>
                    <a:pt x="2519" y="4650"/>
                    <a:pt x="2645" y="4582"/>
                    <a:pt x="2705" y="4447"/>
                  </a:cubicBezTo>
                  <a:lnTo>
                    <a:pt x="3078" y="3615"/>
                  </a:lnTo>
                  <a:cubicBezTo>
                    <a:pt x="3198" y="3346"/>
                    <a:pt x="3413" y="3132"/>
                    <a:pt x="3681" y="3011"/>
                  </a:cubicBezTo>
                  <a:lnTo>
                    <a:pt x="4514" y="2637"/>
                  </a:lnTo>
                  <a:cubicBezTo>
                    <a:pt x="4784" y="2516"/>
                    <a:pt x="4784" y="2133"/>
                    <a:pt x="4514" y="2013"/>
                  </a:cubicBezTo>
                  <a:lnTo>
                    <a:pt x="3681" y="1639"/>
                  </a:lnTo>
                  <a:cubicBezTo>
                    <a:pt x="3413" y="1520"/>
                    <a:pt x="3198" y="1305"/>
                    <a:pt x="3078" y="1035"/>
                  </a:cubicBezTo>
                  <a:lnTo>
                    <a:pt x="2705" y="203"/>
                  </a:lnTo>
                  <a:cubicBezTo>
                    <a:pt x="2645" y="68"/>
                    <a:pt x="2519"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10" name="Google Shape;1010;p34"/>
            <p:cNvSpPr/>
            <p:nvPr/>
          </p:nvSpPr>
          <p:spPr>
            <a:xfrm>
              <a:off x="1499150" y="1729250"/>
              <a:ext cx="119650" cy="116225"/>
            </a:xfrm>
            <a:custGeom>
              <a:avLst/>
              <a:gdLst/>
              <a:ahLst/>
              <a:cxnLst/>
              <a:rect l="l" t="t" r="r" b="b"/>
              <a:pathLst>
                <a:path w="4786" h="4649" extrusionOk="0">
                  <a:moveTo>
                    <a:pt x="2393" y="1181"/>
                  </a:moveTo>
                  <a:lnTo>
                    <a:pt x="2454" y="1317"/>
                  </a:lnTo>
                  <a:cubicBezTo>
                    <a:pt x="2643" y="1738"/>
                    <a:pt x="2981" y="2076"/>
                    <a:pt x="3401" y="2264"/>
                  </a:cubicBezTo>
                  <a:lnTo>
                    <a:pt x="3538" y="2325"/>
                  </a:lnTo>
                  <a:lnTo>
                    <a:pt x="3401" y="2386"/>
                  </a:lnTo>
                  <a:cubicBezTo>
                    <a:pt x="2981" y="2575"/>
                    <a:pt x="2643" y="2913"/>
                    <a:pt x="2454" y="3335"/>
                  </a:cubicBezTo>
                  <a:lnTo>
                    <a:pt x="2393" y="3470"/>
                  </a:lnTo>
                  <a:lnTo>
                    <a:pt x="2332" y="3335"/>
                  </a:lnTo>
                  <a:cubicBezTo>
                    <a:pt x="2143" y="2913"/>
                    <a:pt x="1805" y="2575"/>
                    <a:pt x="1383" y="2386"/>
                  </a:cubicBezTo>
                  <a:lnTo>
                    <a:pt x="1248" y="2325"/>
                  </a:lnTo>
                  <a:lnTo>
                    <a:pt x="1383" y="2264"/>
                  </a:lnTo>
                  <a:cubicBezTo>
                    <a:pt x="1805" y="2076"/>
                    <a:pt x="2143" y="1738"/>
                    <a:pt x="2332" y="1317"/>
                  </a:cubicBezTo>
                  <a:lnTo>
                    <a:pt x="2393" y="1181"/>
                  </a:lnTo>
                  <a:close/>
                  <a:moveTo>
                    <a:pt x="2393" y="0"/>
                  </a:moveTo>
                  <a:cubicBezTo>
                    <a:pt x="2267" y="0"/>
                    <a:pt x="2141" y="68"/>
                    <a:pt x="2080" y="203"/>
                  </a:cubicBezTo>
                  <a:lnTo>
                    <a:pt x="1707" y="1035"/>
                  </a:lnTo>
                  <a:cubicBezTo>
                    <a:pt x="1586" y="1304"/>
                    <a:pt x="1372" y="1519"/>
                    <a:pt x="1103" y="1639"/>
                  </a:cubicBezTo>
                  <a:lnTo>
                    <a:pt x="271" y="2012"/>
                  </a:lnTo>
                  <a:cubicBezTo>
                    <a:pt x="1" y="2132"/>
                    <a:pt x="1" y="2517"/>
                    <a:pt x="271" y="2637"/>
                  </a:cubicBezTo>
                  <a:lnTo>
                    <a:pt x="1103" y="3010"/>
                  </a:lnTo>
                  <a:cubicBezTo>
                    <a:pt x="1372" y="3130"/>
                    <a:pt x="1586" y="3345"/>
                    <a:pt x="1707" y="3614"/>
                  </a:cubicBezTo>
                  <a:lnTo>
                    <a:pt x="2080" y="4446"/>
                  </a:lnTo>
                  <a:cubicBezTo>
                    <a:pt x="2141" y="4581"/>
                    <a:pt x="2267" y="4649"/>
                    <a:pt x="2393" y="4649"/>
                  </a:cubicBezTo>
                  <a:cubicBezTo>
                    <a:pt x="2519" y="4649"/>
                    <a:pt x="2645" y="4581"/>
                    <a:pt x="2705" y="4446"/>
                  </a:cubicBezTo>
                  <a:lnTo>
                    <a:pt x="3078" y="3614"/>
                  </a:lnTo>
                  <a:cubicBezTo>
                    <a:pt x="3198" y="3345"/>
                    <a:pt x="3413" y="3130"/>
                    <a:pt x="3681" y="3010"/>
                  </a:cubicBezTo>
                  <a:lnTo>
                    <a:pt x="4515" y="2637"/>
                  </a:lnTo>
                  <a:cubicBezTo>
                    <a:pt x="4785" y="2517"/>
                    <a:pt x="4785" y="2132"/>
                    <a:pt x="4515" y="2012"/>
                  </a:cubicBezTo>
                  <a:lnTo>
                    <a:pt x="3681" y="1639"/>
                  </a:lnTo>
                  <a:cubicBezTo>
                    <a:pt x="3413" y="1519"/>
                    <a:pt x="3198" y="1304"/>
                    <a:pt x="3078" y="1035"/>
                  </a:cubicBezTo>
                  <a:lnTo>
                    <a:pt x="2705" y="203"/>
                  </a:lnTo>
                  <a:cubicBezTo>
                    <a:pt x="2645" y="68"/>
                    <a:pt x="2519"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11" name="Google Shape;1011;p34"/>
            <p:cNvSpPr/>
            <p:nvPr/>
          </p:nvSpPr>
          <p:spPr>
            <a:xfrm>
              <a:off x="1329625" y="1296475"/>
              <a:ext cx="108575" cy="105225"/>
            </a:xfrm>
            <a:custGeom>
              <a:avLst/>
              <a:gdLst/>
              <a:ahLst/>
              <a:cxnLst/>
              <a:rect l="l" t="t" r="r" b="b"/>
              <a:pathLst>
                <a:path w="4343" h="4209" extrusionOk="0">
                  <a:moveTo>
                    <a:pt x="2171" y="1181"/>
                  </a:moveTo>
                  <a:lnTo>
                    <a:pt x="2191" y="1225"/>
                  </a:lnTo>
                  <a:cubicBezTo>
                    <a:pt x="2363" y="1608"/>
                    <a:pt x="2670" y="1914"/>
                    <a:pt x="3053" y="2086"/>
                  </a:cubicBezTo>
                  <a:lnTo>
                    <a:pt x="3095" y="2105"/>
                  </a:lnTo>
                  <a:lnTo>
                    <a:pt x="3053" y="2124"/>
                  </a:lnTo>
                  <a:cubicBezTo>
                    <a:pt x="2669" y="2297"/>
                    <a:pt x="2363" y="2603"/>
                    <a:pt x="2191" y="2986"/>
                  </a:cubicBezTo>
                  <a:lnTo>
                    <a:pt x="2171" y="3029"/>
                  </a:lnTo>
                  <a:lnTo>
                    <a:pt x="2152" y="2986"/>
                  </a:lnTo>
                  <a:cubicBezTo>
                    <a:pt x="1981" y="2603"/>
                    <a:pt x="1674" y="2297"/>
                    <a:pt x="1291" y="2124"/>
                  </a:cubicBezTo>
                  <a:lnTo>
                    <a:pt x="1247" y="2105"/>
                  </a:lnTo>
                  <a:lnTo>
                    <a:pt x="1291" y="2086"/>
                  </a:lnTo>
                  <a:cubicBezTo>
                    <a:pt x="1674" y="1914"/>
                    <a:pt x="1981" y="1608"/>
                    <a:pt x="2152" y="1225"/>
                  </a:cubicBezTo>
                  <a:lnTo>
                    <a:pt x="2171" y="1181"/>
                  </a:lnTo>
                  <a:close/>
                  <a:moveTo>
                    <a:pt x="2171" y="1"/>
                  </a:moveTo>
                  <a:cubicBezTo>
                    <a:pt x="2045" y="1"/>
                    <a:pt x="1919" y="68"/>
                    <a:pt x="1859" y="203"/>
                  </a:cubicBezTo>
                  <a:lnTo>
                    <a:pt x="1527" y="943"/>
                  </a:lnTo>
                  <a:cubicBezTo>
                    <a:pt x="1424" y="1174"/>
                    <a:pt x="1241" y="1357"/>
                    <a:pt x="1011" y="1460"/>
                  </a:cubicBezTo>
                  <a:lnTo>
                    <a:pt x="271" y="1792"/>
                  </a:lnTo>
                  <a:cubicBezTo>
                    <a:pt x="1" y="1914"/>
                    <a:pt x="1" y="2295"/>
                    <a:pt x="271" y="2417"/>
                  </a:cubicBezTo>
                  <a:lnTo>
                    <a:pt x="1011" y="2748"/>
                  </a:lnTo>
                  <a:cubicBezTo>
                    <a:pt x="1241" y="2851"/>
                    <a:pt x="1425" y="3035"/>
                    <a:pt x="1528" y="3266"/>
                  </a:cubicBezTo>
                  <a:lnTo>
                    <a:pt x="1859" y="4006"/>
                  </a:lnTo>
                  <a:cubicBezTo>
                    <a:pt x="1919" y="4141"/>
                    <a:pt x="2046" y="4208"/>
                    <a:pt x="2172" y="4208"/>
                  </a:cubicBezTo>
                  <a:cubicBezTo>
                    <a:pt x="2298" y="4208"/>
                    <a:pt x="2424" y="4141"/>
                    <a:pt x="2484" y="4006"/>
                  </a:cubicBezTo>
                  <a:lnTo>
                    <a:pt x="2817" y="3266"/>
                  </a:lnTo>
                  <a:cubicBezTo>
                    <a:pt x="2918" y="3035"/>
                    <a:pt x="3103" y="2851"/>
                    <a:pt x="3333" y="2748"/>
                  </a:cubicBezTo>
                  <a:lnTo>
                    <a:pt x="4073" y="2417"/>
                  </a:lnTo>
                  <a:cubicBezTo>
                    <a:pt x="4343" y="2295"/>
                    <a:pt x="4343" y="1914"/>
                    <a:pt x="4073" y="1792"/>
                  </a:cubicBezTo>
                  <a:lnTo>
                    <a:pt x="3333" y="1460"/>
                  </a:lnTo>
                  <a:cubicBezTo>
                    <a:pt x="3103" y="1357"/>
                    <a:pt x="2918" y="1174"/>
                    <a:pt x="2815" y="943"/>
                  </a:cubicBezTo>
                  <a:lnTo>
                    <a:pt x="2484" y="203"/>
                  </a:lnTo>
                  <a:cubicBezTo>
                    <a:pt x="2424" y="68"/>
                    <a:pt x="2297" y="1"/>
                    <a:pt x="2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27" name="Google Shape;1053;p37"/>
          <p:cNvSpPr/>
          <p:nvPr/>
        </p:nvSpPr>
        <p:spPr>
          <a:xfrm>
            <a:off x="1758890" y="2083949"/>
            <a:ext cx="204965" cy="307158"/>
          </a:xfrm>
          <a:custGeom>
            <a:avLst/>
            <a:gdLst/>
            <a:ahLst/>
            <a:cxnLst/>
            <a:rect l="l" t="t" r="r" b="b"/>
            <a:pathLst>
              <a:path w="8871" h="13294" extrusionOk="0">
                <a:moveTo>
                  <a:pt x="3089" y="5928"/>
                </a:moveTo>
                <a:cubicBezTo>
                  <a:pt x="3141" y="5983"/>
                  <a:pt x="3275" y="6184"/>
                  <a:pt x="3407" y="6829"/>
                </a:cubicBezTo>
                <a:cubicBezTo>
                  <a:pt x="3160" y="6712"/>
                  <a:pt x="3015" y="6555"/>
                  <a:pt x="2955" y="6404"/>
                </a:cubicBezTo>
                <a:cubicBezTo>
                  <a:pt x="2890" y="6240"/>
                  <a:pt x="2921" y="6078"/>
                  <a:pt x="3037" y="5970"/>
                </a:cubicBezTo>
                <a:cubicBezTo>
                  <a:pt x="3053" y="5954"/>
                  <a:pt x="3070" y="5940"/>
                  <a:pt x="3089" y="5928"/>
                </a:cubicBezTo>
                <a:close/>
                <a:moveTo>
                  <a:pt x="5783" y="5928"/>
                </a:moveTo>
                <a:cubicBezTo>
                  <a:pt x="5800" y="5940"/>
                  <a:pt x="5818" y="5954"/>
                  <a:pt x="5834" y="5970"/>
                </a:cubicBezTo>
                <a:cubicBezTo>
                  <a:pt x="5950" y="6079"/>
                  <a:pt x="5982" y="6242"/>
                  <a:pt x="5916" y="6407"/>
                </a:cubicBezTo>
                <a:cubicBezTo>
                  <a:pt x="5857" y="6558"/>
                  <a:pt x="5710" y="6716"/>
                  <a:pt x="5464" y="6834"/>
                </a:cubicBezTo>
                <a:cubicBezTo>
                  <a:pt x="5594" y="6184"/>
                  <a:pt x="5729" y="5985"/>
                  <a:pt x="5783" y="5928"/>
                </a:cubicBezTo>
                <a:close/>
                <a:moveTo>
                  <a:pt x="4234" y="7706"/>
                </a:moveTo>
                <a:lnTo>
                  <a:pt x="4234" y="7706"/>
                </a:lnTo>
                <a:cubicBezTo>
                  <a:pt x="4300" y="7708"/>
                  <a:pt x="4368" y="7710"/>
                  <a:pt x="4436" y="7710"/>
                </a:cubicBezTo>
                <a:cubicBezTo>
                  <a:pt x="4504" y="7710"/>
                  <a:pt x="4572" y="7708"/>
                  <a:pt x="4637" y="7706"/>
                </a:cubicBezTo>
                <a:lnTo>
                  <a:pt x="4637" y="7706"/>
                </a:lnTo>
                <a:cubicBezTo>
                  <a:pt x="4622" y="7835"/>
                  <a:pt x="4611" y="7964"/>
                  <a:pt x="4598" y="8093"/>
                </a:cubicBezTo>
                <a:cubicBezTo>
                  <a:pt x="4525" y="8873"/>
                  <a:pt x="4500" y="9625"/>
                  <a:pt x="4490" y="10044"/>
                </a:cubicBezTo>
                <a:lnTo>
                  <a:pt x="4380" y="10044"/>
                </a:lnTo>
                <a:cubicBezTo>
                  <a:pt x="4370" y="9625"/>
                  <a:pt x="4345" y="8873"/>
                  <a:pt x="4273" y="8093"/>
                </a:cubicBezTo>
                <a:cubicBezTo>
                  <a:pt x="4261" y="7964"/>
                  <a:pt x="4248" y="7833"/>
                  <a:pt x="4234" y="7706"/>
                </a:cubicBezTo>
                <a:close/>
                <a:moveTo>
                  <a:pt x="5516" y="10732"/>
                </a:moveTo>
                <a:lnTo>
                  <a:pt x="5516" y="11186"/>
                </a:lnTo>
                <a:lnTo>
                  <a:pt x="3356" y="11186"/>
                </a:lnTo>
                <a:lnTo>
                  <a:pt x="3356" y="10732"/>
                </a:lnTo>
                <a:close/>
                <a:moveTo>
                  <a:pt x="5458" y="11872"/>
                </a:moveTo>
                <a:cubicBezTo>
                  <a:pt x="5309" y="12310"/>
                  <a:pt x="4898" y="12605"/>
                  <a:pt x="4435" y="12605"/>
                </a:cubicBezTo>
                <a:cubicBezTo>
                  <a:pt x="3972" y="12605"/>
                  <a:pt x="3562" y="12310"/>
                  <a:pt x="3414" y="11872"/>
                </a:cubicBezTo>
                <a:close/>
                <a:moveTo>
                  <a:pt x="4435" y="1"/>
                </a:moveTo>
                <a:lnTo>
                  <a:pt x="4435" y="2"/>
                </a:lnTo>
                <a:cubicBezTo>
                  <a:pt x="1991" y="2"/>
                  <a:pt x="2" y="1998"/>
                  <a:pt x="2" y="4451"/>
                </a:cubicBezTo>
                <a:cubicBezTo>
                  <a:pt x="0" y="5313"/>
                  <a:pt x="250" y="6156"/>
                  <a:pt x="718" y="6879"/>
                </a:cubicBezTo>
                <a:cubicBezTo>
                  <a:pt x="718" y="6879"/>
                  <a:pt x="720" y="6880"/>
                  <a:pt x="720" y="6880"/>
                </a:cubicBezTo>
                <a:lnTo>
                  <a:pt x="724" y="6886"/>
                </a:lnTo>
                <a:cubicBezTo>
                  <a:pt x="736" y="6905"/>
                  <a:pt x="747" y="6922"/>
                  <a:pt x="756" y="6937"/>
                </a:cubicBezTo>
                <a:cubicBezTo>
                  <a:pt x="831" y="7051"/>
                  <a:pt x="904" y="7163"/>
                  <a:pt x="974" y="7273"/>
                </a:cubicBezTo>
                <a:cubicBezTo>
                  <a:pt x="1039" y="7377"/>
                  <a:pt x="1151" y="7434"/>
                  <a:pt x="1266" y="7434"/>
                </a:cubicBezTo>
                <a:cubicBezTo>
                  <a:pt x="1329" y="7434"/>
                  <a:pt x="1392" y="7417"/>
                  <a:pt x="1449" y="7381"/>
                </a:cubicBezTo>
                <a:cubicBezTo>
                  <a:pt x="1611" y="7278"/>
                  <a:pt x="1657" y="7064"/>
                  <a:pt x="1553" y="6905"/>
                </a:cubicBezTo>
                <a:cubicBezTo>
                  <a:pt x="1481" y="6793"/>
                  <a:pt x="1407" y="6677"/>
                  <a:pt x="1328" y="6557"/>
                </a:cubicBezTo>
                <a:cubicBezTo>
                  <a:pt x="1319" y="6542"/>
                  <a:pt x="1309" y="6528"/>
                  <a:pt x="1299" y="6513"/>
                </a:cubicBezTo>
                <a:lnTo>
                  <a:pt x="1294" y="6504"/>
                </a:lnTo>
                <a:lnTo>
                  <a:pt x="1291" y="6501"/>
                </a:lnTo>
                <a:cubicBezTo>
                  <a:pt x="897" y="5891"/>
                  <a:pt x="686" y="5180"/>
                  <a:pt x="688" y="4453"/>
                </a:cubicBezTo>
                <a:cubicBezTo>
                  <a:pt x="688" y="2377"/>
                  <a:pt x="2369" y="688"/>
                  <a:pt x="4435" y="688"/>
                </a:cubicBezTo>
                <a:cubicBezTo>
                  <a:pt x="6503" y="688"/>
                  <a:pt x="8184" y="2377"/>
                  <a:pt x="8184" y="4453"/>
                </a:cubicBezTo>
                <a:cubicBezTo>
                  <a:pt x="8184" y="5181"/>
                  <a:pt x="7974" y="5894"/>
                  <a:pt x="7576" y="6506"/>
                </a:cubicBezTo>
                <a:lnTo>
                  <a:pt x="7573" y="6512"/>
                </a:lnTo>
                <a:cubicBezTo>
                  <a:pt x="7563" y="6526"/>
                  <a:pt x="7553" y="6542"/>
                  <a:pt x="7540" y="6561"/>
                </a:cubicBezTo>
                <a:cubicBezTo>
                  <a:pt x="6392" y="8312"/>
                  <a:pt x="5828" y="9557"/>
                  <a:pt x="5628" y="10046"/>
                </a:cubicBezTo>
                <a:lnTo>
                  <a:pt x="5177" y="10046"/>
                </a:lnTo>
                <a:cubicBezTo>
                  <a:pt x="5187" y="9642"/>
                  <a:pt x="5211" y="8937"/>
                  <a:pt x="5277" y="8212"/>
                </a:cubicBezTo>
                <a:cubicBezTo>
                  <a:pt x="5297" y="7988"/>
                  <a:pt x="5319" y="7785"/>
                  <a:pt x="5340" y="7603"/>
                </a:cubicBezTo>
                <a:cubicBezTo>
                  <a:pt x="5943" y="7443"/>
                  <a:pt x="6375" y="7114"/>
                  <a:pt x="6555" y="6660"/>
                </a:cubicBezTo>
                <a:cubicBezTo>
                  <a:pt x="6722" y="6234"/>
                  <a:pt x="6621" y="5767"/>
                  <a:pt x="6301" y="5468"/>
                </a:cubicBezTo>
                <a:cubicBezTo>
                  <a:pt x="6103" y="5284"/>
                  <a:pt x="5918" y="5230"/>
                  <a:pt x="5771" y="5230"/>
                </a:cubicBezTo>
                <a:cubicBezTo>
                  <a:pt x="5670" y="5230"/>
                  <a:pt x="5587" y="5255"/>
                  <a:pt x="5528" y="5281"/>
                </a:cubicBezTo>
                <a:cubicBezTo>
                  <a:pt x="5092" y="5470"/>
                  <a:pt x="4866" y="6176"/>
                  <a:pt x="4728" y="7014"/>
                </a:cubicBezTo>
                <a:cubicBezTo>
                  <a:pt x="4640" y="7021"/>
                  <a:pt x="4544" y="7025"/>
                  <a:pt x="4444" y="7025"/>
                </a:cubicBezTo>
                <a:cubicBezTo>
                  <a:pt x="4337" y="7025"/>
                  <a:pt x="4235" y="7021"/>
                  <a:pt x="4141" y="7012"/>
                </a:cubicBezTo>
                <a:cubicBezTo>
                  <a:pt x="4004" y="6176"/>
                  <a:pt x="3777" y="5470"/>
                  <a:pt x="3343" y="5281"/>
                </a:cubicBezTo>
                <a:cubicBezTo>
                  <a:pt x="3284" y="5255"/>
                  <a:pt x="3200" y="5230"/>
                  <a:pt x="3099" y="5230"/>
                </a:cubicBezTo>
                <a:cubicBezTo>
                  <a:pt x="2952" y="5230"/>
                  <a:pt x="2768" y="5284"/>
                  <a:pt x="2569" y="5468"/>
                </a:cubicBezTo>
                <a:cubicBezTo>
                  <a:pt x="2249" y="5767"/>
                  <a:pt x="2150" y="6233"/>
                  <a:pt x="2316" y="6657"/>
                </a:cubicBezTo>
                <a:cubicBezTo>
                  <a:pt x="2494" y="7111"/>
                  <a:pt x="2926" y="7439"/>
                  <a:pt x="3528" y="7600"/>
                </a:cubicBezTo>
                <a:cubicBezTo>
                  <a:pt x="3552" y="7782"/>
                  <a:pt x="3573" y="7984"/>
                  <a:pt x="3594" y="8207"/>
                </a:cubicBezTo>
                <a:cubicBezTo>
                  <a:pt x="3659" y="8933"/>
                  <a:pt x="3684" y="9641"/>
                  <a:pt x="3692" y="10046"/>
                </a:cubicBezTo>
                <a:lnTo>
                  <a:pt x="3244" y="10046"/>
                </a:lnTo>
                <a:cubicBezTo>
                  <a:pt x="3106" y="9715"/>
                  <a:pt x="2805" y="9037"/>
                  <a:pt x="2266" y="8091"/>
                </a:cubicBezTo>
                <a:cubicBezTo>
                  <a:pt x="2203" y="7979"/>
                  <a:pt x="2087" y="7917"/>
                  <a:pt x="1967" y="7917"/>
                </a:cubicBezTo>
                <a:cubicBezTo>
                  <a:pt x="1910" y="7917"/>
                  <a:pt x="1853" y="7931"/>
                  <a:pt x="1799" y="7961"/>
                </a:cubicBezTo>
                <a:cubicBezTo>
                  <a:pt x="1634" y="8055"/>
                  <a:pt x="1577" y="8264"/>
                  <a:pt x="1670" y="8429"/>
                </a:cubicBezTo>
                <a:cubicBezTo>
                  <a:pt x="2301" y="9542"/>
                  <a:pt x="2599" y="10273"/>
                  <a:pt x="2670" y="10458"/>
                </a:cubicBezTo>
                <a:lnTo>
                  <a:pt x="2670" y="11187"/>
                </a:lnTo>
                <a:lnTo>
                  <a:pt x="2588" y="11187"/>
                </a:lnTo>
                <a:cubicBezTo>
                  <a:pt x="2398" y="11187"/>
                  <a:pt x="2245" y="11341"/>
                  <a:pt x="2245" y="11531"/>
                </a:cubicBezTo>
                <a:cubicBezTo>
                  <a:pt x="2245" y="11720"/>
                  <a:pt x="2398" y="11874"/>
                  <a:pt x="2588" y="11874"/>
                </a:cubicBezTo>
                <a:lnTo>
                  <a:pt x="2703" y="11874"/>
                </a:lnTo>
                <a:cubicBezTo>
                  <a:pt x="2868" y="12699"/>
                  <a:pt x="3594" y="13294"/>
                  <a:pt x="4435" y="13294"/>
                </a:cubicBezTo>
                <a:cubicBezTo>
                  <a:pt x="5277" y="13294"/>
                  <a:pt x="6002" y="12699"/>
                  <a:pt x="6167" y="11874"/>
                </a:cubicBezTo>
                <a:lnTo>
                  <a:pt x="6282" y="11874"/>
                </a:lnTo>
                <a:cubicBezTo>
                  <a:pt x="6472" y="11874"/>
                  <a:pt x="6626" y="11720"/>
                  <a:pt x="6626" y="11531"/>
                </a:cubicBezTo>
                <a:cubicBezTo>
                  <a:pt x="6626" y="11341"/>
                  <a:pt x="6472" y="11187"/>
                  <a:pt x="6282" y="11187"/>
                </a:cubicBezTo>
                <a:lnTo>
                  <a:pt x="6201" y="11187"/>
                </a:lnTo>
                <a:lnTo>
                  <a:pt x="6201" y="10456"/>
                </a:lnTo>
                <a:cubicBezTo>
                  <a:pt x="6301" y="10199"/>
                  <a:pt x="6838" y="8882"/>
                  <a:pt x="8111" y="6940"/>
                </a:cubicBezTo>
                <a:cubicBezTo>
                  <a:pt x="8124" y="6921"/>
                  <a:pt x="8136" y="6902"/>
                  <a:pt x="8148" y="6883"/>
                </a:cubicBezTo>
                <a:lnTo>
                  <a:pt x="8151" y="6879"/>
                </a:lnTo>
                <a:lnTo>
                  <a:pt x="8153" y="6876"/>
                </a:lnTo>
                <a:cubicBezTo>
                  <a:pt x="8622" y="6153"/>
                  <a:pt x="8870" y="5312"/>
                  <a:pt x="8869" y="4451"/>
                </a:cubicBezTo>
                <a:cubicBezTo>
                  <a:pt x="8869" y="1997"/>
                  <a:pt x="6880" y="1"/>
                  <a:pt x="4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790" y="3550920"/>
            <a:ext cx="2688021" cy="1257300"/>
          </a:xfrm>
          <a:prstGeom prst="rect">
            <a:avLst/>
          </a:prstGeom>
        </p:spPr>
      </p:pic>
    </p:spTree>
    <p:extLst>
      <p:ext uri="{BB962C8B-B14F-4D97-AF65-F5344CB8AC3E}">
        <p14:creationId xmlns:p14="http://schemas.microsoft.com/office/powerpoint/2010/main" val="2367020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pPr lvl="0"/>
            <a:r>
              <a:rPr lang="en-US" altLang="zh-TW" b="1" dirty="0"/>
              <a:t>4.</a:t>
            </a:r>
            <a:r>
              <a:rPr lang="zh-TW" altLang="en-US" b="1" dirty="0"/>
              <a:t>雲林縣近三年的</a:t>
            </a:r>
            <a:r>
              <a:rPr lang="en-US" altLang="zh-TW" b="1" dirty="0"/>
              <a:t/>
            </a:r>
            <a:br>
              <a:rPr lang="en-US" altLang="zh-TW" b="1" dirty="0"/>
            </a:br>
            <a:r>
              <a:rPr lang="zh-TW" altLang="en-US" b="1" dirty="0"/>
              <a:t>長照服務資源及涵蓋率</a:t>
            </a:r>
            <a:endParaRPr lang="zh-TW" altLang="en-US" b="1" dirty="0">
              <a:solidFill>
                <a:schemeClr val="accent2">
                  <a:lumMod val="50000"/>
                </a:schemeClr>
              </a:solidFill>
            </a:endParaRPr>
          </a:p>
        </p:txBody>
      </p:sp>
    </p:spTree>
    <p:extLst>
      <p:ext uri="{BB962C8B-B14F-4D97-AF65-F5344CB8AC3E}">
        <p14:creationId xmlns:p14="http://schemas.microsoft.com/office/powerpoint/2010/main" val="1930476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3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品質的策略</a:t>
            </a:r>
            <a:endParaRPr dirty="0"/>
          </a:p>
        </p:txBody>
      </p:sp>
      <p:sp>
        <p:nvSpPr>
          <p:cNvPr id="993" name="Google Shape;993;p34"/>
          <p:cNvSpPr txBox="1">
            <a:spLocks noGrp="1"/>
          </p:cNvSpPr>
          <p:nvPr>
            <p:ph type="title" idx="2"/>
          </p:nvPr>
        </p:nvSpPr>
        <p:spPr>
          <a:xfrm>
            <a:off x="1365128" y="1014396"/>
            <a:ext cx="2029200" cy="55494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sz="4800" b="1" dirty="0">
                <a:solidFill>
                  <a:srgbClr val="FFC000"/>
                </a:solidFill>
                <a:latin typeface="微軟正黑體" panose="020B0604030504040204" pitchFamily="34" charset="-120"/>
                <a:ea typeface="微軟正黑體" panose="020B0604030504040204" pitchFamily="34" charset="-120"/>
              </a:rPr>
              <a:t>用的到</a:t>
            </a:r>
            <a:endParaRPr sz="4800" b="1" dirty="0">
              <a:solidFill>
                <a:srgbClr val="FFC000"/>
              </a:solidFill>
              <a:latin typeface="微軟正黑體" panose="020B0604030504040204" pitchFamily="34" charset="-120"/>
              <a:ea typeface="微軟正黑體" panose="020B0604030504040204" pitchFamily="34" charset="-120"/>
            </a:endParaRPr>
          </a:p>
        </p:txBody>
      </p:sp>
      <p:sp>
        <p:nvSpPr>
          <p:cNvPr id="997" name="Google Shape;997;p34"/>
          <p:cNvSpPr/>
          <p:nvPr/>
        </p:nvSpPr>
        <p:spPr>
          <a:xfrm>
            <a:off x="6006354" y="3365062"/>
            <a:ext cx="2505012" cy="1682068"/>
          </a:xfrm>
          <a:prstGeom prst="triangle">
            <a:avLst>
              <a:gd name="adj" fmla="val 50000"/>
            </a:avLst>
          </a:prstGeom>
          <a:solidFill>
            <a:srgbClr val="FE524D">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 name="Google Shape;999;p34"/>
          <p:cNvGrpSpPr/>
          <p:nvPr/>
        </p:nvGrpSpPr>
        <p:grpSpPr>
          <a:xfrm>
            <a:off x="3843494" y="1436597"/>
            <a:ext cx="1508794" cy="1013411"/>
            <a:chOff x="2775075" y="4793850"/>
            <a:chExt cx="584425" cy="584425"/>
          </a:xfrm>
        </p:grpSpPr>
        <p:sp>
          <p:nvSpPr>
            <p:cNvPr id="1000" name="Google Shape;1000;p34"/>
            <p:cNvSpPr/>
            <p:nvPr/>
          </p:nvSpPr>
          <p:spPr>
            <a:xfrm>
              <a:off x="2835500" y="5256325"/>
              <a:ext cx="69425" cy="66800"/>
            </a:xfrm>
            <a:custGeom>
              <a:avLst/>
              <a:gdLst/>
              <a:ahLst/>
              <a:cxnLst/>
              <a:rect l="l" t="t" r="r" b="b"/>
              <a:pathLst>
                <a:path w="2777" h="2672" extrusionOk="0">
                  <a:moveTo>
                    <a:pt x="1441" y="685"/>
                  </a:moveTo>
                  <a:cubicBezTo>
                    <a:pt x="1525" y="685"/>
                    <a:pt x="1610" y="701"/>
                    <a:pt x="1690" y="735"/>
                  </a:cubicBezTo>
                  <a:cubicBezTo>
                    <a:pt x="1934" y="835"/>
                    <a:pt x="2092" y="1073"/>
                    <a:pt x="2092" y="1337"/>
                  </a:cubicBezTo>
                  <a:cubicBezTo>
                    <a:pt x="2092" y="1695"/>
                    <a:pt x="1801" y="1987"/>
                    <a:pt x="1442" y="1988"/>
                  </a:cubicBezTo>
                  <a:cubicBezTo>
                    <a:pt x="1178" y="1988"/>
                    <a:pt x="940" y="1828"/>
                    <a:pt x="840" y="1586"/>
                  </a:cubicBezTo>
                  <a:cubicBezTo>
                    <a:pt x="739" y="1342"/>
                    <a:pt x="794" y="1062"/>
                    <a:pt x="981" y="875"/>
                  </a:cubicBezTo>
                  <a:cubicBezTo>
                    <a:pt x="1105" y="751"/>
                    <a:pt x="1271" y="685"/>
                    <a:pt x="1441" y="685"/>
                  </a:cubicBezTo>
                  <a:close/>
                  <a:moveTo>
                    <a:pt x="1442" y="1"/>
                  </a:moveTo>
                  <a:cubicBezTo>
                    <a:pt x="901" y="1"/>
                    <a:pt x="414" y="327"/>
                    <a:pt x="208" y="826"/>
                  </a:cubicBezTo>
                  <a:cubicBezTo>
                    <a:pt x="0" y="1325"/>
                    <a:pt x="115" y="1900"/>
                    <a:pt x="498" y="2281"/>
                  </a:cubicBezTo>
                  <a:cubicBezTo>
                    <a:pt x="753" y="2536"/>
                    <a:pt x="1094" y="2672"/>
                    <a:pt x="1441" y="2672"/>
                  </a:cubicBezTo>
                  <a:cubicBezTo>
                    <a:pt x="1614" y="2672"/>
                    <a:pt x="1787" y="2639"/>
                    <a:pt x="1953" y="2570"/>
                  </a:cubicBezTo>
                  <a:cubicBezTo>
                    <a:pt x="2452" y="2364"/>
                    <a:pt x="2777" y="1876"/>
                    <a:pt x="2777" y="1337"/>
                  </a:cubicBezTo>
                  <a:cubicBezTo>
                    <a:pt x="2777" y="598"/>
                    <a:pt x="2179" y="2"/>
                    <a:pt x="1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2775075" y="4793850"/>
              <a:ext cx="584425" cy="584425"/>
            </a:xfrm>
            <a:custGeom>
              <a:avLst/>
              <a:gdLst/>
              <a:ahLst/>
              <a:cxnLst/>
              <a:rect l="l" t="t" r="r" b="b"/>
              <a:pathLst>
                <a:path w="23377" h="23377" extrusionOk="0">
                  <a:moveTo>
                    <a:pt x="8750" y="8185"/>
                  </a:moveTo>
                  <a:lnTo>
                    <a:pt x="11637" y="9888"/>
                  </a:lnTo>
                  <a:lnTo>
                    <a:pt x="10235" y="12264"/>
                  </a:lnTo>
                  <a:lnTo>
                    <a:pt x="7717" y="10779"/>
                  </a:lnTo>
                  <a:lnTo>
                    <a:pt x="7717" y="9936"/>
                  </a:lnTo>
                  <a:lnTo>
                    <a:pt x="8750" y="8185"/>
                  </a:lnTo>
                  <a:close/>
                  <a:moveTo>
                    <a:pt x="13898" y="12177"/>
                  </a:moveTo>
                  <a:lnTo>
                    <a:pt x="15567" y="15084"/>
                  </a:lnTo>
                  <a:lnTo>
                    <a:pt x="13175" y="16457"/>
                  </a:lnTo>
                  <a:lnTo>
                    <a:pt x="11760" y="13993"/>
                  </a:lnTo>
                  <a:lnTo>
                    <a:pt x="11965" y="13647"/>
                  </a:lnTo>
                  <a:lnTo>
                    <a:pt x="12281" y="13106"/>
                  </a:lnTo>
                  <a:lnTo>
                    <a:pt x="13898" y="12177"/>
                  </a:lnTo>
                  <a:close/>
                  <a:moveTo>
                    <a:pt x="7717" y="13387"/>
                  </a:moveTo>
                  <a:lnTo>
                    <a:pt x="9094" y="14199"/>
                  </a:lnTo>
                  <a:lnTo>
                    <a:pt x="7717" y="16532"/>
                  </a:lnTo>
                  <a:lnTo>
                    <a:pt x="7717" y="13387"/>
                  </a:lnTo>
                  <a:close/>
                  <a:moveTo>
                    <a:pt x="10451" y="16225"/>
                  </a:moveTo>
                  <a:lnTo>
                    <a:pt x="11226" y="17575"/>
                  </a:lnTo>
                  <a:lnTo>
                    <a:pt x="8863" y="18932"/>
                  </a:lnTo>
                  <a:lnTo>
                    <a:pt x="8922" y="18830"/>
                  </a:lnTo>
                  <a:lnTo>
                    <a:pt x="9281" y="18220"/>
                  </a:lnTo>
                  <a:lnTo>
                    <a:pt x="10451" y="16225"/>
                  </a:lnTo>
                  <a:close/>
                  <a:moveTo>
                    <a:pt x="10963" y="1868"/>
                  </a:moveTo>
                  <a:cubicBezTo>
                    <a:pt x="11036" y="1868"/>
                    <a:pt x="11110" y="1887"/>
                    <a:pt x="11177" y="1926"/>
                  </a:cubicBezTo>
                  <a:lnTo>
                    <a:pt x="15924" y="4711"/>
                  </a:lnTo>
                  <a:cubicBezTo>
                    <a:pt x="16125" y="4830"/>
                    <a:pt x="16192" y="5089"/>
                    <a:pt x="16075" y="5289"/>
                  </a:cubicBezTo>
                  <a:lnTo>
                    <a:pt x="7718" y="19531"/>
                  </a:lnTo>
                  <a:lnTo>
                    <a:pt x="7717" y="17371"/>
                  </a:lnTo>
                  <a:lnTo>
                    <a:pt x="7717" y="17371"/>
                  </a:lnTo>
                  <a:cubicBezTo>
                    <a:pt x="7749" y="17380"/>
                    <a:pt x="7782" y="17385"/>
                    <a:pt x="7814" y="17385"/>
                  </a:cubicBezTo>
                  <a:cubicBezTo>
                    <a:pt x="7933" y="17385"/>
                    <a:pt x="8046" y="17323"/>
                    <a:pt x="8108" y="17217"/>
                  </a:cubicBezTo>
                  <a:lnTo>
                    <a:pt x="9857" y="14252"/>
                  </a:lnTo>
                  <a:cubicBezTo>
                    <a:pt x="9952" y="14089"/>
                    <a:pt x="9899" y="13879"/>
                    <a:pt x="9736" y="13783"/>
                  </a:cubicBezTo>
                  <a:lnTo>
                    <a:pt x="7717" y="12592"/>
                  </a:lnTo>
                  <a:lnTo>
                    <a:pt x="7717" y="11572"/>
                  </a:lnTo>
                  <a:lnTo>
                    <a:pt x="10183" y="13027"/>
                  </a:lnTo>
                  <a:cubicBezTo>
                    <a:pt x="10235" y="13058"/>
                    <a:pt x="10295" y="13074"/>
                    <a:pt x="10356" y="13074"/>
                  </a:cubicBezTo>
                  <a:cubicBezTo>
                    <a:pt x="10359" y="13074"/>
                    <a:pt x="10363" y="13074"/>
                    <a:pt x="10367" y="13074"/>
                  </a:cubicBezTo>
                  <a:cubicBezTo>
                    <a:pt x="10392" y="13074"/>
                    <a:pt x="10417" y="13070"/>
                    <a:pt x="10441" y="13063"/>
                  </a:cubicBezTo>
                  <a:cubicBezTo>
                    <a:pt x="10530" y="13040"/>
                    <a:pt x="10605" y="12984"/>
                    <a:pt x="10652" y="12905"/>
                  </a:cubicBezTo>
                  <a:lnTo>
                    <a:pt x="12400" y="9941"/>
                  </a:lnTo>
                  <a:cubicBezTo>
                    <a:pt x="12496" y="9778"/>
                    <a:pt x="12442" y="9569"/>
                    <a:pt x="12279" y="9471"/>
                  </a:cubicBezTo>
                  <a:lnTo>
                    <a:pt x="8803" y="7421"/>
                  </a:lnTo>
                  <a:cubicBezTo>
                    <a:pt x="8748" y="7389"/>
                    <a:pt x="8688" y="7374"/>
                    <a:pt x="8629" y="7374"/>
                  </a:cubicBezTo>
                  <a:cubicBezTo>
                    <a:pt x="8512" y="7374"/>
                    <a:pt x="8398" y="7434"/>
                    <a:pt x="8335" y="7542"/>
                  </a:cubicBezTo>
                  <a:lnTo>
                    <a:pt x="7718" y="8588"/>
                  </a:lnTo>
                  <a:lnTo>
                    <a:pt x="7718" y="6988"/>
                  </a:lnTo>
                  <a:lnTo>
                    <a:pt x="10599" y="2077"/>
                  </a:lnTo>
                  <a:cubicBezTo>
                    <a:pt x="10678" y="1943"/>
                    <a:pt x="10818" y="1868"/>
                    <a:pt x="10963" y="1868"/>
                  </a:cubicBezTo>
                  <a:close/>
                  <a:moveTo>
                    <a:pt x="11374" y="19960"/>
                  </a:moveTo>
                  <a:lnTo>
                    <a:pt x="11374" y="21252"/>
                  </a:lnTo>
                  <a:lnTo>
                    <a:pt x="9133" y="21252"/>
                  </a:lnTo>
                  <a:lnTo>
                    <a:pt x="11374" y="19960"/>
                  </a:lnTo>
                  <a:close/>
                  <a:moveTo>
                    <a:pt x="16379" y="17900"/>
                  </a:moveTo>
                  <a:lnTo>
                    <a:pt x="16379" y="21252"/>
                  </a:lnTo>
                  <a:lnTo>
                    <a:pt x="13621" y="21252"/>
                  </a:lnTo>
                  <a:lnTo>
                    <a:pt x="13621" y="18668"/>
                  </a:lnTo>
                  <a:lnTo>
                    <a:pt x="13917" y="18497"/>
                  </a:lnTo>
                  <a:lnTo>
                    <a:pt x="14955" y="17900"/>
                  </a:lnTo>
                  <a:close/>
                  <a:moveTo>
                    <a:pt x="18714" y="7684"/>
                  </a:moveTo>
                  <a:cubicBezTo>
                    <a:pt x="18860" y="7684"/>
                    <a:pt x="19003" y="7760"/>
                    <a:pt x="19081" y="7896"/>
                  </a:cubicBezTo>
                  <a:lnTo>
                    <a:pt x="21828" y="12667"/>
                  </a:lnTo>
                  <a:cubicBezTo>
                    <a:pt x="21944" y="12869"/>
                    <a:pt x="21875" y="13126"/>
                    <a:pt x="21673" y="13243"/>
                  </a:cubicBezTo>
                  <a:lnTo>
                    <a:pt x="7717" y="21276"/>
                  </a:lnTo>
                  <a:lnTo>
                    <a:pt x="7717" y="20883"/>
                  </a:lnTo>
                  <a:lnTo>
                    <a:pt x="8448" y="19637"/>
                  </a:lnTo>
                  <a:cubicBezTo>
                    <a:pt x="8515" y="19715"/>
                    <a:pt x="8612" y="19757"/>
                    <a:pt x="8709" y="19757"/>
                  </a:cubicBezTo>
                  <a:cubicBezTo>
                    <a:pt x="8767" y="19757"/>
                    <a:pt x="8825" y="19743"/>
                    <a:pt x="8877" y="19712"/>
                  </a:cubicBezTo>
                  <a:lnTo>
                    <a:pt x="11863" y="17998"/>
                  </a:lnTo>
                  <a:cubicBezTo>
                    <a:pt x="12027" y="17905"/>
                    <a:pt x="12085" y="17694"/>
                    <a:pt x="11991" y="17530"/>
                  </a:cubicBezTo>
                  <a:lnTo>
                    <a:pt x="10850" y="15544"/>
                  </a:lnTo>
                  <a:lnTo>
                    <a:pt x="11363" y="14672"/>
                  </a:lnTo>
                  <a:lnTo>
                    <a:pt x="12752" y="17094"/>
                  </a:lnTo>
                  <a:cubicBezTo>
                    <a:pt x="12815" y="17204"/>
                    <a:pt x="12931" y="17266"/>
                    <a:pt x="13050" y="17266"/>
                  </a:cubicBezTo>
                  <a:cubicBezTo>
                    <a:pt x="13108" y="17266"/>
                    <a:pt x="13166" y="17252"/>
                    <a:pt x="13220" y="17221"/>
                  </a:cubicBezTo>
                  <a:lnTo>
                    <a:pt x="16205" y="15507"/>
                  </a:lnTo>
                  <a:cubicBezTo>
                    <a:pt x="16369" y="15414"/>
                    <a:pt x="16426" y="15203"/>
                    <a:pt x="16331" y="15039"/>
                  </a:cubicBezTo>
                  <a:lnTo>
                    <a:pt x="14322" y="11540"/>
                  </a:lnTo>
                  <a:cubicBezTo>
                    <a:pt x="14260" y="11429"/>
                    <a:pt x="14144" y="11367"/>
                    <a:pt x="14025" y="11367"/>
                  </a:cubicBezTo>
                  <a:cubicBezTo>
                    <a:pt x="13967" y="11367"/>
                    <a:pt x="13909" y="11382"/>
                    <a:pt x="13855" y="11413"/>
                  </a:cubicBezTo>
                  <a:lnTo>
                    <a:pt x="12980" y="11916"/>
                  </a:lnTo>
                  <a:lnTo>
                    <a:pt x="12980" y="11916"/>
                  </a:lnTo>
                  <a:lnTo>
                    <a:pt x="13861" y="10414"/>
                  </a:lnTo>
                  <a:lnTo>
                    <a:pt x="18505" y="7741"/>
                  </a:lnTo>
                  <a:cubicBezTo>
                    <a:pt x="18571" y="7703"/>
                    <a:pt x="18643" y="7684"/>
                    <a:pt x="18714" y="7684"/>
                  </a:cubicBezTo>
                  <a:close/>
                  <a:moveTo>
                    <a:pt x="1027" y="1"/>
                  </a:moveTo>
                  <a:cubicBezTo>
                    <a:pt x="460" y="2"/>
                    <a:pt x="0" y="461"/>
                    <a:pt x="0" y="1028"/>
                  </a:cubicBezTo>
                  <a:lnTo>
                    <a:pt x="0" y="7031"/>
                  </a:lnTo>
                  <a:cubicBezTo>
                    <a:pt x="0" y="7220"/>
                    <a:pt x="152" y="7374"/>
                    <a:pt x="343" y="7374"/>
                  </a:cubicBezTo>
                  <a:cubicBezTo>
                    <a:pt x="531" y="7374"/>
                    <a:pt x="683" y="7220"/>
                    <a:pt x="685" y="7031"/>
                  </a:cubicBezTo>
                  <a:lnTo>
                    <a:pt x="685" y="1028"/>
                  </a:lnTo>
                  <a:cubicBezTo>
                    <a:pt x="685" y="839"/>
                    <a:pt x="837" y="686"/>
                    <a:pt x="1027" y="686"/>
                  </a:cubicBezTo>
                  <a:lnTo>
                    <a:pt x="6690" y="686"/>
                  </a:lnTo>
                  <a:cubicBezTo>
                    <a:pt x="6880" y="686"/>
                    <a:pt x="7032" y="839"/>
                    <a:pt x="7032" y="1028"/>
                  </a:cubicBezTo>
                  <a:lnTo>
                    <a:pt x="7032" y="22270"/>
                  </a:lnTo>
                  <a:cubicBezTo>
                    <a:pt x="7032" y="22504"/>
                    <a:pt x="6843" y="22692"/>
                    <a:pt x="6611" y="22692"/>
                  </a:cubicBezTo>
                  <a:lnTo>
                    <a:pt x="1027" y="22692"/>
                  </a:lnTo>
                  <a:cubicBezTo>
                    <a:pt x="837" y="22692"/>
                    <a:pt x="685" y="22538"/>
                    <a:pt x="685" y="22350"/>
                  </a:cubicBezTo>
                  <a:lnTo>
                    <a:pt x="685" y="8401"/>
                  </a:lnTo>
                  <a:cubicBezTo>
                    <a:pt x="683" y="8211"/>
                    <a:pt x="531" y="8058"/>
                    <a:pt x="343" y="8058"/>
                  </a:cubicBezTo>
                  <a:cubicBezTo>
                    <a:pt x="152" y="8058"/>
                    <a:pt x="0" y="8211"/>
                    <a:pt x="0" y="8401"/>
                  </a:cubicBezTo>
                  <a:lnTo>
                    <a:pt x="0" y="22350"/>
                  </a:lnTo>
                  <a:cubicBezTo>
                    <a:pt x="0" y="22917"/>
                    <a:pt x="460" y="23377"/>
                    <a:pt x="1027" y="23377"/>
                  </a:cubicBezTo>
                  <a:lnTo>
                    <a:pt x="13700" y="23377"/>
                  </a:lnTo>
                  <a:cubicBezTo>
                    <a:pt x="13885" y="23373"/>
                    <a:pt x="14035" y="23220"/>
                    <a:pt x="14035" y="23035"/>
                  </a:cubicBezTo>
                  <a:cubicBezTo>
                    <a:pt x="14035" y="22849"/>
                    <a:pt x="13885" y="22697"/>
                    <a:pt x="13700" y="22692"/>
                  </a:cubicBezTo>
                  <a:lnTo>
                    <a:pt x="7659" y="22692"/>
                  </a:lnTo>
                  <a:cubicBezTo>
                    <a:pt x="7698" y="22582"/>
                    <a:pt x="7717" y="22467"/>
                    <a:pt x="7717" y="22350"/>
                  </a:cubicBezTo>
                  <a:lnTo>
                    <a:pt x="7717" y="22067"/>
                  </a:lnTo>
                  <a:lnTo>
                    <a:pt x="8066" y="21865"/>
                  </a:lnTo>
                  <a:cubicBezTo>
                    <a:pt x="8126" y="21912"/>
                    <a:pt x="8198" y="21936"/>
                    <a:pt x="8274" y="21936"/>
                  </a:cubicBezTo>
                  <a:lnTo>
                    <a:pt x="11717" y="21936"/>
                  </a:lnTo>
                  <a:cubicBezTo>
                    <a:pt x="11905" y="21936"/>
                    <a:pt x="12059" y="21783"/>
                    <a:pt x="12059" y="21594"/>
                  </a:cubicBezTo>
                  <a:lnTo>
                    <a:pt x="12059" y="19567"/>
                  </a:lnTo>
                  <a:lnTo>
                    <a:pt x="12866" y="19103"/>
                  </a:lnTo>
                  <a:lnTo>
                    <a:pt x="12937" y="19062"/>
                  </a:lnTo>
                  <a:lnTo>
                    <a:pt x="12937" y="21594"/>
                  </a:lnTo>
                  <a:cubicBezTo>
                    <a:pt x="12937" y="21783"/>
                    <a:pt x="13089" y="21936"/>
                    <a:pt x="13279" y="21936"/>
                  </a:cubicBezTo>
                  <a:lnTo>
                    <a:pt x="16722" y="21936"/>
                  </a:lnTo>
                  <a:cubicBezTo>
                    <a:pt x="16910" y="21936"/>
                    <a:pt x="17063" y="21783"/>
                    <a:pt x="17063" y="21594"/>
                  </a:cubicBezTo>
                  <a:lnTo>
                    <a:pt x="17063" y="17558"/>
                  </a:lnTo>
                  <a:cubicBezTo>
                    <a:pt x="17063" y="17369"/>
                    <a:pt x="16910" y="17216"/>
                    <a:pt x="16722" y="17216"/>
                  </a:cubicBezTo>
                  <a:lnTo>
                    <a:pt x="16143" y="17216"/>
                  </a:lnTo>
                  <a:lnTo>
                    <a:pt x="17656" y="16344"/>
                  </a:lnTo>
                  <a:lnTo>
                    <a:pt x="22269" y="16344"/>
                  </a:lnTo>
                  <a:cubicBezTo>
                    <a:pt x="22502" y="16344"/>
                    <a:pt x="22690" y="16532"/>
                    <a:pt x="22692" y="16766"/>
                  </a:cubicBezTo>
                  <a:lnTo>
                    <a:pt x="22692" y="22270"/>
                  </a:lnTo>
                  <a:cubicBezTo>
                    <a:pt x="22692" y="22504"/>
                    <a:pt x="22502" y="22692"/>
                    <a:pt x="22269" y="22692"/>
                  </a:cubicBezTo>
                  <a:lnTo>
                    <a:pt x="15069" y="22692"/>
                  </a:lnTo>
                  <a:cubicBezTo>
                    <a:pt x="14882" y="22697"/>
                    <a:pt x="14734" y="22849"/>
                    <a:pt x="14734" y="23035"/>
                  </a:cubicBezTo>
                  <a:cubicBezTo>
                    <a:pt x="14734" y="23220"/>
                    <a:pt x="14882" y="23373"/>
                    <a:pt x="15069" y="23377"/>
                  </a:cubicBezTo>
                  <a:lnTo>
                    <a:pt x="22269" y="23377"/>
                  </a:lnTo>
                  <a:cubicBezTo>
                    <a:pt x="22880" y="23376"/>
                    <a:pt x="23375" y="22881"/>
                    <a:pt x="23376" y="22270"/>
                  </a:cubicBezTo>
                  <a:lnTo>
                    <a:pt x="23376" y="16766"/>
                  </a:lnTo>
                  <a:cubicBezTo>
                    <a:pt x="23375" y="16157"/>
                    <a:pt x="22880" y="15662"/>
                    <a:pt x="22269" y="15660"/>
                  </a:cubicBezTo>
                  <a:lnTo>
                    <a:pt x="22269" y="15659"/>
                  </a:lnTo>
                  <a:lnTo>
                    <a:pt x="18846" y="15659"/>
                  </a:lnTo>
                  <a:lnTo>
                    <a:pt x="22014" y="13835"/>
                  </a:lnTo>
                  <a:cubicBezTo>
                    <a:pt x="22544" y="13531"/>
                    <a:pt x="22725" y="12855"/>
                    <a:pt x="22420" y="12325"/>
                  </a:cubicBezTo>
                  <a:lnTo>
                    <a:pt x="19674" y="7553"/>
                  </a:lnTo>
                  <a:cubicBezTo>
                    <a:pt x="19469" y="7199"/>
                    <a:pt x="19097" y="7000"/>
                    <a:pt x="18714" y="7000"/>
                  </a:cubicBezTo>
                  <a:cubicBezTo>
                    <a:pt x="18527" y="7000"/>
                    <a:pt x="18338" y="7047"/>
                    <a:pt x="18164" y="7147"/>
                  </a:cubicBezTo>
                  <a:lnTo>
                    <a:pt x="14560" y="9222"/>
                  </a:lnTo>
                  <a:lnTo>
                    <a:pt x="14560" y="9222"/>
                  </a:lnTo>
                  <a:lnTo>
                    <a:pt x="16664" y="5636"/>
                  </a:lnTo>
                  <a:cubicBezTo>
                    <a:pt x="16973" y="5108"/>
                    <a:pt x="16797" y="4430"/>
                    <a:pt x="16269" y="4121"/>
                  </a:cubicBezTo>
                  <a:lnTo>
                    <a:pt x="11522" y="1336"/>
                  </a:lnTo>
                  <a:cubicBezTo>
                    <a:pt x="11346" y="1232"/>
                    <a:pt x="11154" y="1183"/>
                    <a:pt x="10964" y="1183"/>
                  </a:cubicBezTo>
                  <a:cubicBezTo>
                    <a:pt x="10584" y="1183"/>
                    <a:pt x="10214" y="1379"/>
                    <a:pt x="10008" y="1730"/>
                  </a:cubicBezTo>
                  <a:lnTo>
                    <a:pt x="7717" y="5634"/>
                  </a:lnTo>
                  <a:lnTo>
                    <a:pt x="7717" y="1028"/>
                  </a:lnTo>
                  <a:cubicBezTo>
                    <a:pt x="7717" y="461"/>
                    <a:pt x="7257" y="2"/>
                    <a:pt x="6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2813300" y="4834475"/>
              <a:ext cx="118050" cy="103225"/>
            </a:xfrm>
            <a:custGeom>
              <a:avLst/>
              <a:gdLst/>
              <a:ahLst/>
              <a:cxnLst/>
              <a:rect l="l" t="t" r="r" b="b"/>
              <a:pathLst>
                <a:path w="4722" h="4129" extrusionOk="0">
                  <a:moveTo>
                    <a:pt x="4036" y="685"/>
                  </a:moveTo>
                  <a:lnTo>
                    <a:pt x="4036" y="3443"/>
                  </a:lnTo>
                  <a:lnTo>
                    <a:pt x="685" y="3443"/>
                  </a:lnTo>
                  <a:lnTo>
                    <a:pt x="685" y="685"/>
                  </a:lnTo>
                  <a:close/>
                  <a:moveTo>
                    <a:pt x="343" y="1"/>
                  </a:moveTo>
                  <a:cubicBezTo>
                    <a:pt x="154" y="1"/>
                    <a:pt x="0" y="154"/>
                    <a:pt x="0" y="343"/>
                  </a:cubicBezTo>
                  <a:lnTo>
                    <a:pt x="0" y="3786"/>
                  </a:lnTo>
                  <a:cubicBezTo>
                    <a:pt x="0" y="3974"/>
                    <a:pt x="154" y="4128"/>
                    <a:pt x="343" y="4128"/>
                  </a:cubicBezTo>
                  <a:lnTo>
                    <a:pt x="4379" y="4128"/>
                  </a:lnTo>
                  <a:cubicBezTo>
                    <a:pt x="4569" y="4128"/>
                    <a:pt x="4721" y="3974"/>
                    <a:pt x="4721" y="3786"/>
                  </a:cubicBezTo>
                  <a:lnTo>
                    <a:pt x="4721" y="343"/>
                  </a:lnTo>
                  <a:cubicBezTo>
                    <a:pt x="4721" y="154"/>
                    <a:pt x="4569" y="1"/>
                    <a:pt x="4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4"/>
            <p:cNvSpPr/>
            <p:nvPr/>
          </p:nvSpPr>
          <p:spPr>
            <a:xfrm>
              <a:off x="2813300" y="4959600"/>
              <a:ext cx="118050" cy="103225"/>
            </a:xfrm>
            <a:custGeom>
              <a:avLst/>
              <a:gdLst/>
              <a:ahLst/>
              <a:cxnLst/>
              <a:rect l="l" t="t" r="r" b="b"/>
              <a:pathLst>
                <a:path w="4722" h="4129" extrusionOk="0">
                  <a:moveTo>
                    <a:pt x="4036" y="686"/>
                  </a:moveTo>
                  <a:lnTo>
                    <a:pt x="4036" y="3443"/>
                  </a:lnTo>
                  <a:lnTo>
                    <a:pt x="685" y="3443"/>
                  </a:lnTo>
                  <a:lnTo>
                    <a:pt x="685" y="686"/>
                  </a:lnTo>
                  <a:close/>
                  <a:moveTo>
                    <a:pt x="343" y="1"/>
                  </a:moveTo>
                  <a:cubicBezTo>
                    <a:pt x="154" y="1"/>
                    <a:pt x="0" y="153"/>
                    <a:pt x="0" y="343"/>
                  </a:cubicBezTo>
                  <a:lnTo>
                    <a:pt x="0" y="3786"/>
                  </a:lnTo>
                  <a:cubicBezTo>
                    <a:pt x="0" y="3974"/>
                    <a:pt x="154" y="4128"/>
                    <a:pt x="343" y="4128"/>
                  </a:cubicBezTo>
                  <a:lnTo>
                    <a:pt x="4379" y="4128"/>
                  </a:lnTo>
                  <a:cubicBezTo>
                    <a:pt x="4569" y="4128"/>
                    <a:pt x="4721" y="3974"/>
                    <a:pt x="4721" y="3786"/>
                  </a:cubicBezTo>
                  <a:lnTo>
                    <a:pt x="4721" y="343"/>
                  </a:lnTo>
                  <a:cubicBezTo>
                    <a:pt x="4721" y="155"/>
                    <a:pt x="4569" y="1"/>
                    <a:pt x="4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4"/>
            <p:cNvSpPr/>
            <p:nvPr/>
          </p:nvSpPr>
          <p:spPr>
            <a:xfrm>
              <a:off x="2813300" y="5084725"/>
              <a:ext cx="118050" cy="103225"/>
            </a:xfrm>
            <a:custGeom>
              <a:avLst/>
              <a:gdLst/>
              <a:ahLst/>
              <a:cxnLst/>
              <a:rect l="l" t="t" r="r" b="b"/>
              <a:pathLst>
                <a:path w="4722" h="4129" extrusionOk="0">
                  <a:moveTo>
                    <a:pt x="4036" y="686"/>
                  </a:moveTo>
                  <a:lnTo>
                    <a:pt x="4036" y="3444"/>
                  </a:lnTo>
                  <a:lnTo>
                    <a:pt x="685" y="3444"/>
                  </a:lnTo>
                  <a:lnTo>
                    <a:pt x="685" y="686"/>
                  </a:lnTo>
                  <a:close/>
                  <a:moveTo>
                    <a:pt x="343" y="1"/>
                  </a:moveTo>
                  <a:cubicBezTo>
                    <a:pt x="154" y="1"/>
                    <a:pt x="0" y="153"/>
                    <a:pt x="0" y="343"/>
                  </a:cubicBezTo>
                  <a:lnTo>
                    <a:pt x="0" y="3786"/>
                  </a:lnTo>
                  <a:cubicBezTo>
                    <a:pt x="0" y="3975"/>
                    <a:pt x="154" y="4128"/>
                    <a:pt x="343" y="4128"/>
                  </a:cubicBezTo>
                  <a:lnTo>
                    <a:pt x="4379" y="4128"/>
                  </a:lnTo>
                  <a:cubicBezTo>
                    <a:pt x="4569" y="4128"/>
                    <a:pt x="4721" y="3975"/>
                    <a:pt x="4721" y="3786"/>
                  </a:cubicBezTo>
                  <a:lnTo>
                    <a:pt x="4721" y="343"/>
                  </a:lnTo>
                  <a:cubicBezTo>
                    <a:pt x="4721" y="153"/>
                    <a:pt x="4569" y="1"/>
                    <a:pt x="4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3223575" y="5224225"/>
              <a:ext cx="103200" cy="118050"/>
            </a:xfrm>
            <a:custGeom>
              <a:avLst/>
              <a:gdLst/>
              <a:ahLst/>
              <a:cxnLst/>
              <a:rect l="l" t="t" r="r" b="b"/>
              <a:pathLst>
                <a:path w="4128" h="4722" extrusionOk="0">
                  <a:moveTo>
                    <a:pt x="3444" y="685"/>
                  </a:moveTo>
                  <a:lnTo>
                    <a:pt x="3444" y="4037"/>
                  </a:lnTo>
                  <a:lnTo>
                    <a:pt x="685" y="4037"/>
                  </a:lnTo>
                  <a:lnTo>
                    <a:pt x="685" y="685"/>
                  </a:lnTo>
                  <a:close/>
                  <a:moveTo>
                    <a:pt x="343" y="1"/>
                  </a:moveTo>
                  <a:cubicBezTo>
                    <a:pt x="154" y="1"/>
                    <a:pt x="0" y="153"/>
                    <a:pt x="0" y="343"/>
                  </a:cubicBezTo>
                  <a:lnTo>
                    <a:pt x="0" y="4379"/>
                  </a:lnTo>
                  <a:cubicBezTo>
                    <a:pt x="0" y="4568"/>
                    <a:pt x="154" y="4721"/>
                    <a:pt x="343" y="4721"/>
                  </a:cubicBezTo>
                  <a:lnTo>
                    <a:pt x="3785" y="4721"/>
                  </a:lnTo>
                  <a:cubicBezTo>
                    <a:pt x="3974" y="4721"/>
                    <a:pt x="4128" y="4568"/>
                    <a:pt x="4128" y="4379"/>
                  </a:cubicBezTo>
                  <a:lnTo>
                    <a:pt x="4128" y="343"/>
                  </a:lnTo>
                  <a:cubicBezTo>
                    <a:pt x="4128" y="153"/>
                    <a:pt x="3974" y="1"/>
                    <a:pt x="3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3000875" y="4870400"/>
              <a:ext cx="150175" cy="142525"/>
            </a:xfrm>
            <a:custGeom>
              <a:avLst/>
              <a:gdLst/>
              <a:ahLst/>
              <a:cxnLst/>
              <a:rect l="l" t="t" r="r" b="b"/>
              <a:pathLst>
                <a:path w="6007" h="5701" extrusionOk="0">
                  <a:moveTo>
                    <a:pt x="2140" y="0"/>
                  </a:moveTo>
                  <a:cubicBezTo>
                    <a:pt x="2023" y="0"/>
                    <a:pt x="1910" y="60"/>
                    <a:pt x="1846" y="168"/>
                  </a:cubicBezTo>
                  <a:lnTo>
                    <a:pt x="1359" y="995"/>
                  </a:lnTo>
                  <a:cubicBezTo>
                    <a:pt x="1263" y="1158"/>
                    <a:pt x="1316" y="1368"/>
                    <a:pt x="1479" y="1464"/>
                  </a:cubicBezTo>
                  <a:cubicBezTo>
                    <a:pt x="1533" y="1496"/>
                    <a:pt x="1593" y="1511"/>
                    <a:pt x="1653" y="1511"/>
                  </a:cubicBezTo>
                  <a:cubicBezTo>
                    <a:pt x="1770" y="1511"/>
                    <a:pt x="1884" y="1451"/>
                    <a:pt x="1948" y="1343"/>
                  </a:cubicBezTo>
                  <a:lnTo>
                    <a:pt x="2261" y="811"/>
                  </a:lnTo>
                  <a:lnTo>
                    <a:pt x="5148" y="2514"/>
                  </a:lnTo>
                  <a:lnTo>
                    <a:pt x="3746" y="4890"/>
                  </a:lnTo>
                  <a:lnTo>
                    <a:pt x="859" y="3187"/>
                  </a:lnTo>
                  <a:lnTo>
                    <a:pt x="1251" y="2523"/>
                  </a:lnTo>
                  <a:cubicBezTo>
                    <a:pt x="1348" y="2360"/>
                    <a:pt x="1293" y="2150"/>
                    <a:pt x="1131" y="2054"/>
                  </a:cubicBezTo>
                  <a:cubicBezTo>
                    <a:pt x="1076" y="2022"/>
                    <a:pt x="1016" y="2006"/>
                    <a:pt x="957" y="2006"/>
                  </a:cubicBezTo>
                  <a:cubicBezTo>
                    <a:pt x="840" y="2006"/>
                    <a:pt x="726" y="2067"/>
                    <a:pt x="662" y="2175"/>
                  </a:cubicBezTo>
                  <a:lnTo>
                    <a:pt x="96" y="3134"/>
                  </a:lnTo>
                  <a:cubicBezTo>
                    <a:pt x="1" y="3298"/>
                    <a:pt x="54" y="3506"/>
                    <a:pt x="217" y="3604"/>
                  </a:cubicBezTo>
                  <a:lnTo>
                    <a:pt x="3693" y="5654"/>
                  </a:lnTo>
                  <a:cubicBezTo>
                    <a:pt x="3748" y="5686"/>
                    <a:pt x="3808" y="5701"/>
                    <a:pt x="3867" y="5701"/>
                  </a:cubicBezTo>
                  <a:cubicBezTo>
                    <a:pt x="3984" y="5701"/>
                    <a:pt x="4098" y="5641"/>
                    <a:pt x="4161" y="5533"/>
                  </a:cubicBezTo>
                  <a:lnTo>
                    <a:pt x="5911" y="2568"/>
                  </a:lnTo>
                  <a:cubicBezTo>
                    <a:pt x="6007" y="2405"/>
                    <a:pt x="5953" y="2195"/>
                    <a:pt x="5791" y="2099"/>
                  </a:cubicBezTo>
                  <a:lnTo>
                    <a:pt x="2315" y="48"/>
                  </a:lnTo>
                  <a:cubicBezTo>
                    <a:pt x="2260" y="16"/>
                    <a:pt x="2199" y="0"/>
                    <a:pt x="2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3149800" y="5015700"/>
              <a:ext cx="144450" cy="147500"/>
            </a:xfrm>
            <a:custGeom>
              <a:avLst/>
              <a:gdLst/>
              <a:ahLst/>
              <a:cxnLst/>
              <a:rect l="l" t="t" r="r" b="b"/>
              <a:pathLst>
                <a:path w="5778" h="5900" extrusionOk="0">
                  <a:moveTo>
                    <a:pt x="3252" y="811"/>
                  </a:moveTo>
                  <a:lnTo>
                    <a:pt x="4920" y="3718"/>
                  </a:lnTo>
                  <a:lnTo>
                    <a:pt x="2528" y="5092"/>
                  </a:lnTo>
                  <a:lnTo>
                    <a:pt x="859" y="2185"/>
                  </a:lnTo>
                  <a:lnTo>
                    <a:pt x="3252" y="811"/>
                  </a:lnTo>
                  <a:close/>
                  <a:moveTo>
                    <a:pt x="3377" y="0"/>
                  </a:moveTo>
                  <a:cubicBezTo>
                    <a:pt x="3319" y="0"/>
                    <a:pt x="3260" y="15"/>
                    <a:pt x="3207" y="46"/>
                  </a:cubicBezTo>
                  <a:lnTo>
                    <a:pt x="221" y="1759"/>
                  </a:lnTo>
                  <a:cubicBezTo>
                    <a:pt x="57" y="1854"/>
                    <a:pt x="0" y="2063"/>
                    <a:pt x="95" y="2227"/>
                  </a:cubicBezTo>
                  <a:lnTo>
                    <a:pt x="2104" y="5727"/>
                  </a:lnTo>
                  <a:cubicBezTo>
                    <a:pt x="2166" y="5837"/>
                    <a:pt x="2282" y="5899"/>
                    <a:pt x="2401" y="5899"/>
                  </a:cubicBezTo>
                  <a:cubicBezTo>
                    <a:pt x="2459" y="5899"/>
                    <a:pt x="2517" y="5884"/>
                    <a:pt x="2571" y="5854"/>
                  </a:cubicBezTo>
                  <a:lnTo>
                    <a:pt x="5557" y="4140"/>
                  </a:lnTo>
                  <a:cubicBezTo>
                    <a:pt x="5721" y="4046"/>
                    <a:pt x="5777" y="3837"/>
                    <a:pt x="5683" y="3673"/>
                  </a:cubicBezTo>
                  <a:lnTo>
                    <a:pt x="5683" y="3673"/>
                  </a:lnTo>
                  <a:lnTo>
                    <a:pt x="5683" y="3674"/>
                  </a:lnTo>
                  <a:lnTo>
                    <a:pt x="3675" y="172"/>
                  </a:lnTo>
                  <a:cubicBezTo>
                    <a:pt x="3612" y="62"/>
                    <a:pt x="3496" y="0"/>
                    <a:pt x="3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t="13511"/>
          <a:stretch/>
        </p:blipFill>
        <p:spPr>
          <a:xfrm>
            <a:off x="183034" y="816864"/>
            <a:ext cx="8777932" cy="4326636"/>
          </a:xfrm>
          <a:prstGeom prst="rect">
            <a:avLst/>
          </a:prstGeom>
        </p:spPr>
      </p:pic>
      <p:sp>
        <p:nvSpPr>
          <p:cNvPr id="6" name="矩形 5"/>
          <p:cNvSpPr/>
          <p:nvPr/>
        </p:nvSpPr>
        <p:spPr>
          <a:xfrm>
            <a:off x="417570" y="174379"/>
            <a:ext cx="6636753" cy="646331"/>
          </a:xfrm>
          <a:prstGeom prst="rect">
            <a:avLst/>
          </a:prstGeom>
        </p:spPr>
        <p:txBody>
          <a:bodyPr wrap="none">
            <a:spAutoFit/>
          </a:bodyPr>
          <a:lstStyle/>
          <a:p>
            <a:r>
              <a:rPr lang="zh-TW" altLang="en-US" sz="3600" dirty="0">
                <a:solidFill>
                  <a:schemeClr val="bg1"/>
                </a:solidFill>
                <a:latin typeface="微軟正黑體" panose="020B0604030504040204" pitchFamily="34" charset="-120"/>
                <a:ea typeface="微軟正黑體" panose="020B0604030504040204" pitchFamily="34" charset="-120"/>
              </a:rPr>
              <a:t>近三年雲林縣長照</a:t>
            </a:r>
            <a:r>
              <a:rPr lang="en-US" altLang="zh-TW" sz="3600" dirty="0">
                <a:solidFill>
                  <a:schemeClr val="bg1"/>
                </a:solidFill>
                <a:latin typeface="微軟正黑體" panose="020B0604030504040204" pitchFamily="34" charset="-120"/>
                <a:ea typeface="微軟正黑體" panose="020B0604030504040204" pitchFamily="34" charset="-120"/>
              </a:rPr>
              <a:t>ABC</a:t>
            </a:r>
            <a:r>
              <a:rPr lang="zh-TW" altLang="en-US" sz="3600" dirty="0">
                <a:solidFill>
                  <a:schemeClr val="bg1"/>
                </a:solidFill>
                <a:latin typeface="微軟正黑體" panose="020B0604030504040204" pitchFamily="34" charset="-120"/>
                <a:ea typeface="微軟正黑體" panose="020B0604030504040204" pitchFamily="34" charset="-120"/>
              </a:rPr>
              <a:t>服務資源</a:t>
            </a:r>
          </a:p>
        </p:txBody>
      </p:sp>
    </p:spTree>
    <p:extLst>
      <p:ext uri="{BB962C8B-B14F-4D97-AF65-F5344CB8AC3E}">
        <p14:creationId xmlns:p14="http://schemas.microsoft.com/office/powerpoint/2010/main" val="1944867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20" name="Google Shape;1020;p35"/>
          <p:cNvSpPr txBox="1">
            <a:spLocks noGrp="1"/>
          </p:cNvSpPr>
          <p:nvPr>
            <p:ph type="title"/>
          </p:nvPr>
        </p:nvSpPr>
        <p:spPr>
          <a:xfrm rot="-5400000">
            <a:off x="6830585" y="2279572"/>
            <a:ext cx="3608457" cy="44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latin typeface="微軟正黑體" panose="020B0604030504040204" pitchFamily="34" charset="-120"/>
                <a:ea typeface="微軟正黑體" panose="020B0604030504040204" pitchFamily="34" charset="-120"/>
              </a:rPr>
              <a:t>涵蓋率策進作為</a:t>
            </a:r>
            <a:endParaRPr dirty="0">
              <a:latin typeface="微軟正黑體" panose="020B0604030504040204" pitchFamily="34" charset="-120"/>
              <a:ea typeface="微軟正黑體" panose="020B0604030504040204" pitchFamily="34" charset="-120"/>
            </a:endParaRPr>
          </a:p>
        </p:txBody>
      </p:sp>
      <p:sp>
        <p:nvSpPr>
          <p:cNvPr id="1018" name="Google Shape;1018;p35"/>
          <p:cNvSpPr/>
          <p:nvPr/>
        </p:nvSpPr>
        <p:spPr>
          <a:xfrm>
            <a:off x="38" y="-13500"/>
            <a:ext cx="2993400" cy="5170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1" name="Google Shape;1021;p35"/>
          <p:cNvPicPr preferRelativeResize="0"/>
          <p:nvPr/>
        </p:nvPicPr>
        <p:blipFill rotWithShape="1">
          <a:blip r:embed="rId3">
            <a:alphaModFix amt="76000"/>
          </a:blip>
          <a:srcRect l="29572" r="31628"/>
          <a:stretch/>
        </p:blipFill>
        <p:spPr>
          <a:xfrm>
            <a:off x="0" y="0"/>
            <a:ext cx="2993475" cy="5143500"/>
          </a:xfrm>
          <a:prstGeom prst="rect">
            <a:avLst/>
          </a:prstGeom>
          <a:noFill/>
          <a:ln>
            <a:noFill/>
          </a:ln>
        </p:spPr>
      </p:pic>
      <p:sp>
        <p:nvSpPr>
          <p:cNvPr id="1022" name="Google Shape;1022;p35"/>
          <p:cNvSpPr/>
          <p:nvPr/>
        </p:nvSpPr>
        <p:spPr>
          <a:xfrm>
            <a:off x="-1139597" y="609546"/>
            <a:ext cx="2276462" cy="2276462"/>
          </a:xfrm>
          <a:custGeom>
            <a:avLst/>
            <a:gdLst/>
            <a:ahLst/>
            <a:cxnLst/>
            <a:rect l="l" t="t" r="r" b="b"/>
            <a:pathLst>
              <a:path w="51399" h="51399" extrusionOk="0">
                <a:moveTo>
                  <a:pt x="25699" y="1"/>
                </a:moveTo>
                <a:cubicBezTo>
                  <a:pt x="18883" y="1"/>
                  <a:pt x="12347" y="2708"/>
                  <a:pt x="7527" y="7528"/>
                </a:cubicBezTo>
                <a:cubicBezTo>
                  <a:pt x="2708" y="12347"/>
                  <a:pt x="1" y="18883"/>
                  <a:pt x="1" y="25700"/>
                </a:cubicBezTo>
                <a:cubicBezTo>
                  <a:pt x="1" y="32516"/>
                  <a:pt x="2708" y="39052"/>
                  <a:pt x="7527" y="43873"/>
                </a:cubicBezTo>
                <a:cubicBezTo>
                  <a:pt x="12347" y="48692"/>
                  <a:pt x="18883" y="51399"/>
                  <a:pt x="25699" y="51399"/>
                </a:cubicBezTo>
                <a:cubicBezTo>
                  <a:pt x="32516" y="51399"/>
                  <a:pt x="39052" y="48692"/>
                  <a:pt x="43871" y="43873"/>
                </a:cubicBezTo>
                <a:cubicBezTo>
                  <a:pt x="48692" y="39052"/>
                  <a:pt x="51399" y="32516"/>
                  <a:pt x="51399" y="25700"/>
                </a:cubicBezTo>
                <a:cubicBezTo>
                  <a:pt x="51399" y="18883"/>
                  <a:pt x="48692" y="12347"/>
                  <a:pt x="43871" y="7528"/>
                </a:cubicBezTo>
                <a:cubicBezTo>
                  <a:pt x="39052" y="2708"/>
                  <a:pt x="32516" y="1"/>
                  <a:pt x="25699" y="1"/>
                </a:cubicBezTo>
                <a:close/>
              </a:path>
            </a:pathLst>
          </a:custGeom>
          <a:solidFill>
            <a:srgbClr val="99D7EF">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5"/>
          <p:cNvSpPr/>
          <p:nvPr/>
        </p:nvSpPr>
        <p:spPr>
          <a:xfrm>
            <a:off x="1347950" y="4056400"/>
            <a:ext cx="1645500" cy="1423200"/>
          </a:xfrm>
          <a:prstGeom prst="triangle">
            <a:avLst>
              <a:gd name="adj" fmla="val 50000"/>
            </a:avLst>
          </a:prstGeom>
          <a:solidFill>
            <a:srgbClr val="FFD966">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5"/>
          <p:cNvSpPr/>
          <p:nvPr/>
        </p:nvSpPr>
        <p:spPr>
          <a:xfrm>
            <a:off x="8634814" y="135850"/>
            <a:ext cx="747328" cy="747382"/>
          </a:xfrm>
          <a:custGeom>
            <a:avLst/>
            <a:gdLst/>
            <a:ahLst/>
            <a:cxnLst/>
            <a:rect l="l" t="t" r="r" b="b"/>
            <a:pathLst>
              <a:path w="13931" h="13932" extrusionOk="0">
                <a:moveTo>
                  <a:pt x="6966" y="1842"/>
                </a:moveTo>
                <a:cubicBezTo>
                  <a:pt x="9791" y="1842"/>
                  <a:pt x="12090" y="4140"/>
                  <a:pt x="12090" y="6966"/>
                </a:cubicBezTo>
                <a:cubicBezTo>
                  <a:pt x="12090" y="9792"/>
                  <a:pt x="9791" y="12090"/>
                  <a:pt x="6966" y="12090"/>
                </a:cubicBezTo>
                <a:cubicBezTo>
                  <a:pt x="4140" y="12090"/>
                  <a:pt x="1842" y="9792"/>
                  <a:pt x="1842" y="6966"/>
                </a:cubicBezTo>
                <a:cubicBezTo>
                  <a:pt x="1842" y="4140"/>
                  <a:pt x="4140" y="1842"/>
                  <a:pt x="6966" y="1842"/>
                </a:cubicBezTo>
                <a:close/>
                <a:moveTo>
                  <a:pt x="6966" y="1"/>
                </a:moveTo>
                <a:cubicBezTo>
                  <a:pt x="3125" y="1"/>
                  <a:pt x="0" y="3126"/>
                  <a:pt x="0" y="6966"/>
                </a:cubicBezTo>
                <a:cubicBezTo>
                  <a:pt x="0" y="10806"/>
                  <a:pt x="3125" y="13932"/>
                  <a:pt x="6966" y="13932"/>
                </a:cubicBezTo>
                <a:cubicBezTo>
                  <a:pt x="10806" y="13932"/>
                  <a:pt x="13931" y="10806"/>
                  <a:pt x="13931" y="6966"/>
                </a:cubicBezTo>
                <a:cubicBezTo>
                  <a:pt x="13931" y="3126"/>
                  <a:pt x="10806" y="1"/>
                  <a:pt x="6966" y="1"/>
                </a:cubicBezTo>
                <a:close/>
              </a:path>
            </a:pathLst>
          </a:custGeom>
          <a:solidFill>
            <a:srgbClr val="FE9B2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5"/>
          <p:cNvSpPr/>
          <p:nvPr/>
        </p:nvSpPr>
        <p:spPr>
          <a:xfrm>
            <a:off x="2658988" y="-189250"/>
            <a:ext cx="648568" cy="648514"/>
          </a:xfrm>
          <a:custGeom>
            <a:avLst/>
            <a:gdLst/>
            <a:ahLst/>
            <a:cxnLst/>
            <a:rect l="l" t="t" r="r" b="b"/>
            <a:pathLst>
              <a:path w="12090" h="12089" extrusionOk="0">
                <a:moveTo>
                  <a:pt x="6045" y="1598"/>
                </a:moveTo>
                <a:cubicBezTo>
                  <a:pt x="8496" y="1598"/>
                  <a:pt x="10492" y="3593"/>
                  <a:pt x="10492" y="6044"/>
                </a:cubicBezTo>
                <a:cubicBezTo>
                  <a:pt x="10492" y="8495"/>
                  <a:pt x="8496" y="10491"/>
                  <a:pt x="6045" y="10491"/>
                </a:cubicBezTo>
                <a:cubicBezTo>
                  <a:pt x="3593" y="10491"/>
                  <a:pt x="1598" y="8496"/>
                  <a:pt x="1598" y="6044"/>
                </a:cubicBezTo>
                <a:cubicBezTo>
                  <a:pt x="1598" y="3592"/>
                  <a:pt x="3593" y="1598"/>
                  <a:pt x="6045" y="1598"/>
                </a:cubicBezTo>
                <a:close/>
                <a:moveTo>
                  <a:pt x="6045" y="0"/>
                </a:moveTo>
                <a:cubicBezTo>
                  <a:pt x="2712" y="0"/>
                  <a:pt x="0" y="2712"/>
                  <a:pt x="0" y="6044"/>
                </a:cubicBezTo>
                <a:cubicBezTo>
                  <a:pt x="0" y="9378"/>
                  <a:pt x="2712" y="12088"/>
                  <a:pt x="6045" y="12088"/>
                </a:cubicBezTo>
                <a:cubicBezTo>
                  <a:pt x="9378" y="12088"/>
                  <a:pt x="12089" y="9377"/>
                  <a:pt x="12089" y="6044"/>
                </a:cubicBezTo>
                <a:cubicBezTo>
                  <a:pt x="12089" y="2712"/>
                  <a:pt x="9378" y="0"/>
                  <a:pt x="6045" y="0"/>
                </a:cubicBezTo>
                <a:close/>
              </a:path>
            </a:pathLst>
          </a:custGeom>
          <a:solidFill>
            <a:srgbClr val="FE524D">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文字版面配置區 1"/>
          <p:cNvSpPr>
            <a:spLocks noGrp="1"/>
          </p:cNvSpPr>
          <p:nvPr>
            <p:ph type="body" idx="2"/>
          </p:nvPr>
        </p:nvSpPr>
        <p:spPr/>
        <p:txBody>
          <a:bodyPr/>
          <a:lstStyle/>
          <a:p>
            <a:endParaRPr lang="zh-TW" altLang="en-US" dirty="0"/>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474" y="135007"/>
            <a:ext cx="6150525" cy="446747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018532" y="793242"/>
            <a:ext cx="3924300" cy="561692"/>
          </a:xfrm>
          <a:prstGeom prst="rect">
            <a:avLst/>
          </a:prstGeom>
          <a:noFill/>
        </p:spPr>
        <p:txBody>
          <a:bodyPr wrap="square" lIns="68580" tIns="34290" rIns="68580" bIns="34290" rtlCol="0">
            <a:spAutoFit/>
          </a:bodyPr>
          <a:lstStyle/>
          <a:p>
            <a:r>
              <a:rPr lang="zh-TW" altLang="en-US" sz="27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sz="32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致力長照品質提升</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224" y="2353056"/>
            <a:ext cx="5065776" cy="2790444"/>
          </a:xfrm>
          <a:prstGeom prst="ellipse">
            <a:avLst/>
          </a:prstGeom>
          <a:ln>
            <a:noFill/>
          </a:ln>
          <a:effectLst>
            <a:softEdge rad="112500"/>
          </a:effectLst>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59" y="724662"/>
            <a:ext cx="5268087" cy="3512058"/>
          </a:xfrm>
          <a:prstGeom prst="ellipse">
            <a:avLst/>
          </a:prstGeom>
          <a:ln>
            <a:noFill/>
          </a:ln>
          <a:effectLst>
            <a:softEdge rad="112500"/>
          </a:effectLst>
        </p:spPr>
      </p:pic>
    </p:spTree>
    <p:extLst>
      <p:ext uri="{BB962C8B-B14F-4D97-AF65-F5344CB8AC3E}">
        <p14:creationId xmlns:p14="http://schemas.microsoft.com/office/powerpoint/2010/main" val="1426603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200150"/>
            <a:ext cx="8159496" cy="1335081"/>
          </a:xfrm>
        </p:spPr>
        <p:txBody>
          <a:bodyPr>
            <a:normAutofit fontScale="90000"/>
          </a:bodyPr>
          <a:lstStyle/>
          <a:p>
            <a:r>
              <a:rPr lang="en-US" altLang="zh-TW" b="1" dirty="0">
                <a:solidFill>
                  <a:schemeClr val="bg1"/>
                </a:solidFill>
                <a:latin typeface="微軟正黑體" panose="020B0604030504040204" pitchFamily="34" charset="-120"/>
                <a:ea typeface="微軟正黑體" panose="020B0604030504040204" pitchFamily="34" charset="-120"/>
              </a:rPr>
              <a:t>5.</a:t>
            </a:r>
            <a:r>
              <a:rPr lang="zh-TW" altLang="en-US" b="1" dirty="0">
                <a:solidFill>
                  <a:schemeClr val="bg1"/>
                </a:solidFill>
                <a:latin typeface="微軟正黑體" panose="020B0604030504040204" pitchFamily="34" charset="-120"/>
                <a:ea typeface="微軟正黑體" panose="020B0604030504040204" pitchFamily="34" charset="-120"/>
              </a:rPr>
              <a:t> 家庭暴力防治、老人及身心障礙者保護</a:t>
            </a:r>
            <a:r>
              <a:rPr lang="en-US" altLang="zh-TW" b="1" dirty="0">
                <a:solidFill>
                  <a:srgbClr val="002060"/>
                </a:solidFill>
                <a:latin typeface="微軟正黑體" panose="020B0604030504040204" pitchFamily="34" charset="-120"/>
                <a:ea typeface="微軟正黑體" panose="020B0604030504040204" pitchFamily="34" charset="-120"/>
              </a:rPr>
              <a:t>(</a:t>
            </a:r>
            <a:r>
              <a:rPr lang="zh-TW" altLang="en-US" b="1" dirty="0">
                <a:solidFill>
                  <a:srgbClr val="002060"/>
                </a:solidFill>
                <a:latin typeface="微軟正黑體" panose="020B0604030504040204" pitchFamily="34" charset="-120"/>
                <a:ea typeface="微軟正黑體" panose="020B0604030504040204" pitchFamily="34" charset="-120"/>
              </a:rPr>
              <a:t>政策與法律</a:t>
            </a:r>
            <a:r>
              <a:rPr lang="en-US" altLang="zh-TW" b="1" dirty="0">
                <a:solidFill>
                  <a:srgbClr val="002060"/>
                </a:solidFill>
                <a:latin typeface="微軟正黑體" panose="020B0604030504040204" pitchFamily="34" charset="-120"/>
                <a:ea typeface="微軟正黑體" panose="020B0604030504040204" pitchFamily="34" charset="-120"/>
              </a:rPr>
              <a:t>)</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83172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xmlns="" id="{D8405913-A840-7C5B-72A3-03F0315FFF4C}"/>
              </a:ext>
            </a:extLst>
          </p:cNvPr>
          <p:cNvSpPr>
            <a:spLocks noGrp="1"/>
          </p:cNvSpPr>
          <p:nvPr>
            <p:ph type="body" sz="half" idx="2"/>
          </p:nvPr>
        </p:nvSpPr>
        <p:spPr>
          <a:xfrm>
            <a:off x="914400" y="2686050"/>
            <a:ext cx="3352800" cy="1428751"/>
          </a:xfrm>
        </p:spPr>
        <p:txBody>
          <a:bodyPr/>
          <a:lstStyle/>
          <a:p>
            <a:r>
              <a:rPr lang="zh-TW" altLang="en-US" sz="2400" b="1" i="0" dirty="0">
                <a:solidFill>
                  <a:srgbClr val="000000"/>
                </a:solidFill>
                <a:effectLst/>
                <a:latin typeface="Roboto" panose="02000000000000000000" pitchFamily="2" charset="0"/>
              </a:rPr>
              <a:t>長期照顧</a:t>
            </a:r>
            <a:r>
              <a:rPr lang="zh-TW" altLang="en-US" b="1" i="0" dirty="0">
                <a:solidFill>
                  <a:srgbClr val="000000"/>
                </a:solidFill>
                <a:effectLst/>
                <a:latin typeface="Roboto" panose="02000000000000000000" pitchFamily="2" charset="0"/>
              </a:rPr>
              <a:t>議題與暴力預防息息相關，</a:t>
            </a:r>
            <a:r>
              <a:rPr lang="zh-TW" altLang="en-US" sz="2400" b="1" i="0" dirty="0">
                <a:solidFill>
                  <a:srgbClr val="000000"/>
                </a:solidFill>
                <a:effectLst/>
                <a:latin typeface="Roboto" panose="02000000000000000000" pitchFamily="2" charset="0"/>
              </a:rPr>
              <a:t>經濟虐待</a:t>
            </a:r>
            <a:r>
              <a:rPr lang="zh-TW" altLang="en-US" b="1" i="0" dirty="0">
                <a:solidFill>
                  <a:srgbClr val="000000"/>
                </a:solidFill>
                <a:effectLst/>
                <a:latin typeface="Roboto" panose="02000000000000000000" pitchFamily="2" charset="0"/>
              </a:rPr>
              <a:t>防治尤需超前部署。</a:t>
            </a:r>
            <a:endParaRPr lang="en-US" dirty="0"/>
          </a:p>
        </p:txBody>
      </p:sp>
      <p:sp>
        <p:nvSpPr>
          <p:cNvPr id="3" name="標題 2">
            <a:extLst>
              <a:ext uri="{FF2B5EF4-FFF2-40B4-BE49-F238E27FC236}">
                <a16:creationId xmlns:a16="http://schemas.microsoft.com/office/drawing/2014/main" xmlns="" id="{236638CA-18AD-E711-7F70-AAB3F39B0ADB}"/>
              </a:ext>
            </a:extLst>
          </p:cNvPr>
          <p:cNvSpPr>
            <a:spLocks noGrp="1"/>
          </p:cNvSpPr>
          <p:nvPr>
            <p:ph type="title"/>
          </p:nvPr>
        </p:nvSpPr>
        <p:spPr>
          <a:xfrm>
            <a:off x="914400" y="1714500"/>
            <a:ext cx="3352800" cy="939546"/>
          </a:xfrm>
        </p:spPr>
        <p:txBody>
          <a:bodyPr anchor="b">
            <a:normAutofit fontScale="90000"/>
          </a:bodyPr>
          <a:lstStyle/>
          <a:p>
            <a:pPr algn="ctr"/>
            <a:r>
              <a:rPr lang="zh-TW" altLang="en-US" dirty="0"/>
              <a:t>老人受暴態樣</a:t>
            </a:r>
            <a:r>
              <a:rPr lang="en-US" altLang="zh-TW" dirty="0"/>
              <a:t/>
            </a:r>
            <a:br>
              <a:rPr lang="en-US" altLang="zh-TW" dirty="0"/>
            </a:br>
            <a:r>
              <a:rPr lang="zh-TW" altLang="en-US" dirty="0"/>
              <a:t>不容忽視</a:t>
            </a:r>
          </a:p>
        </p:txBody>
      </p:sp>
      <p:pic>
        <p:nvPicPr>
          <p:cNvPr id="5" name="內容版面配置區 4" descr="一張含有 文字, 收據 的圖片&#10;&#10;自動產生的描述">
            <a:extLst>
              <a:ext uri="{FF2B5EF4-FFF2-40B4-BE49-F238E27FC236}">
                <a16:creationId xmlns:a16="http://schemas.microsoft.com/office/drawing/2014/main" xmlns="" id="{396E7881-56DD-C640-05BE-D51B091B7735}"/>
              </a:ext>
            </a:extLst>
          </p:cNvPr>
          <p:cNvPicPr>
            <a:picLocks noGrp="1" noChangeAspect="1"/>
          </p:cNvPicPr>
          <p:nvPr>
            <p:ph idx="1"/>
          </p:nvPr>
        </p:nvPicPr>
        <p:blipFill>
          <a:blip r:embed="rId2"/>
          <a:stretch>
            <a:fillRect/>
          </a:stretch>
        </p:blipFill>
        <p:spPr>
          <a:xfrm>
            <a:off x="4572000" y="1355185"/>
            <a:ext cx="4124747" cy="3464788"/>
          </a:xfrm>
          <a:noFill/>
        </p:spPr>
      </p:pic>
    </p:spTree>
    <p:extLst>
      <p:ext uri="{BB962C8B-B14F-4D97-AF65-F5344CB8AC3E}">
        <p14:creationId xmlns:p14="http://schemas.microsoft.com/office/powerpoint/2010/main" val="1037312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565786" y="524973"/>
            <a:ext cx="3578323" cy="4090616"/>
            <a:chOff x="6508877" y="771905"/>
            <a:chExt cx="4184650" cy="6014720"/>
          </a:xfrm>
        </p:grpSpPr>
        <p:sp>
          <p:nvSpPr>
            <p:cNvPr id="3" name="object 3"/>
            <p:cNvSpPr/>
            <p:nvPr/>
          </p:nvSpPr>
          <p:spPr>
            <a:xfrm>
              <a:off x="8053451" y="771906"/>
              <a:ext cx="2637294" cy="601446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425003" y="771906"/>
              <a:ext cx="2268021" cy="601446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834769" y="3445899"/>
              <a:ext cx="2858256" cy="334047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190031" y="771906"/>
              <a:ext cx="2500714" cy="6014466"/>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9559175" y="771906"/>
              <a:ext cx="1131570" cy="601446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9596084" y="771906"/>
              <a:ext cx="1094661" cy="6014466"/>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9097403" y="3920490"/>
              <a:ext cx="1593342" cy="2865882"/>
            </a:xfrm>
            <a:prstGeom prst="rect">
              <a:avLst/>
            </a:prstGeom>
            <a:blipFill>
              <a:blip r:embed="rId8" cstate="print"/>
              <a:stretch>
                <a:fillRect/>
              </a:stretch>
            </a:blipFill>
          </p:spPr>
          <p:txBody>
            <a:bodyPr wrap="square" lIns="0" tIns="0" rIns="0" bIns="0" rtlCol="0"/>
            <a:lstStyle/>
            <a:p>
              <a:endParaRPr/>
            </a:p>
          </p:txBody>
        </p:sp>
      </p:grpSp>
      <p:sp>
        <p:nvSpPr>
          <p:cNvPr id="10" name="object 10"/>
          <p:cNvSpPr/>
          <p:nvPr/>
        </p:nvSpPr>
        <p:spPr>
          <a:xfrm>
            <a:off x="1200" y="2918710"/>
            <a:ext cx="336877" cy="1696707"/>
          </a:xfrm>
          <a:prstGeom prst="rect">
            <a:avLst/>
          </a:prstGeom>
          <a:blipFill>
            <a:blip r:embed="rId9" cstate="print"/>
            <a:stretch>
              <a:fillRect/>
            </a:stretch>
          </a:blipFill>
        </p:spPr>
        <p:txBody>
          <a:bodyPr wrap="square" lIns="0" tIns="0" rIns="0" bIns="0" rtlCol="0"/>
          <a:lstStyle/>
          <a:p>
            <a:endParaRPr/>
          </a:p>
        </p:txBody>
      </p:sp>
      <p:grpSp>
        <p:nvGrpSpPr>
          <p:cNvPr id="11" name="object 11"/>
          <p:cNvGrpSpPr/>
          <p:nvPr/>
        </p:nvGrpSpPr>
        <p:grpSpPr>
          <a:xfrm>
            <a:off x="719910" y="757922"/>
            <a:ext cx="6293830" cy="517718"/>
            <a:chOff x="841895" y="1114425"/>
            <a:chExt cx="7360284" cy="761237"/>
          </a:xfrm>
        </p:grpSpPr>
        <p:sp>
          <p:nvSpPr>
            <p:cNvPr id="12" name="object 12"/>
            <p:cNvSpPr/>
            <p:nvPr/>
          </p:nvSpPr>
          <p:spPr>
            <a:xfrm>
              <a:off x="841895" y="1176527"/>
              <a:ext cx="7360284" cy="699135"/>
            </a:xfrm>
            <a:custGeom>
              <a:avLst/>
              <a:gdLst/>
              <a:ahLst/>
              <a:cxnLst/>
              <a:rect l="l" t="t" r="r" b="b"/>
              <a:pathLst>
                <a:path w="7360284" h="699135">
                  <a:moveTo>
                    <a:pt x="7360158" y="698753"/>
                  </a:moveTo>
                  <a:lnTo>
                    <a:pt x="7360158" y="0"/>
                  </a:lnTo>
                  <a:lnTo>
                    <a:pt x="0" y="0"/>
                  </a:lnTo>
                  <a:lnTo>
                    <a:pt x="0" y="698754"/>
                  </a:lnTo>
                  <a:lnTo>
                    <a:pt x="7360158" y="698753"/>
                  </a:lnTo>
                  <a:close/>
                </a:path>
              </a:pathLst>
            </a:custGeom>
            <a:solidFill>
              <a:srgbClr val="FFFFFF"/>
            </a:solidFill>
          </p:spPr>
          <p:txBody>
            <a:bodyPr wrap="square" lIns="0" tIns="0" rIns="0" bIns="0" rtlCol="0"/>
            <a:lstStyle/>
            <a:p>
              <a:endParaRPr/>
            </a:p>
          </p:txBody>
        </p:sp>
        <p:sp>
          <p:nvSpPr>
            <p:cNvPr id="13" name="object 13"/>
            <p:cNvSpPr/>
            <p:nvPr/>
          </p:nvSpPr>
          <p:spPr>
            <a:xfrm>
              <a:off x="945766" y="1114425"/>
              <a:ext cx="6458334" cy="707136"/>
            </a:xfrm>
            <a:prstGeom prst="rect">
              <a:avLst/>
            </a:prstGeom>
            <a:blipFill>
              <a:blip r:embed="rId10" cstate="print"/>
              <a:stretch>
                <a:fillRect/>
              </a:stretch>
            </a:blipFill>
          </p:spPr>
          <p:txBody>
            <a:bodyPr wrap="square" lIns="0" tIns="0" rIns="0" bIns="0" rtlCol="0"/>
            <a:lstStyle/>
            <a:p>
              <a:endParaRPr/>
            </a:p>
          </p:txBody>
        </p:sp>
      </p:grpSp>
      <p:sp>
        <p:nvSpPr>
          <p:cNvPr id="14" name="object 14"/>
          <p:cNvSpPr txBox="1"/>
          <p:nvPr/>
        </p:nvSpPr>
        <p:spPr>
          <a:xfrm>
            <a:off x="8526188" y="4359061"/>
            <a:ext cx="136834" cy="133147"/>
          </a:xfrm>
          <a:prstGeom prst="rect">
            <a:avLst/>
          </a:prstGeom>
        </p:spPr>
        <p:txBody>
          <a:bodyPr vert="horz" wrap="square" lIns="0" tIns="9939" rIns="0" bIns="0" rtlCol="0">
            <a:spAutoFit/>
          </a:bodyPr>
          <a:lstStyle/>
          <a:p>
            <a:pPr marL="9939">
              <a:spcBef>
                <a:spcPts val="78"/>
              </a:spcBef>
            </a:pPr>
            <a:r>
              <a:rPr sz="800" dirty="0">
                <a:latin typeface="Times New Roman"/>
                <a:cs typeface="Times New Roman"/>
              </a:rPr>
              <a:t>13</a:t>
            </a:r>
            <a:endParaRPr sz="800">
              <a:latin typeface="Times New Roman"/>
              <a:cs typeface="Times New Roman"/>
            </a:endParaRPr>
          </a:p>
        </p:txBody>
      </p:sp>
      <p:grpSp>
        <p:nvGrpSpPr>
          <p:cNvPr id="15" name="object 15"/>
          <p:cNvGrpSpPr/>
          <p:nvPr/>
        </p:nvGrpSpPr>
        <p:grpSpPr>
          <a:xfrm>
            <a:off x="3041530" y="1508069"/>
            <a:ext cx="2769264" cy="2869736"/>
            <a:chOff x="3556901" y="2217420"/>
            <a:chExt cx="3238500" cy="4219575"/>
          </a:xfrm>
        </p:grpSpPr>
        <p:sp>
          <p:nvSpPr>
            <p:cNvPr id="16" name="object 16"/>
            <p:cNvSpPr/>
            <p:nvPr/>
          </p:nvSpPr>
          <p:spPr>
            <a:xfrm>
              <a:off x="3592715" y="5108448"/>
              <a:ext cx="3195066" cy="1315212"/>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3587381" y="5094732"/>
              <a:ext cx="3208020" cy="1342390"/>
            </a:xfrm>
            <a:custGeom>
              <a:avLst/>
              <a:gdLst/>
              <a:ahLst/>
              <a:cxnLst/>
              <a:rect l="l" t="t" r="r" b="b"/>
              <a:pathLst>
                <a:path w="3208020" h="1342389">
                  <a:moveTo>
                    <a:pt x="2540508" y="243078"/>
                  </a:moveTo>
                  <a:lnTo>
                    <a:pt x="0" y="243078"/>
                  </a:lnTo>
                  <a:lnTo>
                    <a:pt x="0" y="1098804"/>
                  </a:lnTo>
                  <a:lnTo>
                    <a:pt x="5333" y="1098804"/>
                  </a:lnTo>
                  <a:lnTo>
                    <a:pt x="5334" y="254508"/>
                  </a:lnTo>
                  <a:lnTo>
                    <a:pt x="10668" y="248412"/>
                  </a:lnTo>
                  <a:lnTo>
                    <a:pt x="10667" y="254508"/>
                  </a:lnTo>
                  <a:lnTo>
                    <a:pt x="2534411" y="254508"/>
                  </a:lnTo>
                  <a:lnTo>
                    <a:pt x="2534411" y="248412"/>
                  </a:lnTo>
                  <a:lnTo>
                    <a:pt x="2540508" y="243078"/>
                  </a:lnTo>
                  <a:close/>
                </a:path>
                <a:path w="3208020" h="1342389">
                  <a:moveTo>
                    <a:pt x="10668" y="254508"/>
                  </a:moveTo>
                  <a:lnTo>
                    <a:pt x="10668" y="248412"/>
                  </a:lnTo>
                  <a:lnTo>
                    <a:pt x="5334" y="254508"/>
                  </a:lnTo>
                  <a:lnTo>
                    <a:pt x="10668" y="254508"/>
                  </a:lnTo>
                  <a:close/>
                </a:path>
                <a:path w="3208020" h="1342389">
                  <a:moveTo>
                    <a:pt x="10668" y="1087374"/>
                  </a:moveTo>
                  <a:lnTo>
                    <a:pt x="10668" y="254508"/>
                  </a:lnTo>
                  <a:lnTo>
                    <a:pt x="5334" y="254508"/>
                  </a:lnTo>
                  <a:lnTo>
                    <a:pt x="5334" y="1087374"/>
                  </a:lnTo>
                  <a:lnTo>
                    <a:pt x="10668" y="1087374"/>
                  </a:lnTo>
                  <a:close/>
                </a:path>
                <a:path w="3208020" h="1342389">
                  <a:moveTo>
                    <a:pt x="2545842" y="1315243"/>
                  </a:moveTo>
                  <a:lnTo>
                    <a:pt x="2545842" y="1087374"/>
                  </a:lnTo>
                  <a:lnTo>
                    <a:pt x="5334" y="1087374"/>
                  </a:lnTo>
                  <a:lnTo>
                    <a:pt x="10668" y="1092708"/>
                  </a:lnTo>
                  <a:lnTo>
                    <a:pt x="10668" y="1098804"/>
                  </a:lnTo>
                  <a:lnTo>
                    <a:pt x="2534411" y="1098804"/>
                  </a:lnTo>
                  <a:lnTo>
                    <a:pt x="2534411" y="1092708"/>
                  </a:lnTo>
                  <a:lnTo>
                    <a:pt x="2540508" y="1098804"/>
                  </a:lnTo>
                  <a:lnTo>
                    <a:pt x="2540508" y="1320559"/>
                  </a:lnTo>
                  <a:lnTo>
                    <a:pt x="2545842" y="1315243"/>
                  </a:lnTo>
                  <a:close/>
                </a:path>
                <a:path w="3208020" h="1342389">
                  <a:moveTo>
                    <a:pt x="10668" y="1098804"/>
                  </a:moveTo>
                  <a:lnTo>
                    <a:pt x="10668" y="1092708"/>
                  </a:lnTo>
                  <a:lnTo>
                    <a:pt x="5334" y="1087374"/>
                  </a:lnTo>
                  <a:lnTo>
                    <a:pt x="5333" y="1098804"/>
                  </a:lnTo>
                  <a:lnTo>
                    <a:pt x="10668" y="1098804"/>
                  </a:lnTo>
                  <a:close/>
                </a:path>
                <a:path w="3208020" h="1342389">
                  <a:moveTo>
                    <a:pt x="3208020" y="670560"/>
                  </a:moveTo>
                  <a:lnTo>
                    <a:pt x="2534411" y="0"/>
                  </a:lnTo>
                  <a:lnTo>
                    <a:pt x="2534411" y="243078"/>
                  </a:lnTo>
                  <a:lnTo>
                    <a:pt x="2536698" y="243078"/>
                  </a:lnTo>
                  <a:lnTo>
                    <a:pt x="2536698" y="16764"/>
                  </a:lnTo>
                  <a:lnTo>
                    <a:pt x="2545842" y="12954"/>
                  </a:lnTo>
                  <a:lnTo>
                    <a:pt x="2545842" y="25886"/>
                  </a:lnTo>
                  <a:lnTo>
                    <a:pt x="3192386" y="670938"/>
                  </a:lnTo>
                  <a:lnTo>
                    <a:pt x="3196590" y="666750"/>
                  </a:lnTo>
                  <a:lnTo>
                    <a:pt x="3196590" y="681951"/>
                  </a:lnTo>
                  <a:lnTo>
                    <a:pt x="3208020" y="670560"/>
                  </a:lnTo>
                  <a:close/>
                </a:path>
                <a:path w="3208020" h="1342389">
                  <a:moveTo>
                    <a:pt x="2540508" y="254508"/>
                  </a:moveTo>
                  <a:lnTo>
                    <a:pt x="2540508" y="243078"/>
                  </a:lnTo>
                  <a:lnTo>
                    <a:pt x="2534411" y="248412"/>
                  </a:lnTo>
                  <a:lnTo>
                    <a:pt x="2534411" y="254508"/>
                  </a:lnTo>
                  <a:lnTo>
                    <a:pt x="2540508" y="254508"/>
                  </a:lnTo>
                  <a:close/>
                </a:path>
                <a:path w="3208020" h="1342389">
                  <a:moveTo>
                    <a:pt x="2540508" y="1098804"/>
                  </a:moveTo>
                  <a:lnTo>
                    <a:pt x="2534411" y="1092708"/>
                  </a:lnTo>
                  <a:lnTo>
                    <a:pt x="2534411" y="1098804"/>
                  </a:lnTo>
                  <a:lnTo>
                    <a:pt x="2540508" y="1098804"/>
                  </a:lnTo>
                  <a:close/>
                </a:path>
                <a:path w="3208020" h="1342389">
                  <a:moveTo>
                    <a:pt x="2540508" y="1320559"/>
                  </a:moveTo>
                  <a:lnTo>
                    <a:pt x="2540508" y="1098804"/>
                  </a:lnTo>
                  <a:lnTo>
                    <a:pt x="2534411" y="1098804"/>
                  </a:lnTo>
                  <a:lnTo>
                    <a:pt x="2534411" y="1341882"/>
                  </a:lnTo>
                  <a:lnTo>
                    <a:pt x="2536698" y="1339603"/>
                  </a:lnTo>
                  <a:lnTo>
                    <a:pt x="2536698" y="1324356"/>
                  </a:lnTo>
                  <a:lnTo>
                    <a:pt x="2540508" y="1320559"/>
                  </a:lnTo>
                  <a:close/>
                </a:path>
                <a:path w="3208020" h="1342389">
                  <a:moveTo>
                    <a:pt x="2545842" y="25886"/>
                  </a:moveTo>
                  <a:lnTo>
                    <a:pt x="2545842" y="12954"/>
                  </a:lnTo>
                  <a:lnTo>
                    <a:pt x="2536698" y="16764"/>
                  </a:lnTo>
                  <a:lnTo>
                    <a:pt x="2545842" y="25886"/>
                  </a:lnTo>
                  <a:close/>
                </a:path>
                <a:path w="3208020" h="1342389">
                  <a:moveTo>
                    <a:pt x="2545842" y="254508"/>
                  </a:moveTo>
                  <a:lnTo>
                    <a:pt x="2545842" y="25886"/>
                  </a:lnTo>
                  <a:lnTo>
                    <a:pt x="2536698" y="16764"/>
                  </a:lnTo>
                  <a:lnTo>
                    <a:pt x="2536698" y="243078"/>
                  </a:lnTo>
                  <a:lnTo>
                    <a:pt x="2540508" y="243078"/>
                  </a:lnTo>
                  <a:lnTo>
                    <a:pt x="2540508" y="254508"/>
                  </a:lnTo>
                  <a:lnTo>
                    <a:pt x="2545842" y="254508"/>
                  </a:lnTo>
                  <a:close/>
                </a:path>
                <a:path w="3208020" h="1342389">
                  <a:moveTo>
                    <a:pt x="3196590" y="681951"/>
                  </a:moveTo>
                  <a:lnTo>
                    <a:pt x="3196590" y="675132"/>
                  </a:lnTo>
                  <a:lnTo>
                    <a:pt x="3192386" y="670938"/>
                  </a:lnTo>
                  <a:lnTo>
                    <a:pt x="2536698" y="1324356"/>
                  </a:lnTo>
                  <a:lnTo>
                    <a:pt x="2545842" y="1328928"/>
                  </a:lnTo>
                  <a:lnTo>
                    <a:pt x="2545842" y="1330490"/>
                  </a:lnTo>
                  <a:lnTo>
                    <a:pt x="3196590" y="681951"/>
                  </a:lnTo>
                  <a:close/>
                </a:path>
                <a:path w="3208020" h="1342389">
                  <a:moveTo>
                    <a:pt x="2545842" y="1330490"/>
                  </a:moveTo>
                  <a:lnTo>
                    <a:pt x="2545842" y="1328928"/>
                  </a:lnTo>
                  <a:lnTo>
                    <a:pt x="2536698" y="1324356"/>
                  </a:lnTo>
                  <a:lnTo>
                    <a:pt x="2536698" y="1339603"/>
                  </a:lnTo>
                  <a:lnTo>
                    <a:pt x="2545842" y="1330490"/>
                  </a:lnTo>
                  <a:close/>
                </a:path>
                <a:path w="3208020" h="1342389">
                  <a:moveTo>
                    <a:pt x="3196590" y="675132"/>
                  </a:moveTo>
                  <a:lnTo>
                    <a:pt x="3196590" y="666750"/>
                  </a:lnTo>
                  <a:lnTo>
                    <a:pt x="3192386" y="670938"/>
                  </a:lnTo>
                  <a:lnTo>
                    <a:pt x="3196590" y="675132"/>
                  </a:lnTo>
                  <a:close/>
                </a:path>
              </a:pathLst>
            </a:custGeom>
            <a:solidFill>
              <a:srgbClr val="C42F1A"/>
            </a:solidFill>
          </p:spPr>
          <p:txBody>
            <a:bodyPr wrap="square" lIns="0" tIns="0" rIns="0" bIns="0" rtlCol="0"/>
            <a:lstStyle/>
            <a:p>
              <a:endParaRPr/>
            </a:p>
          </p:txBody>
        </p:sp>
        <p:sp>
          <p:nvSpPr>
            <p:cNvPr id="18" name="object 18"/>
            <p:cNvSpPr/>
            <p:nvPr/>
          </p:nvSpPr>
          <p:spPr>
            <a:xfrm>
              <a:off x="3562235" y="2231898"/>
              <a:ext cx="3225546" cy="1431797"/>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3556901" y="2217420"/>
              <a:ext cx="3238500" cy="1459230"/>
            </a:xfrm>
            <a:custGeom>
              <a:avLst/>
              <a:gdLst/>
              <a:ahLst/>
              <a:cxnLst/>
              <a:rect l="l" t="t" r="r" b="b"/>
              <a:pathLst>
                <a:path w="3238500" h="1459229">
                  <a:moveTo>
                    <a:pt x="2494788" y="264413"/>
                  </a:moveTo>
                  <a:lnTo>
                    <a:pt x="0" y="264413"/>
                  </a:lnTo>
                  <a:lnTo>
                    <a:pt x="0" y="1194816"/>
                  </a:lnTo>
                  <a:lnTo>
                    <a:pt x="5333" y="1194816"/>
                  </a:lnTo>
                  <a:lnTo>
                    <a:pt x="5334" y="275843"/>
                  </a:lnTo>
                  <a:lnTo>
                    <a:pt x="10667" y="269747"/>
                  </a:lnTo>
                  <a:lnTo>
                    <a:pt x="10668" y="275843"/>
                  </a:lnTo>
                  <a:lnTo>
                    <a:pt x="2489454" y="275843"/>
                  </a:lnTo>
                  <a:lnTo>
                    <a:pt x="2489454" y="269747"/>
                  </a:lnTo>
                  <a:lnTo>
                    <a:pt x="2494788" y="264413"/>
                  </a:lnTo>
                  <a:close/>
                </a:path>
                <a:path w="3238500" h="1459229">
                  <a:moveTo>
                    <a:pt x="10667" y="275843"/>
                  </a:moveTo>
                  <a:lnTo>
                    <a:pt x="10667" y="269747"/>
                  </a:lnTo>
                  <a:lnTo>
                    <a:pt x="5334" y="275843"/>
                  </a:lnTo>
                  <a:lnTo>
                    <a:pt x="10667" y="275843"/>
                  </a:lnTo>
                  <a:close/>
                </a:path>
                <a:path w="3238500" h="1459229">
                  <a:moveTo>
                    <a:pt x="10668" y="1184148"/>
                  </a:moveTo>
                  <a:lnTo>
                    <a:pt x="10667" y="275843"/>
                  </a:lnTo>
                  <a:lnTo>
                    <a:pt x="5334" y="275843"/>
                  </a:lnTo>
                  <a:lnTo>
                    <a:pt x="5334" y="1184148"/>
                  </a:lnTo>
                  <a:lnTo>
                    <a:pt x="10668" y="1184148"/>
                  </a:lnTo>
                  <a:close/>
                </a:path>
                <a:path w="3238500" h="1459229">
                  <a:moveTo>
                    <a:pt x="2500122" y="1432806"/>
                  </a:moveTo>
                  <a:lnTo>
                    <a:pt x="2500122" y="1184147"/>
                  </a:lnTo>
                  <a:lnTo>
                    <a:pt x="5334" y="1184148"/>
                  </a:lnTo>
                  <a:lnTo>
                    <a:pt x="10668" y="1189482"/>
                  </a:lnTo>
                  <a:lnTo>
                    <a:pt x="10667" y="1194816"/>
                  </a:lnTo>
                  <a:lnTo>
                    <a:pt x="2489454" y="1194815"/>
                  </a:lnTo>
                  <a:lnTo>
                    <a:pt x="2489454" y="1189481"/>
                  </a:lnTo>
                  <a:lnTo>
                    <a:pt x="2494788" y="1194815"/>
                  </a:lnTo>
                  <a:lnTo>
                    <a:pt x="2494788" y="1437996"/>
                  </a:lnTo>
                  <a:lnTo>
                    <a:pt x="2500122" y="1432806"/>
                  </a:lnTo>
                  <a:close/>
                </a:path>
                <a:path w="3238500" h="1459229">
                  <a:moveTo>
                    <a:pt x="10667" y="1194816"/>
                  </a:moveTo>
                  <a:lnTo>
                    <a:pt x="10668" y="1189482"/>
                  </a:lnTo>
                  <a:lnTo>
                    <a:pt x="5334" y="1184148"/>
                  </a:lnTo>
                  <a:lnTo>
                    <a:pt x="5333" y="1194816"/>
                  </a:lnTo>
                  <a:lnTo>
                    <a:pt x="10667" y="1194816"/>
                  </a:lnTo>
                  <a:close/>
                </a:path>
                <a:path w="3238500" h="1459229">
                  <a:moveTo>
                    <a:pt x="3238500" y="729995"/>
                  </a:moveTo>
                  <a:lnTo>
                    <a:pt x="2489454" y="0"/>
                  </a:lnTo>
                  <a:lnTo>
                    <a:pt x="2489454" y="264413"/>
                  </a:lnTo>
                  <a:lnTo>
                    <a:pt x="2490978" y="264413"/>
                  </a:lnTo>
                  <a:lnTo>
                    <a:pt x="2490978" y="17525"/>
                  </a:lnTo>
                  <a:lnTo>
                    <a:pt x="2500122" y="13715"/>
                  </a:lnTo>
                  <a:lnTo>
                    <a:pt x="2500122" y="26423"/>
                  </a:lnTo>
                  <a:lnTo>
                    <a:pt x="3222763" y="729614"/>
                  </a:lnTo>
                  <a:lnTo>
                    <a:pt x="3227070" y="725423"/>
                  </a:lnTo>
                  <a:lnTo>
                    <a:pt x="3227070" y="741123"/>
                  </a:lnTo>
                  <a:lnTo>
                    <a:pt x="3238500" y="729995"/>
                  </a:lnTo>
                  <a:close/>
                </a:path>
                <a:path w="3238500" h="1459229">
                  <a:moveTo>
                    <a:pt x="2494788" y="275843"/>
                  </a:moveTo>
                  <a:lnTo>
                    <a:pt x="2494788" y="264413"/>
                  </a:lnTo>
                  <a:lnTo>
                    <a:pt x="2489454" y="269747"/>
                  </a:lnTo>
                  <a:lnTo>
                    <a:pt x="2489454" y="275843"/>
                  </a:lnTo>
                  <a:lnTo>
                    <a:pt x="2494788" y="275843"/>
                  </a:lnTo>
                  <a:close/>
                </a:path>
                <a:path w="3238500" h="1459229">
                  <a:moveTo>
                    <a:pt x="2494788" y="1194815"/>
                  </a:moveTo>
                  <a:lnTo>
                    <a:pt x="2489454" y="1189481"/>
                  </a:lnTo>
                  <a:lnTo>
                    <a:pt x="2489454" y="1194815"/>
                  </a:lnTo>
                  <a:lnTo>
                    <a:pt x="2494788" y="1194815"/>
                  </a:lnTo>
                  <a:close/>
                </a:path>
                <a:path w="3238500" h="1459229">
                  <a:moveTo>
                    <a:pt x="2494788" y="1437996"/>
                  </a:moveTo>
                  <a:lnTo>
                    <a:pt x="2494788" y="1194815"/>
                  </a:lnTo>
                  <a:lnTo>
                    <a:pt x="2489454" y="1194815"/>
                  </a:lnTo>
                  <a:lnTo>
                    <a:pt x="2489454" y="1459229"/>
                  </a:lnTo>
                  <a:lnTo>
                    <a:pt x="2490978" y="1457746"/>
                  </a:lnTo>
                  <a:lnTo>
                    <a:pt x="2490978" y="1441703"/>
                  </a:lnTo>
                  <a:lnTo>
                    <a:pt x="2494788" y="1437996"/>
                  </a:lnTo>
                  <a:close/>
                </a:path>
                <a:path w="3238500" h="1459229">
                  <a:moveTo>
                    <a:pt x="2500122" y="26423"/>
                  </a:moveTo>
                  <a:lnTo>
                    <a:pt x="2500122" y="13715"/>
                  </a:lnTo>
                  <a:lnTo>
                    <a:pt x="2490978" y="17525"/>
                  </a:lnTo>
                  <a:lnTo>
                    <a:pt x="2500122" y="26423"/>
                  </a:lnTo>
                  <a:close/>
                </a:path>
                <a:path w="3238500" h="1459229">
                  <a:moveTo>
                    <a:pt x="2500122" y="275843"/>
                  </a:moveTo>
                  <a:lnTo>
                    <a:pt x="2500122" y="26423"/>
                  </a:lnTo>
                  <a:lnTo>
                    <a:pt x="2490978" y="17525"/>
                  </a:lnTo>
                  <a:lnTo>
                    <a:pt x="2490978" y="264413"/>
                  </a:lnTo>
                  <a:lnTo>
                    <a:pt x="2494788" y="264413"/>
                  </a:lnTo>
                  <a:lnTo>
                    <a:pt x="2494788" y="275843"/>
                  </a:lnTo>
                  <a:lnTo>
                    <a:pt x="2500122" y="275843"/>
                  </a:lnTo>
                  <a:close/>
                </a:path>
                <a:path w="3238500" h="1459229">
                  <a:moveTo>
                    <a:pt x="3227070" y="741123"/>
                  </a:moveTo>
                  <a:lnTo>
                    <a:pt x="3227070" y="733805"/>
                  </a:lnTo>
                  <a:lnTo>
                    <a:pt x="3222763" y="729614"/>
                  </a:lnTo>
                  <a:lnTo>
                    <a:pt x="2490978" y="1441703"/>
                  </a:lnTo>
                  <a:lnTo>
                    <a:pt x="2500122" y="1446275"/>
                  </a:lnTo>
                  <a:lnTo>
                    <a:pt x="2500122" y="1448844"/>
                  </a:lnTo>
                  <a:lnTo>
                    <a:pt x="3227070" y="741123"/>
                  </a:lnTo>
                  <a:close/>
                </a:path>
                <a:path w="3238500" h="1459229">
                  <a:moveTo>
                    <a:pt x="2500122" y="1448844"/>
                  </a:moveTo>
                  <a:lnTo>
                    <a:pt x="2500122" y="1446275"/>
                  </a:lnTo>
                  <a:lnTo>
                    <a:pt x="2490978" y="1441703"/>
                  </a:lnTo>
                  <a:lnTo>
                    <a:pt x="2490978" y="1457746"/>
                  </a:lnTo>
                  <a:lnTo>
                    <a:pt x="2500122" y="1448844"/>
                  </a:lnTo>
                  <a:close/>
                </a:path>
                <a:path w="3238500" h="1459229">
                  <a:moveTo>
                    <a:pt x="3227070" y="733805"/>
                  </a:moveTo>
                  <a:lnTo>
                    <a:pt x="3227070" y="725423"/>
                  </a:lnTo>
                  <a:lnTo>
                    <a:pt x="3222763" y="729614"/>
                  </a:lnTo>
                  <a:lnTo>
                    <a:pt x="3227070" y="733805"/>
                  </a:lnTo>
                  <a:close/>
                </a:path>
              </a:pathLst>
            </a:custGeom>
            <a:solidFill>
              <a:srgbClr val="E6B91E"/>
            </a:solidFill>
          </p:spPr>
          <p:txBody>
            <a:bodyPr wrap="square" lIns="0" tIns="0" rIns="0" bIns="0" rtlCol="0"/>
            <a:lstStyle/>
            <a:p>
              <a:endParaRPr/>
            </a:p>
          </p:txBody>
        </p:sp>
      </p:grpSp>
      <p:sp>
        <p:nvSpPr>
          <p:cNvPr id="20" name="object 20"/>
          <p:cNvSpPr txBox="1"/>
          <p:nvPr/>
        </p:nvSpPr>
        <p:spPr>
          <a:xfrm>
            <a:off x="3104296" y="1827475"/>
            <a:ext cx="1852149" cy="381877"/>
          </a:xfrm>
          <a:prstGeom prst="rect">
            <a:avLst/>
          </a:prstGeom>
        </p:spPr>
        <p:txBody>
          <a:bodyPr vert="horz" wrap="square" lIns="0" tIns="12424" rIns="0" bIns="0" rtlCol="0">
            <a:spAutoFit/>
          </a:bodyPr>
          <a:lstStyle/>
          <a:p>
            <a:pPr marL="9939">
              <a:spcBef>
                <a:spcPts val="98"/>
              </a:spcBef>
            </a:pPr>
            <a:r>
              <a:rPr sz="1200" b="1" spc="20" dirty="0">
                <a:latin typeface="Microsoft JhengHei"/>
                <a:cs typeface="Microsoft JhengHei"/>
              </a:rPr>
              <a:t>資源整備，動態調整</a:t>
            </a:r>
            <a:endParaRPr sz="1200">
              <a:latin typeface="Microsoft JhengHei"/>
              <a:cs typeface="Microsoft JhengHei"/>
            </a:endParaRPr>
          </a:p>
          <a:p>
            <a:pPr marL="9939">
              <a:spcBef>
                <a:spcPts val="23"/>
              </a:spcBef>
            </a:pPr>
            <a:r>
              <a:rPr sz="1200" spc="4" dirty="0">
                <a:solidFill>
                  <a:srgbClr val="0000CC"/>
                </a:solidFill>
                <a:latin typeface="Times New Roman"/>
                <a:cs typeface="Times New Roman"/>
              </a:rPr>
              <a:t>(</a:t>
            </a:r>
            <a:r>
              <a:rPr sz="1200" spc="20" dirty="0">
                <a:solidFill>
                  <a:srgbClr val="0000CC"/>
                </a:solidFill>
                <a:latin typeface="PMingLiU"/>
                <a:cs typeface="PMingLiU"/>
              </a:rPr>
              <a:t>建構長照服務網絡計畫</a:t>
            </a:r>
            <a:r>
              <a:rPr sz="1200" spc="4" dirty="0">
                <a:solidFill>
                  <a:srgbClr val="0000CC"/>
                </a:solidFill>
                <a:latin typeface="Times New Roman"/>
                <a:cs typeface="Times New Roman"/>
              </a:rPr>
              <a:t>)</a:t>
            </a:r>
            <a:endParaRPr sz="1200">
              <a:latin typeface="Times New Roman"/>
              <a:cs typeface="Times New Roman"/>
            </a:endParaRPr>
          </a:p>
        </p:txBody>
      </p:sp>
      <p:sp>
        <p:nvSpPr>
          <p:cNvPr id="21" name="object 21"/>
          <p:cNvSpPr/>
          <p:nvPr/>
        </p:nvSpPr>
        <p:spPr>
          <a:xfrm>
            <a:off x="6071420" y="3608482"/>
            <a:ext cx="2797934" cy="631212"/>
          </a:xfrm>
          <a:prstGeom prst="rect">
            <a:avLst/>
          </a:prstGeom>
          <a:blipFill>
            <a:blip r:embed="rId13" cstate="print"/>
            <a:stretch>
              <a:fillRect/>
            </a:stretch>
          </a:blipFill>
        </p:spPr>
        <p:txBody>
          <a:bodyPr wrap="square" lIns="0" tIns="0" rIns="0" bIns="0" rtlCol="0"/>
          <a:lstStyle/>
          <a:p>
            <a:endParaRPr/>
          </a:p>
        </p:txBody>
      </p:sp>
      <p:grpSp>
        <p:nvGrpSpPr>
          <p:cNvPr id="22" name="object 22"/>
          <p:cNvGrpSpPr/>
          <p:nvPr/>
        </p:nvGrpSpPr>
        <p:grpSpPr>
          <a:xfrm>
            <a:off x="779857" y="3551994"/>
            <a:ext cx="1954231" cy="636136"/>
            <a:chOff x="911999" y="5222747"/>
            <a:chExt cx="2285365" cy="935355"/>
          </a:xfrm>
        </p:grpSpPr>
        <p:sp>
          <p:nvSpPr>
            <p:cNvPr id="23" name="object 23"/>
            <p:cNvSpPr/>
            <p:nvPr/>
          </p:nvSpPr>
          <p:spPr>
            <a:xfrm>
              <a:off x="918095" y="5229097"/>
              <a:ext cx="2273808" cy="923289"/>
            </a:xfrm>
            <a:prstGeom prst="rect">
              <a:avLst/>
            </a:prstGeom>
            <a:blipFill>
              <a:blip r:embed="rId14" cstate="print"/>
              <a:stretch>
                <a:fillRect/>
              </a:stretch>
            </a:blipFill>
          </p:spPr>
          <p:txBody>
            <a:bodyPr wrap="square" lIns="0" tIns="0" rIns="0" bIns="0" rtlCol="0"/>
            <a:lstStyle/>
            <a:p>
              <a:endParaRPr/>
            </a:p>
          </p:txBody>
        </p:sp>
        <p:sp>
          <p:nvSpPr>
            <p:cNvPr id="24" name="object 24"/>
            <p:cNvSpPr/>
            <p:nvPr/>
          </p:nvSpPr>
          <p:spPr>
            <a:xfrm>
              <a:off x="911999" y="5222747"/>
              <a:ext cx="2285365" cy="935355"/>
            </a:xfrm>
            <a:custGeom>
              <a:avLst/>
              <a:gdLst/>
              <a:ahLst/>
              <a:cxnLst/>
              <a:rect l="l" t="t" r="r" b="b"/>
              <a:pathLst>
                <a:path w="2285365" h="935354">
                  <a:moveTo>
                    <a:pt x="10668" y="464820"/>
                  </a:moveTo>
                  <a:lnTo>
                    <a:pt x="9906" y="462534"/>
                  </a:lnTo>
                  <a:lnTo>
                    <a:pt x="6858" y="461010"/>
                  </a:lnTo>
                  <a:lnTo>
                    <a:pt x="2286" y="462534"/>
                  </a:lnTo>
                  <a:lnTo>
                    <a:pt x="0" y="464820"/>
                  </a:lnTo>
                  <a:lnTo>
                    <a:pt x="0" y="467106"/>
                  </a:lnTo>
                  <a:lnTo>
                    <a:pt x="762" y="479298"/>
                  </a:lnTo>
                  <a:lnTo>
                    <a:pt x="762" y="467868"/>
                  </a:lnTo>
                  <a:lnTo>
                    <a:pt x="10668" y="464820"/>
                  </a:lnTo>
                  <a:close/>
                </a:path>
                <a:path w="2285365" h="935354">
                  <a:moveTo>
                    <a:pt x="2285238" y="464820"/>
                  </a:moveTo>
                  <a:lnTo>
                    <a:pt x="2285238" y="454914"/>
                  </a:lnTo>
                  <a:lnTo>
                    <a:pt x="2284476" y="443484"/>
                  </a:lnTo>
                  <a:lnTo>
                    <a:pt x="2279852" y="394908"/>
                  </a:lnTo>
                  <a:lnTo>
                    <a:pt x="2270182" y="347865"/>
                  </a:lnTo>
                  <a:lnTo>
                    <a:pt x="2255760" y="302628"/>
                  </a:lnTo>
                  <a:lnTo>
                    <a:pt x="2236875" y="259469"/>
                  </a:lnTo>
                  <a:lnTo>
                    <a:pt x="2213821" y="218662"/>
                  </a:lnTo>
                  <a:lnTo>
                    <a:pt x="2186889" y="180480"/>
                  </a:lnTo>
                  <a:lnTo>
                    <a:pt x="2156370" y="145195"/>
                  </a:lnTo>
                  <a:lnTo>
                    <a:pt x="2122557" y="113082"/>
                  </a:lnTo>
                  <a:lnTo>
                    <a:pt x="2085742" y="84411"/>
                  </a:lnTo>
                  <a:lnTo>
                    <a:pt x="2046215" y="59458"/>
                  </a:lnTo>
                  <a:lnTo>
                    <a:pt x="2004269" y="38495"/>
                  </a:lnTo>
                  <a:lnTo>
                    <a:pt x="1960196" y="21794"/>
                  </a:lnTo>
                  <a:lnTo>
                    <a:pt x="1914288" y="9629"/>
                  </a:lnTo>
                  <a:lnTo>
                    <a:pt x="1866836" y="2273"/>
                  </a:lnTo>
                  <a:lnTo>
                    <a:pt x="1818132" y="0"/>
                  </a:lnTo>
                  <a:lnTo>
                    <a:pt x="455676" y="0"/>
                  </a:lnTo>
                  <a:lnTo>
                    <a:pt x="407374" y="3806"/>
                  </a:lnTo>
                  <a:lnTo>
                    <a:pt x="360619" y="12314"/>
                  </a:lnTo>
                  <a:lnTo>
                    <a:pt x="315647" y="25288"/>
                  </a:lnTo>
                  <a:lnTo>
                    <a:pt x="272692" y="42493"/>
                  </a:lnTo>
                  <a:lnTo>
                    <a:pt x="231992" y="63691"/>
                  </a:lnTo>
                  <a:lnTo>
                    <a:pt x="193780" y="88649"/>
                  </a:lnTo>
                  <a:lnTo>
                    <a:pt x="158294" y="117129"/>
                  </a:lnTo>
                  <a:lnTo>
                    <a:pt x="125767" y="148896"/>
                  </a:lnTo>
                  <a:lnTo>
                    <a:pt x="96437" y="183713"/>
                  </a:lnTo>
                  <a:lnTo>
                    <a:pt x="70538" y="221346"/>
                  </a:lnTo>
                  <a:lnTo>
                    <a:pt x="48306" y="261559"/>
                  </a:lnTo>
                  <a:lnTo>
                    <a:pt x="29977" y="304114"/>
                  </a:lnTo>
                  <a:lnTo>
                    <a:pt x="15786" y="348778"/>
                  </a:lnTo>
                  <a:lnTo>
                    <a:pt x="5956" y="395436"/>
                  </a:lnTo>
                  <a:lnTo>
                    <a:pt x="762" y="443484"/>
                  </a:lnTo>
                  <a:lnTo>
                    <a:pt x="762" y="464058"/>
                  </a:lnTo>
                  <a:lnTo>
                    <a:pt x="2286" y="462534"/>
                  </a:lnTo>
                  <a:lnTo>
                    <a:pt x="6858" y="461010"/>
                  </a:lnTo>
                  <a:lnTo>
                    <a:pt x="9906" y="462534"/>
                  </a:lnTo>
                  <a:lnTo>
                    <a:pt x="10668" y="464820"/>
                  </a:lnTo>
                  <a:lnTo>
                    <a:pt x="10668" y="467323"/>
                  </a:lnTo>
                  <a:lnTo>
                    <a:pt x="11430" y="467106"/>
                  </a:lnTo>
                  <a:lnTo>
                    <a:pt x="17095" y="396439"/>
                  </a:lnTo>
                  <a:lnTo>
                    <a:pt x="26762" y="350289"/>
                  </a:lnTo>
                  <a:lnTo>
                    <a:pt x="40932" y="306037"/>
                  </a:lnTo>
                  <a:lnTo>
                    <a:pt x="59346" y="263923"/>
                  </a:lnTo>
                  <a:lnTo>
                    <a:pt x="81745" y="224188"/>
                  </a:lnTo>
                  <a:lnTo>
                    <a:pt x="107870" y="187074"/>
                  </a:lnTo>
                  <a:lnTo>
                    <a:pt x="137461" y="152819"/>
                  </a:lnTo>
                  <a:lnTo>
                    <a:pt x="170260" y="121667"/>
                  </a:lnTo>
                  <a:lnTo>
                    <a:pt x="206006" y="93857"/>
                  </a:lnTo>
                  <a:lnTo>
                    <a:pt x="244441" y="69629"/>
                  </a:lnTo>
                  <a:lnTo>
                    <a:pt x="285305" y="49226"/>
                  </a:lnTo>
                  <a:lnTo>
                    <a:pt x="328339" y="32887"/>
                  </a:lnTo>
                  <a:lnTo>
                    <a:pt x="373283" y="20854"/>
                  </a:lnTo>
                  <a:lnTo>
                    <a:pt x="419879" y="13367"/>
                  </a:lnTo>
                  <a:lnTo>
                    <a:pt x="467868" y="10668"/>
                  </a:lnTo>
                  <a:lnTo>
                    <a:pt x="1829562" y="11430"/>
                  </a:lnTo>
                  <a:lnTo>
                    <a:pt x="1876517" y="14878"/>
                  </a:lnTo>
                  <a:lnTo>
                    <a:pt x="1922061" y="23010"/>
                  </a:lnTo>
                  <a:lnTo>
                    <a:pt x="1965947" y="35582"/>
                  </a:lnTo>
                  <a:lnTo>
                    <a:pt x="2007930" y="52350"/>
                  </a:lnTo>
                  <a:lnTo>
                    <a:pt x="2047764" y="73072"/>
                  </a:lnTo>
                  <a:lnTo>
                    <a:pt x="2085203" y="97505"/>
                  </a:lnTo>
                  <a:lnTo>
                    <a:pt x="2120001" y="125405"/>
                  </a:lnTo>
                  <a:lnTo>
                    <a:pt x="2151913" y="156529"/>
                  </a:lnTo>
                  <a:lnTo>
                    <a:pt x="2180691" y="190634"/>
                  </a:lnTo>
                  <a:lnTo>
                    <a:pt x="2206091" y="227476"/>
                  </a:lnTo>
                  <a:lnTo>
                    <a:pt x="2227867" y="266814"/>
                  </a:lnTo>
                  <a:lnTo>
                    <a:pt x="2245772" y="308402"/>
                  </a:lnTo>
                  <a:lnTo>
                    <a:pt x="2259561" y="351999"/>
                  </a:lnTo>
                  <a:lnTo>
                    <a:pt x="2268988" y="397361"/>
                  </a:lnTo>
                  <a:lnTo>
                    <a:pt x="2273808" y="444246"/>
                  </a:lnTo>
                  <a:lnTo>
                    <a:pt x="2273808" y="455676"/>
                  </a:lnTo>
                  <a:lnTo>
                    <a:pt x="2274570" y="467868"/>
                  </a:lnTo>
                  <a:lnTo>
                    <a:pt x="2276094" y="471678"/>
                  </a:lnTo>
                  <a:lnTo>
                    <a:pt x="2276094" y="558696"/>
                  </a:lnTo>
                  <a:lnTo>
                    <a:pt x="2280093" y="539682"/>
                  </a:lnTo>
                  <a:lnTo>
                    <a:pt x="2283714" y="505767"/>
                  </a:lnTo>
                  <a:lnTo>
                    <a:pt x="2283714" y="463296"/>
                  </a:lnTo>
                  <a:lnTo>
                    <a:pt x="2285238" y="464820"/>
                  </a:lnTo>
                  <a:close/>
                </a:path>
                <a:path w="2285365" h="935354">
                  <a:moveTo>
                    <a:pt x="10668" y="467323"/>
                  </a:moveTo>
                  <a:lnTo>
                    <a:pt x="10668" y="464820"/>
                  </a:lnTo>
                  <a:lnTo>
                    <a:pt x="762" y="467868"/>
                  </a:lnTo>
                  <a:lnTo>
                    <a:pt x="762" y="470154"/>
                  </a:lnTo>
                  <a:lnTo>
                    <a:pt x="10668" y="467323"/>
                  </a:lnTo>
                  <a:close/>
                </a:path>
                <a:path w="2285365" h="935354">
                  <a:moveTo>
                    <a:pt x="11430" y="470154"/>
                  </a:moveTo>
                  <a:lnTo>
                    <a:pt x="11430" y="467106"/>
                  </a:lnTo>
                  <a:lnTo>
                    <a:pt x="762" y="470154"/>
                  </a:lnTo>
                  <a:lnTo>
                    <a:pt x="2286" y="472440"/>
                  </a:lnTo>
                  <a:lnTo>
                    <a:pt x="4572" y="473964"/>
                  </a:lnTo>
                  <a:lnTo>
                    <a:pt x="7620" y="473202"/>
                  </a:lnTo>
                  <a:lnTo>
                    <a:pt x="9906" y="472440"/>
                  </a:lnTo>
                  <a:lnTo>
                    <a:pt x="11430" y="470154"/>
                  </a:lnTo>
                  <a:close/>
                </a:path>
                <a:path w="2285365" h="935354">
                  <a:moveTo>
                    <a:pt x="2276094" y="558696"/>
                  </a:moveTo>
                  <a:lnTo>
                    <a:pt x="2276094" y="471678"/>
                  </a:lnTo>
                  <a:lnTo>
                    <a:pt x="2274570" y="470154"/>
                  </a:lnTo>
                  <a:lnTo>
                    <a:pt x="2274570" y="479298"/>
                  </a:lnTo>
                  <a:lnTo>
                    <a:pt x="2273808" y="491490"/>
                  </a:lnTo>
                  <a:lnTo>
                    <a:pt x="2268913" y="539201"/>
                  </a:lnTo>
                  <a:lnTo>
                    <a:pt x="2259215" y="585294"/>
                  </a:lnTo>
                  <a:lnTo>
                    <a:pt x="2244978" y="629520"/>
                  </a:lnTo>
                  <a:lnTo>
                    <a:pt x="2226471" y="671632"/>
                  </a:lnTo>
                  <a:lnTo>
                    <a:pt x="2203960" y="711380"/>
                  </a:lnTo>
                  <a:lnTo>
                    <a:pt x="2177713" y="748518"/>
                  </a:lnTo>
                  <a:lnTo>
                    <a:pt x="2147995" y="782796"/>
                  </a:lnTo>
                  <a:lnTo>
                    <a:pt x="2115074" y="813966"/>
                  </a:lnTo>
                  <a:lnTo>
                    <a:pt x="2079218" y="841782"/>
                  </a:lnTo>
                  <a:lnTo>
                    <a:pt x="2040692" y="865993"/>
                  </a:lnTo>
                  <a:lnTo>
                    <a:pt x="1999764" y="886352"/>
                  </a:lnTo>
                  <a:lnTo>
                    <a:pt x="1956701" y="902611"/>
                  </a:lnTo>
                  <a:lnTo>
                    <a:pt x="1911769" y="914522"/>
                  </a:lnTo>
                  <a:lnTo>
                    <a:pt x="1865237" y="921836"/>
                  </a:lnTo>
                  <a:lnTo>
                    <a:pt x="1818132" y="924266"/>
                  </a:lnTo>
                  <a:lnTo>
                    <a:pt x="455676" y="924245"/>
                  </a:lnTo>
                  <a:lnTo>
                    <a:pt x="409379" y="920572"/>
                  </a:lnTo>
                  <a:lnTo>
                    <a:pt x="363747" y="912227"/>
                  </a:lnTo>
                  <a:lnTo>
                    <a:pt x="319790" y="899503"/>
                  </a:lnTo>
                  <a:lnTo>
                    <a:pt x="277751" y="882637"/>
                  </a:lnTo>
                  <a:lnTo>
                    <a:pt x="237876" y="861861"/>
                  </a:lnTo>
                  <a:lnTo>
                    <a:pt x="200412" y="837411"/>
                  </a:lnTo>
                  <a:lnTo>
                    <a:pt x="165603" y="809522"/>
                  </a:lnTo>
                  <a:lnTo>
                    <a:pt x="133694" y="778427"/>
                  </a:lnTo>
                  <a:lnTo>
                    <a:pt x="104933" y="744363"/>
                  </a:lnTo>
                  <a:lnTo>
                    <a:pt x="79564" y="707562"/>
                  </a:lnTo>
                  <a:lnTo>
                    <a:pt x="57832" y="668259"/>
                  </a:lnTo>
                  <a:lnTo>
                    <a:pt x="39983" y="626690"/>
                  </a:lnTo>
                  <a:lnTo>
                    <a:pt x="26263" y="583089"/>
                  </a:lnTo>
                  <a:lnTo>
                    <a:pt x="16917" y="537690"/>
                  </a:lnTo>
                  <a:lnTo>
                    <a:pt x="12192" y="490728"/>
                  </a:lnTo>
                  <a:lnTo>
                    <a:pt x="11430" y="479298"/>
                  </a:lnTo>
                  <a:lnTo>
                    <a:pt x="11430" y="470154"/>
                  </a:lnTo>
                  <a:lnTo>
                    <a:pt x="9906" y="472440"/>
                  </a:lnTo>
                  <a:lnTo>
                    <a:pt x="7620" y="473202"/>
                  </a:lnTo>
                  <a:lnTo>
                    <a:pt x="4572" y="473964"/>
                  </a:lnTo>
                  <a:lnTo>
                    <a:pt x="2286" y="472440"/>
                  </a:lnTo>
                  <a:lnTo>
                    <a:pt x="762" y="470154"/>
                  </a:lnTo>
                  <a:lnTo>
                    <a:pt x="762" y="491490"/>
                  </a:lnTo>
                  <a:lnTo>
                    <a:pt x="5969" y="540418"/>
                  </a:lnTo>
                  <a:lnTo>
                    <a:pt x="15990" y="587585"/>
                  </a:lnTo>
                  <a:lnTo>
                    <a:pt x="30603" y="632919"/>
                  </a:lnTo>
                  <a:lnTo>
                    <a:pt x="49532" y="676099"/>
                  </a:lnTo>
                  <a:lnTo>
                    <a:pt x="72517" y="716867"/>
                  </a:lnTo>
                  <a:lnTo>
                    <a:pt x="99295" y="754963"/>
                  </a:lnTo>
                  <a:lnTo>
                    <a:pt x="129605" y="790130"/>
                  </a:lnTo>
                  <a:lnTo>
                    <a:pt x="163187" y="822108"/>
                  </a:lnTo>
                  <a:lnTo>
                    <a:pt x="199777" y="850640"/>
                  </a:lnTo>
                  <a:lnTo>
                    <a:pt x="239115" y="875467"/>
                  </a:lnTo>
                  <a:lnTo>
                    <a:pt x="280939" y="896330"/>
                  </a:lnTo>
                  <a:lnTo>
                    <a:pt x="324988" y="912971"/>
                  </a:lnTo>
                  <a:lnTo>
                    <a:pt x="371000" y="925130"/>
                  </a:lnTo>
                  <a:lnTo>
                    <a:pt x="418714" y="932551"/>
                  </a:lnTo>
                  <a:lnTo>
                    <a:pt x="467868" y="934974"/>
                  </a:lnTo>
                  <a:lnTo>
                    <a:pt x="1829562" y="934974"/>
                  </a:lnTo>
                  <a:lnTo>
                    <a:pt x="1877849" y="931279"/>
                  </a:lnTo>
                  <a:lnTo>
                    <a:pt x="1924625" y="922853"/>
                  </a:lnTo>
                  <a:lnTo>
                    <a:pt x="1969648" y="909936"/>
                  </a:lnTo>
                  <a:lnTo>
                    <a:pt x="2012675" y="892766"/>
                  </a:lnTo>
                  <a:lnTo>
                    <a:pt x="2053465" y="871581"/>
                  </a:lnTo>
                  <a:lnTo>
                    <a:pt x="2091778" y="846621"/>
                  </a:lnTo>
                  <a:lnTo>
                    <a:pt x="2127371" y="818124"/>
                  </a:lnTo>
                  <a:lnTo>
                    <a:pt x="2160003" y="786329"/>
                  </a:lnTo>
                  <a:lnTo>
                    <a:pt x="2189433" y="751475"/>
                  </a:lnTo>
                  <a:lnTo>
                    <a:pt x="2215419" y="713802"/>
                  </a:lnTo>
                  <a:lnTo>
                    <a:pt x="2237719" y="673546"/>
                  </a:lnTo>
                  <a:lnTo>
                    <a:pt x="2256093" y="630949"/>
                  </a:lnTo>
                  <a:lnTo>
                    <a:pt x="2270298" y="586248"/>
                  </a:lnTo>
                  <a:lnTo>
                    <a:pt x="2276094" y="558696"/>
                  </a:lnTo>
                  <a:close/>
                </a:path>
                <a:path w="2285365" h="935354">
                  <a:moveTo>
                    <a:pt x="2276094" y="471678"/>
                  </a:moveTo>
                  <a:lnTo>
                    <a:pt x="2274570" y="467868"/>
                  </a:lnTo>
                  <a:lnTo>
                    <a:pt x="2274570" y="470154"/>
                  </a:lnTo>
                  <a:lnTo>
                    <a:pt x="2276094" y="471678"/>
                  </a:lnTo>
                  <a:close/>
                </a:path>
                <a:path w="2285365" h="935354">
                  <a:moveTo>
                    <a:pt x="2285238" y="467106"/>
                  </a:moveTo>
                  <a:lnTo>
                    <a:pt x="2285238" y="464820"/>
                  </a:lnTo>
                  <a:lnTo>
                    <a:pt x="2283714" y="463296"/>
                  </a:lnTo>
                  <a:lnTo>
                    <a:pt x="2285238" y="467106"/>
                  </a:lnTo>
                  <a:close/>
                </a:path>
                <a:path w="2285365" h="935354">
                  <a:moveTo>
                    <a:pt x="2285238" y="491490"/>
                  </a:moveTo>
                  <a:lnTo>
                    <a:pt x="2285238" y="467106"/>
                  </a:lnTo>
                  <a:lnTo>
                    <a:pt x="2283714" y="463296"/>
                  </a:lnTo>
                  <a:lnTo>
                    <a:pt x="2283714" y="505767"/>
                  </a:lnTo>
                  <a:lnTo>
                    <a:pt x="2285238" y="491490"/>
                  </a:lnTo>
                  <a:close/>
                </a:path>
              </a:pathLst>
            </a:custGeom>
            <a:solidFill>
              <a:srgbClr val="C42F1A"/>
            </a:solidFill>
          </p:spPr>
          <p:txBody>
            <a:bodyPr wrap="square" lIns="0" tIns="0" rIns="0" bIns="0" rtlCol="0"/>
            <a:lstStyle/>
            <a:p>
              <a:endParaRPr/>
            </a:p>
          </p:txBody>
        </p:sp>
      </p:grpSp>
      <p:sp>
        <p:nvSpPr>
          <p:cNvPr id="25" name="object 25"/>
          <p:cNvSpPr txBox="1"/>
          <p:nvPr/>
        </p:nvSpPr>
        <p:spPr>
          <a:xfrm>
            <a:off x="1289613" y="3744951"/>
            <a:ext cx="936120" cy="256759"/>
          </a:xfrm>
          <a:prstGeom prst="rect">
            <a:avLst/>
          </a:prstGeom>
        </p:spPr>
        <p:txBody>
          <a:bodyPr vert="horz" wrap="square" lIns="0" tIns="10436" rIns="0" bIns="0" rtlCol="0">
            <a:spAutoFit/>
          </a:bodyPr>
          <a:lstStyle/>
          <a:p>
            <a:pPr marL="9939">
              <a:spcBef>
                <a:spcPts val="82"/>
              </a:spcBef>
            </a:pPr>
            <a:r>
              <a:rPr sz="1600" b="1" dirty="0">
                <a:latin typeface="Microsoft JhengHei"/>
                <a:cs typeface="Microsoft JhengHei"/>
              </a:rPr>
              <a:t>長照保險</a:t>
            </a:r>
            <a:endParaRPr sz="1600">
              <a:latin typeface="Microsoft JhengHei"/>
              <a:cs typeface="Microsoft JhengHei"/>
            </a:endParaRPr>
          </a:p>
        </p:txBody>
      </p:sp>
      <p:grpSp>
        <p:nvGrpSpPr>
          <p:cNvPr id="26" name="object 26"/>
          <p:cNvGrpSpPr/>
          <p:nvPr/>
        </p:nvGrpSpPr>
        <p:grpSpPr>
          <a:xfrm>
            <a:off x="772038" y="1686861"/>
            <a:ext cx="1954231" cy="634840"/>
            <a:chOff x="902855" y="2480310"/>
            <a:chExt cx="2285365" cy="933450"/>
          </a:xfrm>
        </p:grpSpPr>
        <p:sp>
          <p:nvSpPr>
            <p:cNvPr id="27" name="object 27"/>
            <p:cNvSpPr/>
            <p:nvPr/>
          </p:nvSpPr>
          <p:spPr>
            <a:xfrm>
              <a:off x="908189" y="2486914"/>
              <a:ext cx="2273807" cy="920750"/>
            </a:xfrm>
            <a:prstGeom prst="rect">
              <a:avLst/>
            </a:prstGeom>
            <a:blipFill>
              <a:blip r:embed="rId15" cstate="print"/>
              <a:stretch>
                <a:fillRect/>
              </a:stretch>
            </a:blipFill>
          </p:spPr>
          <p:txBody>
            <a:bodyPr wrap="square" lIns="0" tIns="0" rIns="0" bIns="0" rtlCol="0"/>
            <a:lstStyle/>
            <a:p>
              <a:endParaRPr/>
            </a:p>
          </p:txBody>
        </p:sp>
        <p:sp>
          <p:nvSpPr>
            <p:cNvPr id="28" name="object 28"/>
            <p:cNvSpPr/>
            <p:nvPr/>
          </p:nvSpPr>
          <p:spPr>
            <a:xfrm>
              <a:off x="902855" y="2480310"/>
              <a:ext cx="2285365" cy="933450"/>
            </a:xfrm>
            <a:custGeom>
              <a:avLst/>
              <a:gdLst/>
              <a:ahLst/>
              <a:cxnLst/>
              <a:rect l="l" t="t" r="r" b="b"/>
              <a:pathLst>
                <a:path w="2285365" h="933450">
                  <a:moveTo>
                    <a:pt x="2284476" y="464058"/>
                  </a:moveTo>
                  <a:lnTo>
                    <a:pt x="2284476" y="442722"/>
                  </a:lnTo>
                  <a:lnTo>
                    <a:pt x="2279399" y="394059"/>
                  </a:lnTo>
                  <a:lnTo>
                    <a:pt x="2269456" y="347010"/>
                  </a:lnTo>
                  <a:lnTo>
                    <a:pt x="2254915" y="301836"/>
                  </a:lnTo>
                  <a:lnTo>
                    <a:pt x="2236042" y="258796"/>
                  </a:lnTo>
                  <a:lnTo>
                    <a:pt x="2213104" y="218152"/>
                  </a:lnTo>
                  <a:lnTo>
                    <a:pt x="2186369" y="180163"/>
                  </a:lnTo>
                  <a:lnTo>
                    <a:pt x="2156103" y="145091"/>
                  </a:lnTo>
                  <a:lnTo>
                    <a:pt x="2122572" y="113196"/>
                  </a:lnTo>
                  <a:lnTo>
                    <a:pt x="2086045" y="84738"/>
                  </a:lnTo>
                  <a:lnTo>
                    <a:pt x="2046788" y="59977"/>
                  </a:lnTo>
                  <a:lnTo>
                    <a:pt x="2005068" y="39176"/>
                  </a:lnTo>
                  <a:lnTo>
                    <a:pt x="1961151" y="22592"/>
                  </a:lnTo>
                  <a:lnTo>
                    <a:pt x="1915305" y="10489"/>
                  </a:lnTo>
                  <a:lnTo>
                    <a:pt x="1867797" y="3125"/>
                  </a:lnTo>
                  <a:lnTo>
                    <a:pt x="1818894" y="762"/>
                  </a:lnTo>
                  <a:lnTo>
                    <a:pt x="466344" y="0"/>
                  </a:lnTo>
                  <a:lnTo>
                    <a:pt x="454152" y="762"/>
                  </a:lnTo>
                  <a:lnTo>
                    <a:pt x="406377" y="4207"/>
                  </a:lnTo>
                  <a:lnTo>
                    <a:pt x="359965" y="12481"/>
                  </a:lnTo>
                  <a:lnTo>
                    <a:pt x="315177" y="25328"/>
                  </a:lnTo>
                  <a:lnTo>
                    <a:pt x="272280" y="42492"/>
                  </a:lnTo>
                  <a:lnTo>
                    <a:pt x="231537" y="63714"/>
                  </a:lnTo>
                  <a:lnTo>
                    <a:pt x="193213" y="88739"/>
                  </a:lnTo>
                  <a:lnTo>
                    <a:pt x="157573" y="117310"/>
                  </a:lnTo>
                  <a:lnTo>
                    <a:pt x="124879" y="149170"/>
                  </a:lnTo>
                  <a:lnTo>
                    <a:pt x="95398" y="184062"/>
                  </a:lnTo>
                  <a:lnTo>
                    <a:pt x="69392" y="221730"/>
                  </a:lnTo>
                  <a:lnTo>
                    <a:pt x="47128" y="261917"/>
                  </a:lnTo>
                  <a:lnTo>
                    <a:pt x="28868" y="304367"/>
                  </a:lnTo>
                  <a:lnTo>
                    <a:pt x="14877" y="348822"/>
                  </a:lnTo>
                  <a:lnTo>
                    <a:pt x="5420" y="395025"/>
                  </a:lnTo>
                  <a:lnTo>
                    <a:pt x="761" y="442722"/>
                  </a:lnTo>
                  <a:lnTo>
                    <a:pt x="0" y="454914"/>
                  </a:lnTo>
                  <a:lnTo>
                    <a:pt x="0" y="464820"/>
                  </a:lnTo>
                  <a:lnTo>
                    <a:pt x="761" y="462534"/>
                  </a:lnTo>
                  <a:lnTo>
                    <a:pt x="5333" y="461010"/>
                  </a:lnTo>
                  <a:lnTo>
                    <a:pt x="7619" y="461010"/>
                  </a:lnTo>
                  <a:lnTo>
                    <a:pt x="9143" y="462534"/>
                  </a:lnTo>
                  <a:lnTo>
                    <a:pt x="9143" y="467106"/>
                  </a:lnTo>
                  <a:lnTo>
                    <a:pt x="10667" y="466344"/>
                  </a:lnTo>
                  <a:lnTo>
                    <a:pt x="10691" y="466725"/>
                  </a:lnTo>
                  <a:lnTo>
                    <a:pt x="11429" y="454914"/>
                  </a:lnTo>
                  <a:lnTo>
                    <a:pt x="11429" y="443484"/>
                  </a:lnTo>
                  <a:lnTo>
                    <a:pt x="16419" y="395893"/>
                  </a:lnTo>
                  <a:lnTo>
                    <a:pt x="26147" y="349909"/>
                  </a:lnTo>
                  <a:lnTo>
                    <a:pt x="40354" y="305780"/>
                  </a:lnTo>
                  <a:lnTo>
                    <a:pt x="58783" y="263754"/>
                  </a:lnTo>
                  <a:lnTo>
                    <a:pt x="81175" y="224081"/>
                  </a:lnTo>
                  <a:lnTo>
                    <a:pt x="107273" y="187009"/>
                  </a:lnTo>
                  <a:lnTo>
                    <a:pt x="136819" y="152786"/>
                  </a:lnTo>
                  <a:lnTo>
                    <a:pt x="169555" y="121662"/>
                  </a:lnTo>
                  <a:lnTo>
                    <a:pt x="205222" y="93885"/>
                  </a:lnTo>
                  <a:lnTo>
                    <a:pt x="243563" y="69703"/>
                  </a:lnTo>
                  <a:lnTo>
                    <a:pt x="284320" y="49365"/>
                  </a:lnTo>
                  <a:lnTo>
                    <a:pt x="327234" y="33120"/>
                  </a:lnTo>
                  <a:lnTo>
                    <a:pt x="372048" y="21217"/>
                  </a:lnTo>
                  <a:lnTo>
                    <a:pt x="418504" y="13904"/>
                  </a:lnTo>
                  <a:lnTo>
                    <a:pt x="466344" y="11430"/>
                  </a:lnTo>
                  <a:lnTo>
                    <a:pt x="1830324" y="11430"/>
                  </a:lnTo>
                  <a:lnTo>
                    <a:pt x="1877134" y="15118"/>
                  </a:lnTo>
                  <a:lnTo>
                    <a:pt x="1922550" y="23415"/>
                  </a:lnTo>
                  <a:lnTo>
                    <a:pt x="1966324" y="36084"/>
                  </a:lnTo>
                  <a:lnTo>
                    <a:pt x="2008207" y="52891"/>
                  </a:lnTo>
                  <a:lnTo>
                    <a:pt x="2047951" y="73600"/>
                  </a:lnTo>
                  <a:lnTo>
                    <a:pt x="2085306" y="97976"/>
                  </a:lnTo>
                  <a:lnTo>
                    <a:pt x="2120026" y="125782"/>
                  </a:lnTo>
                  <a:lnTo>
                    <a:pt x="2151860" y="156784"/>
                  </a:lnTo>
                  <a:lnTo>
                    <a:pt x="2180561" y="190745"/>
                  </a:lnTo>
                  <a:lnTo>
                    <a:pt x="2205879" y="227431"/>
                  </a:lnTo>
                  <a:lnTo>
                    <a:pt x="2227568" y="266606"/>
                  </a:lnTo>
                  <a:lnTo>
                    <a:pt x="2245377" y="308034"/>
                  </a:lnTo>
                  <a:lnTo>
                    <a:pt x="2259059" y="351480"/>
                  </a:lnTo>
                  <a:lnTo>
                    <a:pt x="2268364" y="396708"/>
                  </a:lnTo>
                  <a:lnTo>
                    <a:pt x="2273046" y="443484"/>
                  </a:lnTo>
                  <a:lnTo>
                    <a:pt x="2273808" y="454914"/>
                  </a:lnTo>
                  <a:lnTo>
                    <a:pt x="2273808" y="467106"/>
                  </a:lnTo>
                  <a:lnTo>
                    <a:pt x="2275332" y="470916"/>
                  </a:lnTo>
                  <a:lnTo>
                    <a:pt x="2275332" y="559178"/>
                  </a:lnTo>
                  <a:lnTo>
                    <a:pt x="2279610" y="538549"/>
                  </a:lnTo>
                  <a:lnTo>
                    <a:pt x="2282952" y="505707"/>
                  </a:lnTo>
                  <a:lnTo>
                    <a:pt x="2282952" y="462534"/>
                  </a:lnTo>
                  <a:lnTo>
                    <a:pt x="2283333" y="463486"/>
                  </a:lnTo>
                  <a:lnTo>
                    <a:pt x="2284476" y="464058"/>
                  </a:lnTo>
                  <a:close/>
                </a:path>
                <a:path w="2285365" h="933450">
                  <a:moveTo>
                    <a:pt x="9143" y="463296"/>
                  </a:moveTo>
                  <a:lnTo>
                    <a:pt x="9143" y="462534"/>
                  </a:lnTo>
                  <a:lnTo>
                    <a:pt x="7619" y="461010"/>
                  </a:lnTo>
                  <a:lnTo>
                    <a:pt x="5333" y="461010"/>
                  </a:lnTo>
                  <a:lnTo>
                    <a:pt x="761" y="462534"/>
                  </a:lnTo>
                  <a:lnTo>
                    <a:pt x="0" y="464820"/>
                  </a:lnTo>
                  <a:lnTo>
                    <a:pt x="0" y="467106"/>
                  </a:lnTo>
                  <a:lnTo>
                    <a:pt x="9143" y="463296"/>
                  </a:lnTo>
                  <a:close/>
                </a:path>
                <a:path w="2285365" h="933450">
                  <a:moveTo>
                    <a:pt x="9143" y="467106"/>
                  </a:moveTo>
                  <a:lnTo>
                    <a:pt x="9143" y="463296"/>
                  </a:lnTo>
                  <a:lnTo>
                    <a:pt x="0" y="467106"/>
                  </a:lnTo>
                  <a:lnTo>
                    <a:pt x="0" y="478536"/>
                  </a:lnTo>
                  <a:lnTo>
                    <a:pt x="761" y="490728"/>
                  </a:lnTo>
                  <a:lnTo>
                    <a:pt x="1523" y="498473"/>
                  </a:lnTo>
                  <a:lnTo>
                    <a:pt x="1523" y="470916"/>
                  </a:lnTo>
                  <a:lnTo>
                    <a:pt x="9143" y="467106"/>
                  </a:lnTo>
                  <a:close/>
                </a:path>
                <a:path w="2285365" h="933450">
                  <a:moveTo>
                    <a:pt x="10691" y="466725"/>
                  </a:moveTo>
                  <a:lnTo>
                    <a:pt x="10667" y="466344"/>
                  </a:lnTo>
                  <a:lnTo>
                    <a:pt x="1523" y="470916"/>
                  </a:lnTo>
                  <a:lnTo>
                    <a:pt x="3047" y="472440"/>
                  </a:lnTo>
                  <a:lnTo>
                    <a:pt x="5333" y="473202"/>
                  </a:lnTo>
                  <a:lnTo>
                    <a:pt x="7619" y="472440"/>
                  </a:lnTo>
                  <a:lnTo>
                    <a:pt x="9905" y="470916"/>
                  </a:lnTo>
                  <a:lnTo>
                    <a:pt x="10667" y="469392"/>
                  </a:lnTo>
                  <a:lnTo>
                    <a:pt x="10667" y="467106"/>
                  </a:lnTo>
                  <a:lnTo>
                    <a:pt x="10691" y="466725"/>
                  </a:lnTo>
                  <a:close/>
                </a:path>
                <a:path w="2285365" h="933450">
                  <a:moveTo>
                    <a:pt x="2275332" y="559178"/>
                  </a:moveTo>
                  <a:lnTo>
                    <a:pt x="2275332" y="470916"/>
                  </a:lnTo>
                  <a:lnTo>
                    <a:pt x="2274570" y="469392"/>
                  </a:lnTo>
                  <a:lnTo>
                    <a:pt x="2273808" y="468630"/>
                  </a:lnTo>
                  <a:lnTo>
                    <a:pt x="2273808" y="478536"/>
                  </a:lnTo>
                  <a:lnTo>
                    <a:pt x="2273046" y="490728"/>
                  </a:lnTo>
                  <a:lnTo>
                    <a:pt x="2268129" y="538404"/>
                  </a:lnTo>
                  <a:lnTo>
                    <a:pt x="2258454" y="584428"/>
                  </a:lnTo>
                  <a:lnTo>
                    <a:pt x="2244282" y="628557"/>
                  </a:lnTo>
                  <a:lnTo>
                    <a:pt x="2225873" y="670548"/>
                  </a:lnTo>
                  <a:lnTo>
                    <a:pt x="2203486" y="710158"/>
                  </a:lnTo>
                  <a:lnTo>
                    <a:pt x="2177383" y="747146"/>
                  </a:lnTo>
                  <a:lnTo>
                    <a:pt x="2147823" y="781269"/>
                  </a:lnTo>
                  <a:lnTo>
                    <a:pt x="2115066" y="812284"/>
                  </a:lnTo>
                  <a:lnTo>
                    <a:pt x="2079374" y="839950"/>
                  </a:lnTo>
                  <a:lnTo>
                    <a:pt x="2041005" y="864023"/>
                  </a:lnTo>
                  <a:lnTo>
                    <a:pt x="2000221" y="884261"/>
                  </a:lnTo>
                  <a:lnTo>
                    <a:pt x="1957281" y="900423"/>
                  </a:lnTo>
                  <a:lnTo>
                    <a:pt x="1912446" y="912264"/>
                  </a:lnTo>
                  <a:lnTo>
                    <a:pt x="1865976" y="919544"/>
                  </a:lnTo>
                  <a:lnTo>
                    <a:pt x="1818894" y="921980"/>
                  </a:lnTo>
                  <a:lnTo>
                    <a:pt x="454152" y="922020"/>
                  </a:lnTo>
                  <a:lnTo>
                    <a:pt x="407307" y="918362"/>
                  </a:lnTo>
                  <a:lnTo>
                    <a:pt x="361871" y="910084"/>
                  </a:lnTo>
                  <a:lnTo>
                    <a:pt x="318091" y="897422"/>
                  </a:lnTo>
                  <a:lnTo>
                    <a:pt x="276213" y="880614"/>
                  </a:lnTo>
                  <a:lnTo>
                    <a:pt x="236482" y="859897"/>
                  </a:lnTo>
                  <a:lnTo>
                    <a:pt x="199145" y="835508"/>
                  </a:lnTo>
                  <a:lnTo>
                    <a:pt x="164447" y="807685"/>
                  </a:lnTo>
                  <a:lnTo>
                    <a:pt x="132636" y="776666"/>
                  </a:lnTo>
                  <a:lnTo>
                    <a:pt x="103956" y="742687"/>
                  </a:lnTo>
                  <a:lnTo>
                    <a:pt x="78655" y="705987"/>
                  </a:lnTo>
                  <a:lnTo>
                    <a:pt x="56977" y="666802"/>
                  </a:lnTo>
                  <a:lnTo>
                    <a:pt x="39170" y="625370"/>
                  </a:lnTo>
                  <a:lnTo>
                    <a:pt x="25479" y="581928"/>
                  </a:lnTo>
                  <a:lnTo>
                    <a:pt x="16150" y="536714"/>
                  </a:lnTo>
                  <a:lnTo>
                    <a:pt x="11429" y="489966"/>
                  </a:lnTo>
                  <a:lnTo>
                    <a:pt x="11429" y="478536"/>
                  </a:lnTo>
                  <a:lnTo>
                    <a:pt x="10691" y="466725"/>
                  </a:lnTo>
                  <a:lnTo>
                    <a:pt x="10667" y="467106"/>
                  </a:lnTo>
                  <a:lnTo>
                    <a:pt x="10667" y="469392"/>
                  </a:lnTo>
                  <a:lnTo>
                    <a:pt x="9905" y="470916"/>
                  </a:lnTo>
                  <a:lnTo>
                    <a:pt x="7619" y="472440"/>
                  </a:lnTo>
                  <a:lnTo>
                    <a:pt x="5333" y="473202"/>
                  </a:lnTo>
                  <a:lnTo>
                    <a:pt x="3047" y="472440"/>
                  </a:lnTo>
                  <a:lnTo>
                    <a:pt x="1523" y="470916"/>
                  </a:lnTo>
                  <a:lnTo>
                    <a:pt x="1523" y="498473"/>
                  </a:lnTo>
                  <a:lnTo>
                    <a:pt x="5549" y="539385"/>
                  </a:lnTo>
                  <a:lnTo>
                    <a:pt x="15294" y="586434"/>
                  </a:lnTo>
                  <a:lnTo>
                    <a:pt x="29720" y="631615"/>
                  </a:lnTo>
                  <a:lnTo>
                    <a:pt x="48546" y="674667"/>
                  </a:lnTo>
                  <a:lnTo>
                    <a:pt x="71495" y="715331"/>
                  </a:lnTo>
                  <a:lnTo>
                    <a:pt x="98287" y="753347"/>
                  </a:lnTo>
                  <a:lnTo>
                    <a:pt x="128643" y="788456"/>
                  </a:lnTo>
                  <a:lnTo>
                    <a:pt x="162284" y="820396"/>
                  </a:lnTo>
                  <a:lnTo>
                    <a:pt x="198932" y="848909"/>
                  </a:lnTo>
                  <a:lnTo>
                    <a:pt x="238308" y="873734"/>
                  </a:lnTo>
                  <a:lnTo>
                    <a:pt x="280133" y="894612"/>
                  </a:lnTo>
                  <a:lnTo>
                    <a:pt x="324127" y="911282"/>
                  </a:lnTo>
                  <a:lnTo>
                    <a:pt x="370013" y="923485"/>
                  </a:lnTo>
                  <a:lnTo>
                    <a:pt x="417512" y="930961"/>
                  </a:lnTo>
                  <a:lnTo>
                    <a:pt x="466344" y="933450"/>
                  </a:lnTo>
                  <a:lnTo>
                    <a:pt x="1818894" y="933402"/>
                  </a:lnTo>
                  <a:lnTo>
                    <a:pt x="1878252" y="929302"/>
                  </a:lnTo>
                  <a:lnTo>
                    <a:pt x="1924767" y="921088"/>
                  </a:lnTo>
                  <a:lnTo>
                    <a:pt x="1969613" y="908300"/>
                  </a:lnTo>
                  <a:lnTo>
                    <a:pt x="2012535" y="891192"/>
                  </a:lnTo>
                  <a:lnTo>
                    <a:pt x="2053276" y="870020"/>
                  </a:lnTo>
                  <a:lnTo>
                    <a:pt x="2091581" y="845037"/>
                  </a:lnTo>
                  <a:lnTo>
                    <a:pt x="2127194" y="816499"/>
                  </a:lnTo>
                  <a:lnTo>
                    <a:pt x="2159858" y="784659"/>
                  </a:lnTo>
                  <a:lnTo>
                    <a:pt x="2189319" y="749773"/>
                  </a:lnTo>
                  <a:lnTo>
                    <a:pt x="2215320" y="712094"/>
                  </a:lnTo>
                  <a:lnTo>
                    <a:pt x="2237605" y="671878"/>
                  </a:lnTo>
                  <a:lnTo>
                    <a:pt x="2255919" y="629379"/>
                  </a:lnTo>
                  <a:lnTo>
                    <a:pt x="2270006" y="584851"/>
                  </a:lnTo>
                  <a:lnTo>
                    <a:pt x="2275332" y="559178"/>
                  </a:lnTo>
                  <a:close/>
                </a:path>
                <a:path w="2285365" h="933450">
                  <a:moveTo>
                    <a:pt x="2275332" y="470916"/>
                  </a:moveTo>
                  <a:lnTo>
                    <a:pt x="2273808" y="467106"/>
                  </a:lnTo>
                  <a:lnTo>
                    <a:pt x="2273808" y="468630"/>
                  </a:lnTo>
                  <a:lnTo>
                    <a:pt x="2274570" y="469392"/>
                  </a:lnTo>
                  <a:lnTo>
                    <a:pt x="2275332" y="470916"/>
                  </a:lnTo>
                  <a:close/>
                </a:path>
                <a:path w="2285365" h="933450">
                  <a:moveTo>
                    <a:pt x="2284476" y="490728"/>
                  </a:moveTo>
                  <a:lnTo>
                    <a:pt x="2284476" y="466344"/>
                  </a:lnTo>
                  <a:lnTo>
                    <a:pt x="2283333" y="463486"/>
                  </a:lnTo>
                  <a:lnTo>
                    <a:pt x="2282952" y="463296"/>
                  </a:lnTo>
                  <a:lnTo>
                    <a:pt x="2282952" y="505707"/>
                  </a:lnTo>
                  <a:lnTo>
                    <a:pt x="2284476" y="490728"/>
                  </a:lnTo>
                  <a:close/>
                </a:path>
                <a:path w="2285365" h="933450">
                  <a:moveTo>
                    <a:pt x="2285238" y="467106"/>
                  </a:moveTo>
                  <a:lnTo>
                    <a:pt x="2285238" y="465582"/>
                  </a:lnTo>
                  <a:lnTo>
                    <a:pt x="2284476" y="464058"/>
                  </a:lnTo>
                  <a:lnTo>
                    <a:pt x="2283333" y="463486"/>
                  </a:lnTo>
                  <a:lnTo>
                    <a:pt x="2284476" y="466344"/>
                  </a:lnTo>
                  <a:lnTo>
                    <a:pt x="2284476" y="478536"/>
                  </a:lnTo>
                  <a:lnTo>
                    <a:pt x="2285238" y="467106"/>
                  </a:lnTo>
                  <a:close/>
                </a:path>
              </a:pathLst>
            </a:custGeom>
            <a:solidFill>
              <a:srgbClr val="E6B91E"/>
            </a:solidFill>
          </p:spPr>
          <p:txBody>
            <a:bodyPr wrap="square" lIns="0" tIns="0" rIns="0" bIns="0" rtlCol="0"/>
            <a:lstStyle/>
            <a:p>
              <a:endParaRPr/>
            </a:p>
          </p:txBody>
        </p:sp>
      </p:grpSp>
      <p:sp>
        <p:nvSpPr>
          <p:cNvPr id="29" name="object 29"/>
          <p:cNvSpPr txBox="1">
            <a:spLocks noGrp="1"/>
          </p:cNvSpPr>
          <p:nvPr>
            <p:ph type="title"/>
          </p:nvPr>
        </p:nvSpPr>
        <p:spPr>
          <a:xfrm>
            <a:off x="938414" y="1733157"/>
            <a:ext cx="1620834" cy="608137"/>
          </a:xfrm>
          <a:prstGeom prst="rect">
            <a:avLst/>
          </a:prstGeom>
        </p:spPr>
        <p:txBody>
          <a:bodyPr vert="horz" wrap="square" lIns="0" tIns="10436" rIns="0" bIns="0" rtlCol="0">
            <a:spAutoFit/>
          </a:bodyPr>
          <a:lstStyle/>
          <a:p>
            <a:pPr algn="ctr">
              <a:spcBef>
                <a:spcPts val="82"/>
              </a:spcBef>
            </a:pPr>
            <a:r>
              <a:rPr sz="1900" dirty="0">
                <a:solidFill>
                  <a:srgbClr val="000000"/>
                </a:solidFill>
                <a:latin typeface="Times New Roman"/>
                <a:cs typeface="Times New Roman"/>
              </a:rPr>
              <a:t>2007</a:t>
            </a:r>
            <a:r>
              <a:rPr sz="1900" dirty="0">
                <a:solidFill>
                  <a:srgbClr val="000000"/>
                </a:solidFill>
              </a:rPr>
              <a:t>年</a:t>
            </a:r>
            <a:endParaRPr sz="1900">
              <a:latin typeface="Times New Roman"/>
              <a:cs typeface="Times New Roman"/>
            </a:endParaRPr>
          </a:p>
          <a:p>
            <a:pPr algn="ctr">
              <a:spcBef>
                <a:spcPts val="4"/>
              </a:spcBef>
            </a:pPr>
            <a:r>
              <a:rPr sz="1900" dirty="0">
                <a:solidFill>
                  <a:srgbClr val="000000"/>
                </a:solidFill>
              </a:rPr>
              <a:t>長照十年計畫</a:t>
            </a:r>
            <a:endParaRPr sz="1900"/>
          </a:p>
        </p:txBody>
      </p:sp>
      <p:grpSp>
        <p:nvGrpSpPr>
          <p:cNvPr id="30" name="object 30"/>
          <p:cNvGrpSpPr/>
          <p:nvPr/>
        </p:nvGrpSpPr>
        <p:grpSpPr>
          <a:xfrm>
            <a:off x="3027847" y="2527440"/>
            <a:ext cx="2768721" cy="955715"/>
            <a:chOff x="3540899" y="3716273"/>
            <a:chExt cx="3237865" cy="1405255"/>
          </a:xfrm>
        </p:grpSpPr>
        <p:sp>
          <p:nvSpPr>
            <p:cNvPr id="31" name="object 31"/>
            <p:cNvSpPr/>
            <p:nvPr/>
          </p:nvSpPr>
          <p:spPr>
            <a:xfrm>
              <a:off x="3546233" y="3729989"/>
              <a:ext cx="3224783" cy="1377696"/>
            </a:xfrm>
            <a:prstGeom prst="rect">
              <a:avLst/>
            </a:prstGeom>
            <a:blipFill>
              <a:blip r:embed="rId16" cstate="print"/>
              <a:stretch>
                <a:fillRect/>
              </a:stretch>
            </a:blipFill>
          </p:spPr>
          <p:txBody>
            <a:bodyPr wrap="square" lIns="0" tIns="0" rIns="0" bIns="0" rtlCol="0"/>
            <a:lstStyle/>
            <a:p>
              <a:endParaRPr/>
            </a:p>
          </p:txBody>
        </p:sp>
        <p:sp>
          <p:nvSpPr>
            <p:cNvPr id="32" name="object 32"/>
            <p:cNvSpPr/>
            <p:nvPr/>
          </p:nvSpPr>
          <p:spPr>
            <a:xfrm>
              <a:off x="3540899" y="3716273"/>
              <a:ext cx="3237865" cy="1405255"/>
            </a:xfrm>
            <a:custGeom>
              <a:avLst/>
              <a:gdLst/>
              <a:ahLst/>
              <a:cxnLst/>
              <a:rect l="l" t="t" r="r" b="b"/>
              <a:pathLst>
                <a:path w="3237865" h="1405254">
                  <a:moveTo>
                    <a:pt x="2538222" y="254508"/>
                  </a:moveTo>
                  <a:lnTo>
                    <a:pt x="0" y="254508"/>
                  </a:lnTo>
                  <a:lnTo>
                    <a:pt x="0" y="1150620"/>
                  </a:lnTo>
                  <a:lnTo>
                    <a:pt x="5333" y="1150620"/>
                  </a:lnTo>
                  <a:lnTo>
                    <a:pt x="5334" y="265938"/>
                  </a:lnTo>
                  <a:lnTo>
                    <a:pt x="10667" y="259842"/>
                  </a:lnTo>
                  <a:lnTo>
                    <a:pt x="10667" y="265938"/>
                  </a:lnTo>
                  <a:lnTo>
                    <a:pt x="2532888" y="265938"/>
                  </a:lnTo>
                  <a:lnTo>
                    <a:pt x="2532888" y="259842"/>
                  </a:lnTo>
                  <a:lnTo>
                    <a:pt x="2538222" y="254508"/>
                  </a:lnTo>
                  <a:close/>
                </a:path>
                <a:path w="3237865" h="1405254">
                  <a:moveTo>
                    <a:pt x="10667" y="265938"/>
                  </a:moveTo>
                  <a:lnTo>
                    <a:pt x="10667" y="259842"/>
                  </a:lnTo>
                  <a:lnTo>
                    <a:pt x="5334" y="265938"/>
                  </a:lnTo>
                  <a:lnTo>
                    <a:pt x="10667" y="265938"/>
                  </a:lnTo>
                  <a:close/>
                </a:path>
                <a:path w="3237865" h="1405254">
                  <a:moveTo>
                    <a:pt x="10667" y="1139190"/>
                  </a:moveTo>
                  <a:lnTo>
                    <a:pt x="10667" y="265938"/>
                  </a:lnTo>
                  <a:lnTo>
                    <a:pt x="5334" y="265938"/>
                  </a:lnTo>
                  <a:lnTo>
                    <a:pt x="5334" y="1139190"/>
                  </a:lnTo>
                  <a:lnTo>
                    <a:pt x="10667" y="1139190"/>
                  </a:lnTo>
                  <a:close/>
                </a:path>
                <a:path w="3237865" h="1405254">
                  <a:moveTo>
                    <a:pt x="2544318" y="1377728"/>
                  </a:moveTo>
                  <a:lnTo>
                    <a:pt x="2544318" y="1139190"/>
                  </a:lnTo>
                  <a:lnTo>
                    <a:pt x="5334" y="1139190"/>
                  </a:lnTo>
                  <a:lnTo>
                    <a:pt x="10667" y="1144523"/>
                  </a:lnTo>
                  <a:lnTo>
                    <a:pt x="10667" y="1150620"/>
                  </a:lnTo>
                  <a:lnTo>
                    <a:pt x="2532888" y="1150620"/>
                  </a:lnTo>
                  <a:lnTo>
                    <a:pt x="2532888" y="1144524"/>
                  </a:lnTo>
                  <a:lnTo>
                    <a:pt x="2538222" y="1150620"/>
                  </a:lnTo>
                  <a:lnTo>
                    <a:pt x="2538222" y="1383804"/>
                  </a:lnTo>
                  <a:lnTo>
                    <a:pt x="2544318" y="1377728"/>
                  </a:lnTo>
                  <a:close/>
                </a:path>
                <a:path w="3237865" h="1405254">
                  <a:moveTo>
                    <a:pt x="10667" y="1150620"/>
                  </a:moveTo>
                  <a:lnTo>
                    <a:pt x="10667" y="1144523"/>
                  </a:lnTo>
                  <a:lnTo>
                    <a:pt x="5334" y="1139190"/>
                  </a:lnTo>
                  <a:lnTo>
                    <a:pt x="5333" y="1150620"/>
                  </a:lnTo>
                  <a:lnTo>
                    <a:pt x="10667" y="1150620"/>
                  </a:lnTo>
                  <a:close/>
                </a:path>
                <a:path w="3237865" h="1405254">
                  <a:moveTo>
                    <a:pt x="3237738" y="702564"/>
                  </a:moveTo>
                  <a:lnTo>
                    <a:pt x="2532888" y="0"/>
                  </a:lnTo>
                  <a:lnTo>
                    <a:pt x="2532888" y="254508"/>
                  </a:lnTo>
                  <a:lnTo>
                    <a:pt x="2534412" y="254508"/>
                  </a:lnTo>
                  <a:lnTo>
                    <a:pt x="2534412" y="17526"/>
                  </a:lnTo>
                  <a:lnTo>
                    <a:pt x="2544318" y="12954"/>
                  </a:lnTo>
                  <a:lnTo>
                    <a:pt x="2544318" y="27399"/>
                  </a:lnTo>
                  <a:lnTo>
                    <a:pt x="3221723" y="702564"/>
                  </a:lnTo>
                  <a:lnTo>
                    <a:pt x="3225546" y="698754"/>
                  </a:lnTo>
                  <a:lnTo>
                    <a:pt x="3225546" y="714716"/>
                  </a:lnTo>
                  <a:lnTo>
                    <a:pt x="3237738" y="702564"/>
                  </a:lnTo>
                  <a:close/>
                </a:path>
                <a:path w="3237865" h="1405254">
                  <a:moveTo>
                    <a:pt x="2538222" y="265938"/>
                  </a:moveTo>
                  <a:lnTo>
                    <a:pt x="2538222" y="254508"/>
                  </a:lnTo>
                  <a:lnTo>
                    <a:pt x="2532888" y="259842"/>
                  </a:lnTo>
                  <a:lnTo>
                    <a:pt x="2532888" y="265938"/>
                  </a:lnTo>
                  <a:lnTo>
                    <a:pt x="2538222" y="265938"/>
                  </a:lnTo>
                  <a:close/>
                </a:path>
                <a:path w="3237865" h="1405254">
                  <a:moveTo>
                    <a:pt x="2538222" y="1150620"/>
                  </a:moveTo>
                  <a:lnTo>
                    <a:pt x="2532888" y="1144524"/>
                  </a:lnTo>
                  <a:lnTo>
                    <a:pt x="2532888" y="1150620"/>
                  </a:lnTo>
                  <a:lnTo>
                    <a:pt x="2538222" y="1150620"/>
                  </a:lnTo>
                  <a:close/>
                </a:path>
                <a:path w="3237865" h="1405254">
                  <a:moveTo>
                    <a:pt x="2538222" y="1383804"/>
                  </a:moveTo>
                  <a:lnTo>
                    <a:pt x="2538222" y="1150620"/>
                  </a:lnTo>
                  <a:lnTo>
                    <a:pt x="2532888" y="1150620"/>
                  </a:lnTo>
                  <a:lnTo>
                    <a:pt x="2532888" y="1405128"/>
                  </a:lnTo>
                  <a:lnTo>
                    <a:pt x="2534412" y="1403608"/>
                  </a:lnTo>
                  <a:lnTo>
                    <a:pt x="2534412" y="1387602"/>
                  </a:lnTo>
                  <a:lnTo>
                    <a:pt x="2538222" y="1383804"/>
                  </a:lnTo>
                  <a:close/>
                </a:path>
                <a:path w="3237865" h="1405254">
                  <a:moveTo>
                    <a:pt x="2544318" y="27399"/>
                  </a:moveTo>
                  <a:lnTo>
                    <a:pt x="2544318" y="12954"/>
                  </a:lnTo>
                  <a:lnTo>
                    <a:pt x="2534412" y="17526"/>
                  </a:lnTo>
                  <a:lnTo>
                    <a:pt x="2544318" y="27399"/>
                  </a:lnTo>
                  <a:close/>
                </a:path>
                <a:path w="3237865" h="1405254">
                  <a:moveTo>
                    <a:pt x="2544318" y="265938"/>
                  </a:moveTo>
                  <a:lnTo>
                    <a:pt x="2544318" y="27399"/>
                  </a:lnTo>
                  <a:lnTo>
                    <a:pt x="2534412" y="17526"/>
                  </a:lnTo>
                  <a:lnTo>
                    <a:pt x="2534412" y="254508"/>
                  </a:lnTo>
                  <a:lnTo>
                    <a:pt x="2538222" y="254508"/>
                  </a:lnTo>
                  <a:lnTo>
                    <a:pt x="2538222" y="265938"/>
                  </a:lnTo>
                  <a:lnTo>
                    <a:pt x="2544318" y="265938"/>
                  </a:lnTo>
                  <a:close/>
                </a:path>
                <a:path w="3237865" h="1405254">
                  <a:moveTo>
                    <a:pt x="3225546" y="714716"/>
                  </a:moveTo>
                  <a:lnTo>
                    <a:pt x="3225546" y="706374"/>
                  </a:lnTo>
                  <a:lnTo>
                    <a:pt x="3221723" y="702564"/>
                  </a:lnTo>
                  <a:lnTo>
                    <a:pt x="2534412" y="1387602"/>
                  </a:lnTo>
                  <a:lnTo>
                    <a:pt x="2544318" y="1391412"/>
                  </a:lnTo>
                  <a:lnTo>
                    <a:pt x="2544318" y="1393735"/>
                  </a:lnTo>
                  <a:lnTo>
                    <a:pt x="3225546" y="714716"/>
                  </a:lnTo>
                  <a:close/>
                </a:path>
                <a:path w="3237865" h="1405254">
                  <a:moveTo>
                    <a:pt x="2544318" y="1393735"/>
                  </a:moveTo>
                  <a:lnTo>
                    <a:pt x="2544318" y="1391412"/>
                  </a:lnTo>
                  <a:lnTo>
                    <a:pt x="2534412" y="1387602"/>
                  </a:lnTo>
                  <a:lnTo>
                    <a:pt x="2534412" y="1403608"/>
                  </a:lnTo>
                  <a:lnTo>
                    <a:pt x="2544318" y="1393735"/>
                  </a:lnTo>
                  <a:close/>
                </a:path>
                <a:path w="3237865" h="1405254">
                  <a:moveTo>
                    <a:pt x="3225546" y="706374"/>
                  </a:moveTo>
                  <a:lnTo>
                    <a:pt x="3225546" y="698754"/>
                  </a:lnTo>
                  <a:lnTo>
                    <a:pt x="3221723" y="702564"/>
                  </a:lnTo>
                  <a:lnTo>
                    <a:pt x="3225546" y="706374"/>
                  </a:lnTo>
                  <a:close/>
                </a:path>
              </a:pathLst>
            </a:custGeom>
            <a:solidFill>
              <a:srgbClr val="E76618"/>
            </a:solidFill>
          </p:spPr>
          <p:txBody>
            <a:bodyPr wrap="square" lIns="0" tIns="0" rIns="0" bIns="0" rtlCol="0"/>
            <a:lstStyle/>
            <a:p>
              <a:endParaRPr/>
            </a:p>
          </p:txBody>
        </p:sp>
      </p:grpSp>
      <p:grpSp>
        <p:nvGrpSpPr>
          <p:cNvPr id="33" name="object 33"/>
          <p:cNvGrpSpPr/>
          <p:nvPr/>
        </p:nvGrpSpPr>
        <p:grpSpPr>
          <a:xfrm>
            <a:off x="6039493" y="1685305"/>
            <a:ext cx="2800214" cy="727259"/>
            <a:chOff x="7062851" y="2478023"/>
            <a:chExt cx="3274695" cy="1069340"/>
          </a:xfrm>
        </p:grpSpPr>
        <p:sp>
          <p:nvSpPr>
            <p:cNvPr id="34" name="object 34"/>
            <p:cNvSpPr/>
            <p:nvPr/>
          </p:nvSpPr>
          <p:spPr>
            <a:xfrm>
              <a:off x="7071245" y="2486405"/>
              <a:ext cx="3257550" cy="1052830"/>
            </a:xfrm>
            <a:custGeom>
              <a:avLst/>
              <a:gdLst/>
              <a:ahLst/>
              <a:cxnLst/>
              <a:rect l="l" t="t" r="r" b="b"/>
              <a:pathLst>
                <a:path w="3257550" h="1052829">
                  <a:moveTo>
                    <a:pt x="3257550" y="1052321"/>
                  </a:moveTo>
                  <a:lnTo>
                    <a:pt x="3257550" y="0"/>
                  </a:lnTo>
                  <a:lnTo>
                    <a:pt x="0" y="0"/>
                  </a:lnTo>
                  <a:lnTo>
                    <a:pt x="0" y="1052321"/>
                  </a:lnTo>
                  <a:lnTo>
                    <a:pt x="3257550" y="1052321"/>
                  </a:lnTo>
                  <a:close/>
                </a:path>
              </a:pathLst>
            </a:custGeom>
            <a:solidFill>
              <a:srgbClr val="E6B91E"/>
            </a:solidFill>
          </p:spPr>
          <p:txBody>
            <a:bodyPr wrap="square" lIns="0" tIns="0" rIns="0" bIns="0" rtlCol="0"/>
            <a:lstStyle/>
            <a:p>
              <a:endParaRPr/>
            </a:p>
          </p:txBody>
        </p:sp>
        <p:sp>
          <p:nvSpPr>
            <p:cNvPr id="35" name="object 35"/>
            <p:cNvSpPr/>
            <p:nvPr/>
          </p:nvSpPr>
          <p:spPr>
            <a:xfrm>
              <a:off x="7062851" y="2478023"/>
              <a:ext cx="3274695" cy="1069340"/>
            </a:xfrm>
            <a:custGeom>
              <a:avLst/>
              <a:gdLst/>
              <a:ahLst/>
              <a:cxnLst/>
              <a:rect l="l" t="t" r="r" b="b"/>
              <a:pathLst>
                <a:path w="3274695" h="1069339">
                  <a:moveTo>
                    <a:pt x="3274314" y="1065276"/>
                  </a:moveTo>
                  <a:lnTo>
                    <a:pt x="3274314" y="3810"/>
                  </a:lnTo>
                  <a:lnTo>
                    <a:pt x="3270504" y="0"/>
                  </a:lnTo>
                  <a:lnTo>
                    <a:pt x="3809" y="0"/>
                  </a:lnTo>
                  <a:lnTo>
                    <a:pt x="0" y="3810"/>
                  </a:lnTo>
                  <a:lnTo>
                    <a:pt x="0" y="1065276"/>
                  </a:lnTo>
                  <a:lnTo>
                    <a:pt x="3810" y="1069086"/>
                  </a:lnTo>
                  <a:lnTo>
                    <a:pt x="8382" y="1069086"/>
                  </a:lnTo>
                  <a:lnTo>
                    <a:pt x="8382" y="16764"/>
                  </a:lnTo>
                  <a:lnTo>
                    <a:pt x="16763" y="8382"/>
                  </a:lnTo>
                  <a:lnTo>
                    <a:pt x="16763" y="16764"/>
                  </a:lnTo>
                  <a:lnTo>
                    <a:pt x="3257550" y="16764"/>
                  </a:lnTo>
                  <a:lnTo>
                    <a:pt x="3257550" y="8382"/>
                  </a:lnTo>
                  <a:lnTo>
                    <a:pt x="3265932" y="16764"/>
                  </a:lnTo>
                  <a:lnTo>
                    <a:pt x="3265932" y="1069086"/>
                  </a:lnTo>
                  <a:lnTo>
                    <a:pt x="3270504" y="1069086"/>
                  </a:lnTo>
                  <a:lnTo>
                    <a:pt x="3274314" y="1065276"/>
                  </a:lnTo>
                  <a:close/>
                </a:path>
                <a:path w="3274695" h="1069339">
                  <a:moveTo>
                    <a:pt x="16763" y="16764"/>
                  </a:moveTo>
                  <a:lnTo>
                    <a:pt x="16763" y="8382"/>
                  </a:lnTo>
                  <a:lnTo>
                    <a:pt x="8382" y="16764"/>
                  </a:lnTo>
                  <a:lnTo>
                    <a:pt x="16763" y="16764"/>
                  </a:lnTo>
                  <a:close/>
                </a:path>
                <a:path w="3274695" h="1069339">
                  <a:moveTo>
                    <a:pt x="16763" y="1052322"/>
                  </a:moveTo>
                  <a:lnTo>
                    <a:pt x="16763" y="16764"/>
                  </a:lnTo>
                  <a:lnTo>
                    <a:pt x="8382" y="16764"/>
                  </a:lnTo>
                  <a:lnTo>
                    <a:pt x="8382" y="1052322"/>
                  </a:lnTo>
                  <a:lnTo>
                    <a:pt x="16763" y="1052322"/>
                  </a:lnTo>
                  <a:close/>
                </a:path>
                <a:path w="3274695" h="1069339">
                  <a:moveTo>
                    <a:pt x="3265932" y="1052322"/>
                  </a:moveTo>
                  <a:lnTo>
                    <a:pt x="8382" y="1052322"/>
                  </a:lnTo>
                  <a:lnTo>
                    <a:pt x="16763" y="1060704"/>
                  </a:lnTo>
                  <a:lnTo>
                    <a:pt x="16764" y="1069086"/>
                  </a:lnTo>
                  <a:lnTo>
                    <a:pt x="3257550" y="1069086"/>
                  </a:lnTo>
                  <a:lnTo>
                    <a:pt x="3257550" y="1060704"/>
                  </a:lnTo>
                  <a:lnTo>
                    <a:pt x="3265932" y="1052322"/>
                  </a:lnTo>
                  <a:close/>
                </a:path>
                <a:path w="3274695" h="1069339">
                  <a:moveTo>
                    <a:pt x="16764" y="1069086"/>
                  </a:moveTo>
                  <a:lnTo>
                    <a:pt x="16763" y="1060704"/>
                  </a:lnTo>
                  <a:lnTo>
                    <a:pt x="8382" y="1052322"/>
                  </a:lnTo>
                  <a:lnTo>
                    <a:pt x="8382" y="1069086"/>
                  </a:lnTo>
                  <a:lnTo>
                    <a:pt x="16764" y="1069086"/>
                  </a:lnTo>
                  <a:close/>
                </a:path>
                <a:path w="3274695" h="1069339">
                  <a:moveTo>
                    <a:pt x="3265932" y="16764"/>
                  </a:moveTo>
                  <a:lnTo>
                    <a:pt x="3257550" y="8382"/>
                  </a:lnTo>
                  <a:lnTo>
                    <a:pt x="3257550" y="16764"/>
                  </a:lnTo>
                  <a:lnTo>
                    <a:pt x="3265932" y="16764"/>
                  </a:lnTo>
                  <a:close/>
                </a:path>
                <a:path w="3274695" h="1069339">
                  <a:moveTo>
                    <a:pt x="3265932" y="1052322"/>
                  </a:moveTo>
                  <a:lnTo>
                    <a:pt x="3265932" y="16764"/>
                  </a:lnTo>
                  <a:lnTo>
                    <a:pt x="3257550" y="16764"/>
                  </a:lnTo>
                  <a:lnTo>
                    <a:pt x="3257550" y="1052322"/>
                  </a:lnTo>
                  <a:lnTo>
                    <a:pt x="3265932" y="1052322"/>
                  </a:lnTo>
                  <a:close/>
                </a:path>
                <a:path w="3274695" h="1069339">
                  <a:moveTo>
                    <a:pt x="3265932" y="1069086"/>
                  </a:moveTo>
                  <a:lnTo>
                    <a:pt x="3265932" y="1052322"/>
                  </a:lnTo>
                  <a:lnTo>
                    <a:pt x="3257550" y="1060704"/>
                  </a:lnTo>
                  <a:lnTo>
                    <a:pt x="3257550" y="1069086"/>
                  </a:lnTo>
                  <a:lnTo>
                    <a:pt x="3265932" y="1069086"/>
                  </a:lnTo>
                  <a:close/>
                </a:path>
              </a:pathLst>
            </a:custGeom>
            <a:solidFill>
              <a:srgbClr val="A98713"/>
            </a:solidFill>
          </p:spPr>
          <p:txBody>
            <a:bodyPr wrap="square" lIns="0" tIns="0" rIns="0" bIns="0" rtlCol="0"/>
            <a:lstStyle/>
            <a:p>
              <a:endParaRPr/>
            </a:p>
          </p:txBody>
        </p:sp>
      </p:grpSp>
      <p:sp>
        <p:nvSpPr>
          <p:cNvPr id="36" name="object 36"/>
          <p:cNvSpPr txBox="1"/>
          <p:nvPr/>
        </p:nvSpPr>
        <p:spPr>
          <a:xfrm>
            <a:off x="6046671" y="1691006"/>
            <a:ext cx="2785553" cy="789402"/>
          </a:xfrm>
          <a:prstGeom prst="rect">
            <a:avLst/>
          </a:prstGeom>
        </p:spPr>
        <p:txBody>
          <a:bodyPr vert="horz" wrap="square" lIns="0" tIns="24848" rIns="0" bIns="0" rtlCol="0">
            <a:spAutoFit/>
          </a:bodyPr>
          <a:lstStyle/>
          <a:p>
            <a:pPr marL="542174">
              <a:spcBef>
                <a:spcPts val="196"/>
              </a:spcBef>
            </a:pPr>
            <a:r>
              <a:rPr sz="1600" b="1" dirty="0" err="1">
                <a:solidFill>
                  <a:srgbClr val="FFFFFF"/>
                </a:solidFill>
                <a:latin typeface="Microsoft JhengHei"/>
                <a:cs typeface="Microsoft JhengHei"/>
              </a:rPr>
              <a:t>接軌長照服務法</a:t>
            </a:r>
            <a:endParaRPr lang="en-US" sz="1600" dirty="0">
              <a:latin typeface="Microsoft JhengHei"/>
              <a:cs typeface="Microsoft JhengHei"/>
            </a:endParaRPr>
          </a:p>
          <a:p>
            <a:pPr marL="542174">
              <a:spcBef>
                <a:spcPts val="196"/>
              </a:spcBef>
            </a:pPr>
            <a:r>
              <a:rPr sz="1600" b="1" dirty="0">
                <a:latin typeface="Times New Roman"/>
                <a:cs typeface="Times New Roman"/>
              </a:rPr>
              <a:t>2013</a:t>
            </a:r>
            <a:r>
              <a:rPr sz="1600" b="1" spc="-27" dirty="0">
                <a:latin typeface="Times New Roman"/>
                <a:cs typeface="Times New Roman"/>
              </a:rPr>
              <a:t> </a:t>
            </a:r>
            <a:r>
              <a:rPr sz="1600" b="1" spc="8" dirty="0">
                <a:latin typeface="Microsoft JhengHei"/>
                <a:cs typeface="Microsoft JhengHei"/>
              </a:rPr>
              <a:t>年</a:t>
            </a:r>
            <a:r>
              <a:rPr sz="1600" b="1" spc="8" dirty="0">
                <a:solidFill>
                  <a:srgbClr val="FFFFFF"/>
                </a:solidFill>
                <a:latin typeface="Microsoft JhengHei"/>
                <a:cs typeface="Microsoft JhengHei"/>
              </a:rPr>
              <a:t>轉為 </a:t>
            </a:r>
            <a:r>
              <a:rPr sz="1600" b="1" dirty="0">
                <a:solidFill>
                  <a:srgbClr val="FFFFFF"/>
                </a:solidFill>
                <a:latin typeface="Microsoft JhengHei"/>
                <a:cs typeface="Microsoft JhengHei"/>
              </a:rPr>
              <a:t>長照服務網計畫</a:t>
            </a:r>
            <a:endParaRPr sz="1600" dirty="0">
              <a:latin typeface="Microsoft JhengHei"/>
              <a:cs typeface="Microsoft JhengHei"/>
            </a:endParaRPr>
          </a:p>
        </p:txBody>
      </p:sp>
      <p:sp>
        <p:nvSpPr>
          <p:cNvPr id="37" name="object 37"/>
          <p:cNvSpPr txBox="1"/>
          <p:nvPr/>
        </p:nvSpPr>
        <p:spPr>
          <a:xfrm>
            <a:off x="3831472" y="3827351"/>
            <a:ext cx="878562" cy="197211"/>
          </a:xfrm>
          <a:prstGeom prst="rect">
            <a:avLst/>
          </a:prstGeom>
        </p:spPr>
        <p:txBody>
          <a:bodyPr vert="horz" wrap="square" lIns="0" tIns="12424" rIns="0" bIns="0" rtlCol="0">
            <a:spAutoFit/>
          </a:bodyPr>
          <a:lstStyle/>
          <a:p>
            <a:pPr marL="9939">
              <a:spcBef>
                <a:spcPts val="98"/>
              </a:spcBef>
            </a:pPr>
            <a:r>
              <a:rPr sz="1200" b="1" spc="20" dirty="0">
                <a:latin typeface="Microsoft JhengHei"/>
                <a:cs typeface="Microsoft JhengHei"/>
              </a:rPr>
              <a:t>立法與推動</a:t>
            </a:r>
            <a:endParaRPr sz="1200">
              <a:latin typeface="Microsoft JhengHei"/>
              <a:cs typeface="Microsoft JhengHei"/>
            </a:endParaRPr>
          </a:p>
        </p:txBody>
      </p:sp>
      <p:grpSp>
        <p:nvGrpSpPr>
          <p:cNvPr id="38" name="object 38"/>
          <p:cNvGrpSpPr/>
          <p:nvPr/>
        </p:nvGrpSpPr>
        <p:grpSpPr>
          <a:xfrm>
            <a:off x="778554" y="2661664"/>
            <a:ext cx="1954231" cy="685800"/>
            <a:chOff x="910475" y="3913632"/>
            <a:chExt cx="2285365" cy="1008380"/>
          </a:xfrm>
        </p:grpSpPr>
        <p:sp>
          <p:nvSpPr>
            <p:cNvPr id="39" name="object 39"/>
            <p:cNvSpPr/>
            <p:nvPr/>
          </p:nvSpPr>
          <p:spPr>
            <a:xfrm>
              <a:off x="917333" y="3919982"/>
              <a:ext cx="2273046" cy="995680"/>
            </a:xfrm>
            <a:prstGeom prst="rect">
              <a:avLst/>
            </a:prstGeom>
            <a:blipFill>
              <a:blip r:embed="rId17" cstate="print"/>
              <a:stretch>
                <a:fillRect/>
              </a:stretch>
            </a:blipFill>
          </p:spPr>
          <p:txBody>
            <a:bodyPr wrap="square" lIns="0" tIns="0" rIns="0" bIns="0" rtlCol="0"/>
            <a:lstStyle/>
            <a:p>
              <a:endParaRPr/>
            </a:p>
          </p:txBody>
        </p:sp>
        <p:sp>
          <p:nvSpPr>
            <p:cNvPr id="40" name="object 40"/>
            <p:cNvSpPr/>
            <p:nvPr/>
          </p:nvSpPr>
          <p:spPr>
            <a:xfrm>
              <a:off x="910475" y="3913632"/>
              <a:ext cx="2285365" cy="1008380"/>
            </a:xfrm>
            <a:custGeom>
              <a:avLst/>
              <a:gdLst/>
              <a:ahLst/>
              <a:cxnLst/>
              <a:rect l="l" t="t" r="r" b="b"/>
              <a:pathLst>
                <a:path w="2285365" h="1008379">
                  <a:moveTo>
                    <a:pt x="2285238" y="502920"/>
                  </a:moveTo>
                  <a:lnTo>
                    <a:pt x="2285238" y="490728"/>
                  </a:lnTo>
                  <a:lnTo>
                    <a:pt x="2284476" y="477774"/>
                  </a:lnTo>
                  <a:lnTo>
                    <a:pt x="2279986" y="431235"/>
                  </a:lnTo>
                  <a:lnTo>
                    <a:pt x="2271367" y="386069"/>
                  </a:lnTo>
                  <a:lnTo>
                    <a:pt x="2258816" y="342462"/>
                  </a:lnTo>
                  <a:lnTo>
                    <a:pt x="2242533" y="300601"/>
                  </a:lnTo>
                  <a:lnTo>
                    <a:pt x="2222715" y="260672"/>
                  </a:lnTo>
                  <a:lnTo>
                    <a:pt x="2199562" y="222861"/>
                  </a:lnTo>
                  <a:lnTo>
                    <a:pt x="2173271" y="187354"/>
                  </a:lnTo>
                  <a:lnTo>
                    <a:pt x="2144043" y="154338"/>
                  </a:lnTo>
                  <a:lnTo>
                    <a:pt x="2112075" y="123998"/>
                  </a:lnTo>
                  <a:lnTo>
                    <a:pt x="2077567" y="96522"/>
                  </a:lnTo>
                  <a:lnTo>
                    <a:pt x="2040716" y="72095"/>
                  </a:lnTo>
                  <a:lnTo>
                    <a:pt x="2001722" y="50903"/>
                  </a:lnTo>
                  <a:lnTo>
                    <a:pt x="1960784" y="33134"/>
                  </a:lnTo>
                  <a:lnTo>
                    <a:pt x="1918099" y="18972"/>
                  </a:lnTo>
                  <a:lnTo>
                    <a:pt x="1873867" y="8605"/>
                  </a:lnTo>
                  <a:lnTo>
                    <a:pt x="1828286" y="2219"/>
                  </a:lnTo>
                  <a:lnTo>
                    <a:pt x="1781556" y="0"/>
                  </a:lnTo>
                  <a:lnTo>
                    <a:pt x="490728" y="0"/>
                  </a:lnTo>
                  <a:lnTo>
                    <a:pt x="441960" y="3775"/>
                  </a:lnTo>
                  <a:lnTo>
                    <a:pt x="394597" y="12014"/>
                  </a:lnTo>
                  <a:lnTo>
                    <a:pt x="348856" y="24507"/>
                  </a:lnTo>
                  <a:lnTo>
                    <a:pt x="304953" y="41043"/>
                  </a:lnTo>
                  <a:lnTo>
                    <a:pt x="263107" y="61414"/>
                  </a:lnTo>
                  <a:lnTo>
                    <a:pt x="223536" y="85409"/>
                  </a:lnTo>
                  <a:lnTo>
                    <a:pt x="186456" y="112818"/>
                  </a:lnTo>
                  <a:lnTo>
                    <a:pt x="152085" y="143432"/>
                  </a:lnTo>
                  <a:lnTo>
                    <a:pt x="120641" y="177040"/>
                  </a:lnTo>
                  <a:lnTo>
                    <a:pt x="92342" y="213434"/>
                  </a:lnTo>
                  <a:lnTo>
                    <a:pt x="67405" y="252403"/>
                  </a:lnTo>
                  <a:lnTo>
                    <a:pt x="46047" y="293738"/>
                  </a:lnTo>
                  <a:lnTo>
                    <a:pt x="28486" y="337228"/>
                  </a:lnTo>
                  <a:lnTo>
                    <a:pt x="14940" y="382665"/>
                  </a:lnTo>
                  <a:lnTo>
                    <a:pt x="5626" y="429837"/>
                  </a:lnTo>
                  <a:lnTo>
                    <a:pt x="762" y="478536"/>
                  </a:lnTo>
                  <a:lnTo>
                    <a:pt x="0" y="491490"/>
                  </a:lnTo>
                  <a:lnTo>
                    <a:pt x="0" y="501396"/>
                  </a:lnTo>
                  <a:lnTo>
                    <a:pt x="1524" y="499110"/>
                  </a:lnTo>
                  <a:lnTo>
                    <a:pt x="3810" y="498348"/>
                  </a:lnTo>
                  <a:lnTo>
                    <a:pt x="6858" y="497586"/>
                  </a:lnTo>
                  <a:lnTo>
                    <a:pt x="9144" y="499110"/>
                  </a:lnTo>
                  <a:lnTo>
                    <a:pt x="10668" y="500634"/>
                  </a:lnTo>
                  <a:lnTo>
                    <a:pt x="10668" y="503899"/>
                  </a:lnTo>
                  <a:lnTo>
                    <a:pt x="11430" y="503682"/>
                  </a:lnTo>
                  <a:lnTo>
                    <a:pt x="16891" y="430323"/>
                  </a:lnTo>
                  <a:lnTo>
                    <a:pt x="26168" y="383589"/>
                  </a:lnTo>
                  <a:lnTo>
                    <a:pt x="39785" y="338558"/>
                  </a:lnTo>
                  <a:lnTo>
                    <a:pt x="57504" y="295458"/>
                  </a:lnTo>
                  <a:lnTo>
                    <a:pt x="79089" y="254516"/>
                  </a:lnTo>
                  <a:lnTo>
                    <a:pt x="104301" y="215958"/>
                  </a:lnTo>
                  <a:lnTo>
                    <a:pt x="132903" y="180012"/>
                  </a:lnTo>
                  <a:lnTo>
                    <a:pt x="164658" y="146904"/>
                  </a:lnTo>
                  <a:lnTo>
                    <a:pt x="199328" y="116860"/>
                  </a:lnTo>
                  <a:lnTo>
                    <a:pt x="236675" y="90109"/>
                  </a:lnTo>
                  <a:lnTo>
                    <a:pt x="276462" y="66876"/>
                  </a:lnTo>
                  <a:lnTo>
                    <a:pt x="318451" y="47389"/>
                  </a:lnTo>
                  <a:lnTo>
                    <a:pt x="362405" y="31874"/>
                  </a:lnTo>
                  <a:lnTo>
                    <a:pt x="408087" y="20557"/>
                  </a:lnTo>
                  <a:lnTo>
                    <a:pt x="455258" y="13667"/>
                  </a:lnTo>
                  <a:lnTo>
                    <a:pt x="503682" y="11430"/>
                  </a:lnTo>
                  <a:lnTo>
                    <a:pt x="1794510" y="11430"/>
                  </a:lnTo>
                  <a:lnTo>
                    <a:pt x="1841910" y="14907"/>
                  </a:lnTo>
                  <a:lnTo>
                    <a:pt x="1888040" y="22814"/>
                  </a:lnTo>
                  <a:lnTo>
                    <a:pt x="1932671" y="34937"/>
                  </a:lnTo>
                  <a:lnTo>
                    <a:pt x="1975576" y="51061"/>
                  </a:lnTo>
                  <a:lnTo>
                    <a:pt x="2016528" y="70971"/>
                  </a:lnTo>
                  <a:lnTo>
                    <a:pt x="2055299" y="94453"/>
                  </a:lnTo>
                  <a:lnTo>
                    <a:pt x="2091662" y="121293"/>
                  </a:lnTo>
                  <a:lnTo>
                    <a:pt x="2125389" y="151276"/>
                  </a:lnTo>
                  <a:lnTo>
                    <a:pt x="2156253" y="184186"/>
                  </a:lnTo>
                  <a:lnTo>
                    <a:pt x="2184028" y="219811"/>
                  </a:lnTo>
                  <a:lnTo>
                    <a:pt x="2208484" y="257935"/>
                  </a:lnTo>
                  <a:lnTo>
                    <a:pt x="2229396" y="298344"/>
                  </a:lnTo>
                  <a:lnTo>
                    <a:pt x="2246535" y="340823"/>
                  </a:lnTo>
                  <a:lnTo>
                    <a:pt x="2259675" y="385157"/>
                  </a:lnTo>
                  <a:lnTo>
                    <a:pt x="2268587" y="431133"/>
                  </a:lnTo>
                  <a:lnTo>
                    <a:pt x="2273046" y="478536"/>
                  </a:lnTo>
                  <a:lnTo>
                    <a:pt x="2273808" y="491490"/>
                  </a:lnTo>
                  <a:lnTo>
                    <a:pt x="2273808" y="503682"/>
                  </a:lnTo>
                  <a:lnTo>
                    <a:pt x="2276094" y="508254"/>
                  </a:lnTo>
                  <a:lnTo>
                    <a:pt x="2276094" y="597183"/>
                  </a:lnTo>
                  <a:lnTo>
                    <a:pt x="2279843" y="577973"/>
                  </a:lnTo>
                  <a:lnTo>
                    <a:pt x="2283714" y="537548"/>
                  </a:lnTo>
                  <a:lnTo>
                    <a:pt x="2283714" y="499872"/>
                  </a:lnTo>
                  <a:lnTo>
                    <a:pt x="2285238" y="502920"/>
                  </a:lnTo>
                  <a:close/>
                </a:path>
                <a:path w="2285365" h="1008379">
                  <a:moveTo>
                    <a:pt x="10668" y="501396"/>
                  </a:moveTo>
                  <a:lnTo>
                    <a:pt x="10668" y="500634"/>
                  </a:lnTo>
                  <a:lnTo>
                    <a:pt x="9144" y="499110"/>
                  </a:lnTo>
                  <a:lnTo>
                    <a:pt x="6858" y="497586"/>
                  </a:lnTo>
                  <a:lnTo>
                    <a:pt x="3810" y="498348"/>
                  </a:lnTo>
                  <a:lnTo>
                    <a:pt x="1524" y="499110"/>
                  </a:lnTo>
                  <a:lnTo>
                    <a:pt x="0" y="501396"/>
                  </a:lnTo>
                  <a:lnTo>
                    <a:pt x="0" y="503682"/>
                  </a:lnTo>
                  <a:lnTo>
                    <a:pt x="10668" y="501396"/>
                  </a:lnTo>
                  <a:close/>
                </a:path>
                <a:path w="2285365" h="1008379">
                  <a:moveTo>
                    <a:pt x="10668" y="503899"/>
                  </a:moveTo>
                  <a:lnTo>
                    <a:pt x="10668" y="501396"/>
                  </a:lnTo>
                  <a:lnTo>
                    <a:pt x="0" y="503682"/>
                  </a:lnTo>
                  <a:lnTo>
                    <a:pt x="0" y="516636"/>
                  </a:lnTo>
                  <a:lnTo>
                    <a:pt x="762" y="529590"/>
                  </a:lnTo>
                  <a:lnTo>
                    <a:pt x="762" y="506730"/>
                  </a:lnTo>
                  <a:lnTo>
                    <a:pt x="10668" y="503899"/>
                  </a:lnTo>
                  <a:close/>
                </a:path>
                <a:path w="2285365" h="1008379">
                  <a:moveTo>
                    <a:pt x="11430" y="506730"/>
                  </a:moveTo>
                  <a:lnTo>
                    <a:pt x="11430" y="503682"/>
                  </a:lnTo>
                  <a:lnTo>
                    <a:pt x="762" y="506730"/>
                  </a:lnTo>
                  <a:lnTo>
                    <a:pt x="2286" y="509016"/>
                  </a:lnTo>
                  <a:lnTo>
                    <a:pt x="4572" y="509778"/>
                  </a:lnTo>
                  <a:lnTo>
                    <a:pt x="7620" y="509778"/>
                  </a:lnTo>
                  <a:lnTo>
                    <a:pt x="9906" y="509016"/>
                  </a:lnTo>
                  <a:lnTo>
                    <a:pt x="11430" y="506730"/>
                  </a:lnTo>
                  <a:close/>
                </a:path>
                <a:path w="2285365" h="1008379">
                  <a:moveTo>
                    <a:pt x="2276094" y="597183"/>
                  </a:moveTo>
                  <a:lnTo>
                    <a:pt x="2276094" y="508254"/>
                  </a:lnTo>
                  <a:lnTo>
                    <a:pt x="2274570" y="506730"/>
                  </a:lnTo>
                  <a:lnTo>
                    <a:pt x="2273808" y="505206"/>
                  </a:lnTo>
                  <a:lnTo>
                    <a:pt x="2273808" y="529590"/>
                  </a:lnTo>
                  <a:lnTo>
                    <a:pt x="2268766" y="578039"/>
                  </a:lnTo>
                  <a:lnTo>
                    <a:pt x="2259239" y="624936"/>
                  </a:lnTo>
                  <a:lnTo>
                    <a:pt x="2245453" y="670062"/>
                  </a:lnTo>
                  <a:lnTo>
                    <a:pt x="2227634" y="713201"/>
                  </a:lnTo>
                  <a:lnTo>
                    <a:pt x="2206009" y="754135"/>
                  </a:lnTo>
                  <a:lnTo>
                    <a:pt x="2180804" y="792646"/>
                  </a:lnTo>
                  <a:lnTo>
                    <a:pt x="2152244" y="828517"/>
                  </a:lnTo>
                  <a:lnTo>
                    <a:pt x="2120555" y="861531"/>
                  </a:lnTo>
                  <a:lnTo>
                    <a:pt x="2085964" y="891470"/>
                  </a:lnTo>
                  <a:lnTo>
                    <a:pt x="2048697" y="918118"/>
                  </a:lnTo>
                  <a:lnTo>
                    <a:pt x="2008980" y="941255"/>
                  </a:lnTo>
                  <a:lnTo>
                    <a:pt x="1967039" y="960667"/>
                  </a:lnTo>
                  <a:lnTo>
                    <a:pt x="1923100" y="976134"/>
                  </a:lnTo>
                  <a:lnTo>
                    <a:pt x="1877389" y="987439"/>
                  </a:lnTo>
                  <a:lnTo>
                    <a:pt x="1830132" y="994365"/>
                  </a:lnTo>
                  <a:lnTo>
                    <a:pt x="1781556" y="996696"/>
                  </a:lnTo>
                  <a:lnTo>
                    <a:pt x="490728" y="996641"/>
                  </a:lnTo>
                  <a:lnTo>
                    <a:pt x="443988" y="993286"/>
                  </a:lnTo>
                  <a:lnTo>
                    <a:pt x="397765" y="985415"/>
                  </a:lnTo>
                  <a:lnTo>
                    <a:pt x="353049" y="973303"/>
                  </a:lnTo>
                  <a:lnTo>
                    <a:pt x="310066" y="957165"/>
                  </a:lnTo>
                  <a:lnTo>
                    <a:pt x="269044" y="937220"/>
                  </a:lnTo>
                  <a:lnTo>
                    <a:pt x="230210" y="913686"/>
                  </a:lnTo>
                  <a:lnTo>
                    <a:pt x="193791" y="886781"/>
                  </a:lnTo>
                  <a:lnTo>
                    <a:pt x="160015" y="856721"/>
                  </a:lnTo>
                  <a:lnTo>
                    <a:pt x="129108" y="823725"/>
                  </a:lnTo>
                  <a:lnTo>
                    <a:pt x="101298" y="788011"/>
                  </a:lnTo>
                  <a:lnTo>
                    <a:pt x="76811" y="749795"/>
                  </a:lnTo>
                  <a:lnTo>
                    <a:pt x="55876" y="709297"/>
                  </a:lnTo>
                  <a:lnTo>
                    <a:pt x="38719" y="666733"/>
                  </a:lnTo>
                  <a:lnTo>
                    <a:pt x="25568" y="622322"/>
                  </a:lnTo>
                  <a:lnTo>
                    <a:pt x="16650" y="576281"/>
                  </a:lnTo>
                  <a:lnTo>
                    <a:pt x="12192" y="528828"/>
                  </a:lnTo>
                  <a:lnTo>
                    <a:pt x="11430" y="516636"/>
                  </a:lnTo>
                  <a:lnTo>
                    <a:pt x="11430" y="506730"/>
                  </a:lnTo>
                  <a:lnTo>
                    <a:pt x="9906" y="509016"/>
                  </a:lnTo>
                  <a:lnTo>
                    <a:pt x="7620" y="509778"/>
                  </a:lnTo>
                  <a:lnTo>
                    <a:pt x="4572" y="509778"/>
                  </a:lnTo>
                  <a:lnTo>
                    <a:pt x="2286" y="509016"/>
                  </a:lnTo>
                  <a:lnTo>
                    <a:pt x="762" y="506730"/>
                  </a:lnTo>
                  <a:lnTo>
                    <a:pt x="762" y="529590"/>
                  </a:lnTo>
                  <a:lnTo>
                    <a:pt x="5368" y="576359"/>
                  </a:lnTo>
                  <a:lnTo>
                    <a:pt x="14069" y="621714"/>
                  </a:lnTo>
                  <a:lnTo>
                    <a:pt x="26672" y="665470"/>
                  </a:lnTo>
                  <a:lnTo>
                    <a:pt x="42982" y="707446"/>
                  </a:lnTo>
                  <a:lnTo>
                    <a:pt x="62808" y="747460"/>
                  </a:lnTo>
                  <a:lnTo>
                    <a:pt x="85954" y="785329"/>
                  </a:lnTo>
                  <a:lnTo>
                    <a:pt x="112228" y="820870"/>
                  </a:lnTo>
                  <a:lnTo>
                    <a:pt x="141437" y="853900"/>
                  </a:lnTo>
                  <a:lnTo>
                    <a:pt x="173386" y="884239"/>
                  </a:lnTo>
                  <a:lnTo>
                    <a:pt x="207883" y="911703"/>
                  </a:lnTo>
                  <a:lnTo>
                    <a:pt x="244734" y="936109"/>
                  </a:lnTo>
                  <a:lnTo>
                    <a:pt x="283746" y="957275"/>
                  </a:lnTo>
                  <a:lnTo>
                    <a:pt x="324725" y="975020"/>
                  </a:lnTo>
                  <a:lnTo>
                    <a:pt x="367477" y="989159"/>
                  </a:lnTo>
                  <a:lnTo>
                    <a:pt x="411810" y="999512"/>
                  </a:lnTo>
                  <a:lnTo>
                    <a:pt x="457530" y="1005895"/>
                  </a:lnTo>
                  <a:lnTo>
                    <a:pt x="503682" y="1008089"/>
                  </a:lnTo>
                  <a:lnTo>
                    <a:pt x="1781556" y="1008126"/>
                  </a:lnTo>
                  <a:lnTo>
                    <a:pt x="1794510" y="1007364"/>
                  </a:lnTo>
                  <a:lnTo>
                    <a:pt x="1843069" y="1004066"/>
                  </a:lnTo>
                  <a:lnTo>
                    <a:pt x="1890311" y="996154"/>
                  </a:lnTo>
                  <a:lnTo>
                    <a:pt x="1936005" y="983858"/>
                  </a:lnTo>
                  <a:lnTo>
                    <a:pt x="1979921" y="967409"/>
                  </a:lnTo>
                  <a:lnTo>
                    <a:pt x="2021829" y="947034"/>
                  </a:lnTo>
                  <a:lnTo>
                    <a:pt x="2061499" y="922965"/>
                  </a:lnTo>
                  <a:lnTo>
                    <a:pt x="2098701" y="895430"/>
                  </a:lnTo>
                  <a:lnTo>
                    <a:pt x="2133204" y="864660"/>
                  </a:lnTo>
                  <a:lnTo>
                    <a:pt x="2164779" y="830884"/>
                  </a:lnTo>
                  <a:lnTo>
                    <a:pt x="2193195" y="794332"/>
                  </a:lnTo>
                  <a:lnTo>
                    <a:pt x="2218223" y="755234"/>
                  </a:lnTo>
                  <a:lnTo>
                    <a:pt x="2239631" y="713820"/>
                  </a:lnTo>
                  <a:lnTo>
                    <a:pt x="2257191" y="670318"/>
                  </a:lnTo>
                  <a:lnTo>
                    <a:pt x="2270672" y="624959"/>
                  </a:lnTo>
                  <a:lnTo>
                    <a:pt x="2276094" y="597183"/>
                  </a:lnTo>
                  <a:close/>
                </a:path>
                <a:path w="2285365" h="1008379">
                  <a:moveTo>
                    <a:pt x="2276094" y="508254"/>
                  </a:moveTo>
                  <a:lnTo>
                    <a:pt x="2273808" y="503682"/>
                  </a:lnTo>
                  <a:lnTo>
                    <a:pt x="2273808" y="505206"/>
                  </a:lnTo>
                  <a:lnTo>
                    <a:pt x="2274570" y="506730"/>
                  </a:lnTo>
                  <a:lnTo>
                    <a:pt x="2276094" y="508254"/>
                  </a:lnTo>
                  <a:close/>
                </a:path>
                <a:path w="2285365" h="1008379">
                  <a:moveTo>
                    <a:pt x="2285238" y="503682"/>
                  </a:moveTo>
                  <a:lnTo>
                    <a:pt x="2285238" y="502920"/>
                  </a:lnTo>
                  <a:lnTo>
                    <a:pt x="2283714" y="499872"/>
                  </a:lnTo>
                  <a:lnTo>
                    <a:pt x="2285238" y="503682"/>
                  </a:lnTo>
                  <a:close/>
                </a:path>
                <a:path w="2285365" h="1008379">
                  <a:moveTo>
                    <a:pt x="2285238" y="516636"/>
                  </a:moveTo>
                  <a:lnTo>
                    <a:pt x="2285238" y="503682"/>
                  </a:lnTo>
                  <a:lnTo>
                    <a:pt x="2283714" y="499872"/>
                  </a:lnTo>
                  <a:lnTo>
                    <a:pt x="2283714" y="537548"/>
                  </a:lnTo>
                  <a:lnTo>
                    <a:pt x="2284476" y="529590"/>
                  </a:lnTo>
                  <a:lnTo>
                    <a:pt x="2285238" y="516636"/>
                  </a:lnTo>
                  <a:close/>
                </a:path>
              </a:pathLst>
            </a:custGeom>
            <a:solidFill>
              <a:srgbClr val="E76618"/>
            </a:solidFill>
          </p:spPr>
          <p:txBody>
            <a:bodyPr wrap="square" lIns="0" tIns="0" rIns="0" bIns="0" rtlCol="0"/>
            <a:lstStyle/>
            <a:p>
              <a:endParaRPr/>
            </a:p>
          </p:txBody>
        </p:sp>
      </p:grpSp>
      <p:sp>
        <p:nvSpPr>
          <p:cNvPr id="41" name="object 41"/>
          <p:cNvSpPr txBox="1"/>
          <p:nvPr/>
        </p:nvSpPr>
        <p:spPr>
          <a:xfrm>
            <a:off x="1078500" y="2733353"/>
            <a:ext cx="1354224" cy="595313"/>
          </a:xfrm>
          <a:prstGeom prst="rect">
            <a:avLst/>
          </a:prstGeom>
        </p:spPr>
        <p:txBody>
          <a:bodyPr vert="horz" wrap="square" lIns="0" tIns="10436" rIns="0" bIns="0" rtlCol="0">
            <a:spAutoFit/>
          </a:bodyPr>
          <a:lstStyle/>
          <a:p>
            <a:pPr algn="ctr">
              <a:spcBef>
                <a:spcPts val="82"/>
              </a:spcBef>
            </a:pPr>
            <a:r>
              <a:rPr sz="1900" b="1" dirty="0">
                <a:latin typeface="Times New Roman"/>
                <a:cs typeface="Times New Roman"/>
              </a:rPr>
              <a:t>2015</a:t>
            </a:r>
            <a:r>
              <a:rPr sz="1900" b="1" dirty="0">
                <a:latin typeface="Microsoft JhengHei"/>
                <a:cs typeface="Microsoft JhengHei"/>
              </a:rPr>
              <a:t>年</a:t>
            </a:r>
            <a:endParaRPr sz="1900">
              <a:latin typeface="Microsoft JhengHei"/>
              <a:cs typeface="Microsoft JhengHei"/>
            </a:endParaRPr>
          </a:p>
          <a:p>
            <a:pPr algn="ctr">
              <a:spcBef>
                <a:spcPts val="4"/>
              </a:spcBef>
            </a:pPr>
            <a:r>
              <a:rPr sz="1900" b="1" dirty="0">
                <a:latin typeface="Microsoft JhengHei"/>
                <a:cs typeface="Microsoft JhengHei"/>
              </a:rPr>
              <a:t>長照服務法</a:t>
            </a:r>
            <a:endParaRPr sz="1900">
              <a:latin typeface="Microsoft JhengHei"/>
              <a:cs typeface="Microsoft JhengHei"/>
            </a:endParaRPr>
          </a:p>
        </p:txBody>
      </p:sp>
      <p:sp>
        <p:nvSpPr>
          <p:cNvPr id="42" name="object 42"/>
          <p:cNvSpPr txBox="1"/>
          <p:nvPr/>
        </p:nvSpPr>
        <p:spPr>
          <a:xfrm>
            <a:off x="3724611" y="2907999"/>
            <a:ext cx="878562" cy="197211"/>
          </a:xfrm>
          <a:prstGeom prst="rect">
            <a:avLst/>
          </a:prstGeom>
        </p:spPr>
        <p:txBody>
          <a:bodyPr vert="horz" wrap="square" lIns="0" tIns="12424" rIns="0" bIns="0" rtlCol="0">
            <a:spAutoFit/>
          </a:bodyPr>
          <a:lstStyle/>
          <a:p>
            <a:pPr marL="9939">
              <a:spcBef>
                <a:spcPts val="98"/>
              </a:spcBef>
            </a:pPr>
            <a:r>
              <a:rPr sz="1200" b="1" spc="20" dirty="0">
                <a:latin typeface="Microsoft JhengHei"/>
                <a:cs typeface="Microsoft JhengHei"/>
              </a:rPr>
              <a:t>立法與推動</a:t>
            </a:r>
            <a:endParaRPr sz="1200">
              <a:latin typeface="Microsoft JhengHei"/>
              <a:cs typeface="Microsoft JhengHei"/>
            </a:endParaRPr>
          </a:p>
        </p:txBody>
      </p:sp>
      <p:sp>
        <p:nvSpPr>
          <p:cNvPr id="43" name="object 43"/>
          <p:cNvSpPr/>
          <p:nvPr/>
        </p:nvSpPr>
        <p:spPr>
          <a:xfrm>
            <a:off x="6049929" y="2721261"/>
            <a:ext cx="2786856" cy="568505"/>
          </a:xfrm>
          <a:prstGeom prst="rect">
            <a:avLst/>
          </a:prstGeom>
          <a:blipFill>
            <a:blip r:embed="rId18" cstate="print"/>
            <a:stretch>
              <a:fillRect/>
            </a:stretch>
          </a:blipFill>
        </p:spPr>
        <p:txBody>
          <a:bodyPr wrap="square" lIns="0" tIns="0" rIns="0" bIns="0" rtlCol="0"/>
          <a:lstStyle/>
          <a:p>
            <a:endParaRPr/>
          </a:p>
        </p:txBody>
      </p:sp>
      <p:sp>
        <p:nvSpPr>
          <p:cNvPr id="44" name="object 44"/>
          <p:cNvSpPr txBox="1"/>
          <p:nvPr/>
        </p:nvSpPr>
        <p:spPr>
          <a:xfrm>
            <a:off x="6291229" y="2670751"/>
            <a:ext cx="2306634" cy="650211"/>
          </a:xfrm>
          <a:prstGeom prst="rect">
            <a:avLst/>
          </a:prstGeom>
        </p:spPr>
        <p:txBody>
          <a:bodyPr vert="horz" wrap="square" lIns="0" tIns="9939" rIns="0" bIns="0" rtlCol="0">
            <a:spAutoFit/>
          </a:bodyPr>
          <a:lstStyle/>
          <a:p>
            <a:pPr marL="427875" marR="3976" indent="-418433">
              <a:lnSpc>
                <a:spcPct val="130200"/>
              </a:lnSpc>
              <a:spcBef>
                <a:spcPts val="78"/>
              </a:spcBef>
            </a:pPr>
            <a:r>
              <a:rPr sz="1600" b="1" dirty="0">
                <a:solidFill>
                  <a:srgbClr val="FFFFFF"/>
                </a:solidFill>
                <a:latin typeface="Microsoft JhengHei"/>
                <a:cs typeface="Microsoft JhengHei"/>
              </a:rPr>
              <a:t>長照服務體系健全發展 確保服務品質</a:t>
            </a:r>
            <a:endParaRPr sz="1600">
              <a:latin typeface="Microsoft JhengHei"/>
              <a:cs typeface="Microsoft JhengHei"/>
            </a:endParaRPr>
          </a:p>
        </p:txBody>
      </p:sp>
      <p:sp>
        <p:nvSpPr>
          <p:cNvPr id="45" name="object 45"/>
          <p:cNvSpPr txBox="1"/>
          <p:nvPr/>
        </p:nvSpPr>
        <p:spPr>
          <a:xfrm>
            <a:off x="6544698" y="3761536"/>
            <a:ext cx="1850520" cy="595313"/>
          </a:xfrm>
          <a:prstGeom prst="rect">
            <a:avLst/>
          </a:prstGeom>
        </p:spPr>
        <p:txBody>
          <a:bodyPr vert="horz" wrap="square" lIns="0" tIns="10436" rIns="0" bIns="0" rtlCol="0">
            <a:spAutoFit/>
          </a:bodyPr>
          <a:lstStyle/>
          <a:p>
            <a:pPr marL="9939">
              <a:spcBef>
                <a:spcPts val="82"/>
              </a:spcBef>
            </a:pPr>
            <a:r>
              <a:rPr sz="2200" b="1" dirty="0">
                <a:solidFill>
                  <a:srgbClr val="FFFFFF"/>
                </a:solidFill>
                <a:latin typeface="Microsoft JhengHei"/>
                <a:cs typeface="Microsoft JhengHei"/>
              </a:rPr>
              <a:t>普及長照服務</a:t>
            </a:r>
            <a:endParaRPr sz="2200">
              <a:latin typeface="Microsoft JhengHei"/>
              <a:cs typeface="Microsoft JhengHei"/>
            </a:endParaRPr>
          </a:p>
          <a:p>
            <a:pPr marL="231082">
              <a:spcBef>
                <a:spcPts val="1205"/>
              </a:spcBef>
            </a:pPr>
            <a:r>
              <a:rPr sz="600" spc="-8" dirty="0">
                <a:solidFill>
                  <a:srgbClr val="90C226"/>
                </a:solidFill>
                <a:latin typeface="Trebuchet MS"/>
                <a:cs typeface="Trebuchet MS"/>
              </a:rPr>
              <a:t>13</a:t>
            </a:r>
            <a:endParaRPr sz="600">
              <a:latin typeface="Trebuchet MS"/>
              <a:cs typeface="Trebuchet MS"/>
            </a:endParaRPr>
          </a:p>
        </p:txBody>
      </p:sp>
    </p:spTree>
    <p:extLst>
      <p:ext uri="{BB962C8B-B14F-4D97-AF65-F5344CB8AC3E}">
        <p14:creationId xmlns:p14="http://schemas.microsoft.com/office/powerpoint/2010/main" val="3502920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xmlns="" id="{62D9082B-0CFD-4F3B-0BE0-92AB22893EA7}"/>
              </a:ext>
            </a:extLst>
          </p:cNvPr>
          <p:cNvSpPr>
            <a:spLocks noGrp="1"/>
          </p:cNvSpPr>
          <p:nvPr>
            <p:ph type="title"/>
          </p:nvPr>
        </p:nvSpPr>
        <p:spPr/>
        <p:txBody>
          <a:bodyPr/>
          <a:lstStyle/>
          <a:p>
            <a:r>
              <a:rPr lang="zh-TW" altLang="en-US" dirty="0"/>
              <a:t>家暴之通報責任</a:t>
            </a:r>
          </a:p>
        </p:txBody>
      </p:sp>
      <p:graphicFrame>
        <p:nvGraphicFramePr>
          <p:cNvPr id="4" name="資料庫圖表 3">
            <a:extLst>
              <a:ext uri="{FF2B5EF4-FFF2-40B4-BE49-F238E27FC236}">
                <a16:creationId xmlns:a16="http://schemas.microsoft.com/office/drawing/2014/main" xmlns="" id="{389F7281-6FE2-DFFF-0E3E-C5C91084DAC4}"/>
              </a:ext>
            </a:extLst>
          </p:cNvPr>
          <p:cNvGraphicFramePr/>
          <p:nvPr/>
        </p:nvGraphicFramePr>
        <p:xfrm>
          <a:off x="238539" y="1565328"/>
          <a:ext cx="8686800" cy="3481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3375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xmlns="" id="{DD1D8AF3-5083-BFB0-91C0-AA7D7938EA62}"/>
              </a:ext>
            </a:extLst>
          </p:cNvPr>
          <p:cNvSpPr>
            <a:spLocks noGrp="1"/>
          </p:cNvSpPr>
          <p:nvPr>
            <p:ph type="title"/>
          </p:nvPr>
        </p:nvSpPr>
        <p:spPr/>
        <p:txBody>
          <a:bodyPr/>
          <a:lstStyle/>
          <a:p>
            <a:r>
              <a:rPr lang="zh-TW" altLang="en-US" dirty="0"/>
              <a:t>線上通報</a:t>
            </a:r>
            <a:r>
              <a:rPr lang="en-US" altLang="zh-TW" dirty="0"/>
              <a:t>~</a:t>
            </a:r>
            <a:r>
              <a:rPr lang="zh-TW" altLang="en-US" dirty="0"/>
              <a:t>關懷</a:t>
            </a:r>
            <a:r>
              <a:rPr lang="en-US" altLang="zh-TW" dirty="0"/>
              <a:t>e</a:t>
            </a:r>
            <a:r>
              <a:rPr lang="zh-TW" altLang="en-US" dirty="0"/>
              <a:t>起來</a:t>
            </a:r>
          </a:p>
        </p:txBody>
      </p:sp>
      <p:pic>
        <p:nvPicPr>
          <p:cNvPr id="15" name="內容版面配置區 14">
            <a:extLst>
              <a:ext uri="{FF2B5EF4-FFF2-40B4-BE49-F238E27FC236}">
                <a16:creationId xmlns:a16="http://schemas.microsoft.com/office/drawing/2014/main" xmlns="" id="{0D56D623-1890-E44E-13F9-647C627B8A2A}"/>
              </a:ext>
            </a:extLst>
          </p:cNvPr>
          <p:cNvPicPr>
            <a:picLocks noGrp="1" noChangeAspect="1"/>
          </p:cNvPicPr>
          <p:nvPr>
            <p:ph idx="1"/>
          </p:nvPr>
        </p:nvPicPr>
        <p:blipFill>
          <a:blip r:embed="rId2"/>
          <a:stretch>
            <a:fillRect/>
          </a:stretch>
        </p:blipFill>
        <p:spPr>
          <a:xfrm>
            <a:off x="206752" y="1307870"/>
            <a:ext cx="4667864" cy="1636808"/>
          </a:xfrm>
          <a:ln w="25400">
            <a:solidFill>
              <a:schemeClr val="tx1"/>
            </a:solidFill>
          </a:ln>
        </p:spPr>
      </p:pic>
      <p:pic>
        <p:nvPicPr>
          <p:cNvPr id="7" name="圖片 6" descr="一張含有 文字, 樹, 標誌, 螢幕擷取畫面 的圖片&#10;&#10;自動產生的描述">
            <a:extLst>
              <a:ext uri="{FF2B5EF4-FFF2-40B4-BE49-F238E27FC236}">
                <a16:creationId xmlns:a16="http://schemas.microsoft.com/office/drawing/2014/main" xmlns="" id="{4D5DE8B5-3A6B-05BF-42FF-F0AF1929D697}"/>
              </a:ext>
            </a:extLst>
          </p:cNvPr>
          <p:cNvPicPr>
            <a:picLocks noChangeAspect="1"/>
          </p:cNvPicPr>
          <p:nvPr/>
        </p:nvPicPr>
        <p:blipFill>
          <a:blip r:embed="rId3"/>
          <a:stretch>
            <a:fillRect/>
          </a:stretch>
        </p:blipFill>
        <p:spPr>
          <a:xfrm>
            <a:off x="2609388" y="2157271"/>
            <a:ext cx="2623384" cy="2741638"/>
          </a:xfrm>
          <a:prstGeom prst="rect">
            <a:avLst/>
          </a:prstGeom>
          <a:ln w="19050">
            <a:solidFill>
              <a:schemeClr val="tx1"/>
            </a:solidFill>
          </a:ln>
        </p:spPr>
      </p:pic>
      <p:sp>
        <p:nvSpPr>
          <p:cNvPr id="16" name="橢圓 15">
            <a:extLst>
              <a:ext uri="{FF2B5EF4-FFF2-40B4-BE49-F238E27FC236}">
                <a16:creationId xmlns:a16="http://schemas.microsoft.com/office/drawing/2014/main" xmlns="" id="{C1B89CA5-F080-58A4-9475-44C294CC7B3E}"/>
              </a:ext>
            </a:extLst>
          </p:cNvPr>
          <p:cNvSpPr/>
          <p:nvPr/>
        </p:nvSpPr>
        <p:spPr>
          <a:xfrm>
            <a:off x="457200" y="2347993"/>
            <a:ext cx="1340603" cy="557939"/>
          </a:xfrm>
          <a:prstGeom prst="ellipse">
            <a:avLst/>
          </a:prstGeom>
          <a:noFill/>
          <a:ln w="34925">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7" name="橢圓 16">
            <a:extLst>
              <a:ext uri="{FF2B5EF4-FFF2-40B4-BE49-F238E27FC236}">
                <a16:creationId xmlns:a16="http://schemas.microsoft.com/office/drawing/2014/main" xmlns="" id="{57F35EE5-A2F1-1993-FCE1-8440DD95C882}"/>
              </a:ext>
            </a:extLst>
          </p:cNvPr>
          <p:cNvSpPr/>
          <p:nvPr/>
        </p:nvSpPr>
        <p:spPr>
          <a:xfrm>
            <a:off x="2471980" y="3691799"/>
            <a:ext cx="1340603" cy="1183980"/>
          </a:xfrm>
          <a:prstGeom prst="ellipse">
            <a:avLst/>
          </a:prstGeom>
          <a:noFill/>
          <a:ln w="34925">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22" name="圖片 21" descr="一張含有 文字 的圖片&#10;&#10;自動產生的描述">
            <a:extLst>
              <a:ext uri="{FF2B5EF4-FFF2-40B4-BE49-F238E27FC236}">
                <a16:creationId xmlns:a16="http://schemas.microsoft.com/office/drawing/2014/main" xmlns="" id="{1E620852-8F68-1F46-4C7A-9F676B0A7F66}"/>
              </a:ext>
            </a:extLst>
          </p:cNvPr>
          <p:cNvPicPr>
            <a:picLocks noChangeAspect="1"/>
          </p:cNvPicPr>
          <p:nvPr/>
        </p:nvPicPr>
        <p:blipFill>
          <a:blip r:embed="rId4"/>
          <a:stretch>
            <a:fillRect/>
          </a:stretch>
        </p:blipFill>
        <p:spPr>
          <a:xfrm>
            <a:off x="4745838" y="1659843"/>
            <a:ext cx="4122706" cy="3060953"/>
          </a:xfrm>
          <a:prstGeom prst="rect">
            <a:avLst/>
          </a:prstGeom>
          <a:ln w="19050">
            <a:solidFill>
              <a:schemeClr val="tx1"/>
            </a:solidFill>
          </a:ln>
        </p:spPr>
      </p:pic>
      <p:sp>
        <p:nvSpPr>
          <p:cNvPr id="23" name="箭號: 向右 22">
            <a:extLst>
              <a:ext uri="{FF2B5EF4-FFF2-40B4-BE49-F238E27FC236}">
                <a16:creationId xmlns:a16="http://schemas.microsoft.com/office/drawing/2014/main" xmlns="" id="{394A96F9-8A6E-8E3E-7556-006B8E5A2F15}"/>
              </a:ext>
            </a:extLst>
          </p:cNvPr>
          <p:cNvSpPr/>
          <p:nvPr/>
        </p:nvSpPr>
        <p:spPr>
          <a:xfrm rot="2298448">
            <a:off x="1654858" y="3167358"/>
            <a:ext cx="782664" cy="50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箭號: 向右 24">
            <a:extLst>
              <a:ext uri="{FF2B5EF4-FFF2-40B4-BE49-F238E27FC236}">
                <a16:creationId xmlns:a16="http://schemas.microsoft.com/office/drawing/2014/main" xmlns="" id="{3B0C1183-F156-6A3B-1607-0E786DCDDB74}"/>
              </a:ext>
            </a:extLst>
          </p:cNvPr>
          <p:cNvSpPr/>
          <p:nvPr/>
        </p:nvSpPr>
        <p:spPr>
          <a:xfrm rot="19659425">
            <a:off x="3968102" y="3424931"/>
            <a:ext cx="1022498" cy="50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橢圓 25">
            <a:extLst>
              <a:ext uri="{FF2B5EF4-FFF2-40B4-BE49-F238E27FC236}">
                <a16:creationId xmlns:a16="http://schemas.microsoft.com/office/drawing/2014/main" xmlns="" id="{B9A3DAA8-7434-E9D7-DBF1-54CFB6B38563}"/>
              </a:ext>
            </a:extLst>
          </p:cNvPr>
          <p:cNvSpPr/>
          <p:nvPr/>
        </p:nvSpPr>
        <p:spPr>
          <a:xfrm>
            <a:off x="6136889" y="1481730"/>
            <a:ext cx="1340603" cy="579545"/>
          </a:xfrm>
          <a:prstGeom prst="ellipse">
            <a:avLst/>
          </a:prstGeom>
          <a:noFill/>
          <a:ln w="34925">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05913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xmlns="" id="{AB6A37BA-6B09-33D9-B739-1E4259730F10}"/>
              </a:ext>
            </a:extLst>
          </p:cNvPr>
          <p:cNvSpPr>
            <a:spLocks noGrp="1"/>
          </p:cNvSpPr>
          <p:nvPr>
            <p:ph idx="1"/>
          </p:nvPr>
        </p:nvSpPr>
        <p:spPr>
          <a:xfrm>
            <a:off x="334537" y="2326724"/>
            <a:ext cx="4374996" cy="1621109"/>
          </a:xfrm>
        </p:spPr>
        <p:txBody>
          <a:bodyPr/>
          <a:lstStyle/>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若出現焦慮、孤獨、失落等情形，</a:t>
            </a:r>
            <a:r>
              <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rPr>
              <a:t>可</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用</a:t>
            </a:r>
            <a:r>
              <a:rPr lang="zh-TW" altLang="zh-TW" sz="1800"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「心情溫度計」</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量表評估身心狀況</a:t>
            </a:r>
            <a:r>
              <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需要時可撥打</a:t>
            </a:r>
            <a:r>
              <a:rPr lang="en-US" altLang="zh-TW" sz="1800"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24</a:t>
            </a:r>
            <a:r>
              <a:rPr lang="zh-TW" altLang="zh-TW" sz="1800"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小時免費安心專線</a:t>
            </a:r>
            <a:r>
              <a:rPr lang="en-US" altLang="zh-TW" sz="1800"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1925</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或預約</a:t>
            </a:r>
            <a:r>
              <a:rPr lang="zh-TW" altLang="zh-TW" sz="1800"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衛生所</a:t>
            </a:r>
            <a:r>
              <a:rPr lang="zh-TW" altLang="en-US" sz="1800" kern="100" dirty="0">
                <a:solidFill>
                  <a:srgbClr val="FF0000"/>
                </a:solidFill>
                <a:latin typeface="Calibri" panose="020F0502020204030204" pitchFamily="34" charset="0"/>
                <a:ea typeface="標楷體" panose="03000509000000000000" pitchFamily="65" charset="-120"/>
                <a:cs typeface="Times New Roman" panose="02020603050405020304" pitchFamily="18" charset="0"/>
              </a:rPr>
              <a:t>免費</a:t>
            </a:r>
            <a:r>
              <a:rPr lang="zh-TW" altLang="zh-TW" sz="1800"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心理諮商</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，以尋求專業協助。</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3" name="標題 2">
            <a:extLst>
              <a:ext uri="{FF2B5EF4-FFF2-40B4-BE49-F238E27FC236}">
                <a16:creationId xmlns:a16="http://schemas.microsoft.com/office/drawing/2014/main" xmlns="" id="{F38E2BE4-A102-84B7-346F-B9885F7DEB9F}"/>
              </a:ext>
            </a:extLst>
          </p:cNvPr>
          <p:cNvSpPr>
            <a:spLocks noGrp="1"/>
          </p:cNvSpPr>
          <p:nvPr>
            <p:ph type="title"/>
          </p:nvPr>
        </p:nvSpPr>
        <p:spPr>
          <a:xfrm>
            <a:off x="457200" y="253745"/>
            <a:ext cx="8229600" cy="950587"/>
          </a:xfrm>
        </p:spPr>
        <p:txBody>
          <a:bodyPr>
            <a:normAutofit/>
          </a:bodyPr>
          <a:lstStyle/>
          <a:p>
            <a:r>
              <a:rPr lang="zh-TW" altLang="en-US" dirty="0"/>
              <a:t>老人憂鬱篩檢</a:t>
            </a:r>
          </a:p>
        </p:txBody>
      </p:sp>
      <p:pic>
        <p:nvPicPr>
          <p:cNvPr id="5" name="圖片 4">
            <a:extLst>
              <a:ext uri="{FF2B5EF4-FFF2-40B4-BE49-F238E27FC236}">
                <a16:creationId xmlns:a16="http://schemas.microsoft.com/office/drawing/2014/main" xmlns="" id="{374F2763-D971-2DFB-77E0-E12D71A31188}"/>
              </a:ext>
            </a:extLst>
          </p:cNvPr>
          <p:cNvPicPr>
            <a:picLocks noChangeAspect="1"/>
          </p:cNvPicPr>
          <p:nvPr/>
        </p:nvPicPr>
        <p:blipFill>
          <a:blip r:embed="rId2"/>
          <a:stretch>
            <a:fillRect/>
          </a:stretch>
        </p:blipFill>
        <p:spPr>
          <a:xfrm>
            <a:off x="4783873" y="1384803"/>
            <a:ext cx="4114800" cy="3504952"/>
          </a:xfrm>
          <a:prstGeom prst="rect">
            <a:avLst/>
          </a:prstGeom>
          <a:ln>
            <a:noFill/>
          </a:ln>
          <a:effectLst>
            <a:softEdge rad="112500"/>
          </a:effectLst>
        </p:spPr>
      </p:pic>
    </p:spTree>
    <p:extLst>
      <p:ext uri="{BB962C8B-B14F-4D97-AF65-F5344CB8AC3E}">
        <p14:creationId xmlns:p14="http://schemas.microsoft.com/office/powerpoint/2010/main" val="542404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85FB983-4F92-4A06-BFFA-76DE97580388}"/>
              </a:ext>
            </a:extLst>
          </p:cNvPr>
          <p:cNvSpPr>
            <a:spLocks noGrp="1"/>
          </p:cNvSpPr>
          <p:nvPr>
            <p:ph type="title"/>
          </p:nvPr>
        </p:nvSpPr>
        <p:spPr>
          <a:xfrm>
            <a:off x="0" y="0"/>
            <a:ext cx="9170633" cy="997956"/>
          </a:xfrm>
        </p:spPr>
        <p:txBody>
          <a:bodyPr/>
          <a:lstStyle/>
          <a:p>
            <a:r>
              <a:rPr lang="zh-TW" altLang="en-US" sz="3200" dirty="0">
                <a:solidFill>
                  <a:schemeClr val="tx1"/>
                </a:solidFill>
                <a:latin typeface="微軟正黑體" panose="020B0604030504040204" pitchFamily="34" charset="-120"/>
                <a:ea typeface="微軟正黑體" panose="020B0604030504040204" pitchFamily="34" charset="-120"/>
              </a:rPr>
              <a:t>精神病人長期照顧據點</a:t>
            </a:r>
            <a:endParaRPr lang="zh-TW" altLang="en-US" sz="3200" dirty="0">
              <a:solidFill>
                <a:schemeClr val="tx1"/>
              </a:solidFill>
            </a:endParaRPr>
          </a:p>
        </p:txBody>
      </p:sp>
      <p:sp>
        <p:nvSpPr>
          <p:cNvPr id="3" name="內容版面配置區 2">
            <a:extLst>
              <a:ext uri="{FF2B5EF4-FFF2-40B4-BE49-F238E27FC236}">
                <a16:creationId xmlns:a16="http://schemas.microsoft.com/office/drawing/2014/main" xmlns="" id="{21DD0729-27DF-485C-BA36-07BB7C69771A}"/>
              </a:ext>
            </a:extLst>
          </p:cNvPr>
          <p:cNvSpPr>
            <a:spLocks noGrp="1"/>
          </p:cNvSpPr>
          <p:nvPr>
            <p:ph idx="1"/>
          </p:nvPr>
        </p:nvSpPr>
        <p:spPr>
          <a:xfrm>
            <a:off x="854578" y="856172"/>
            <a:ext cx="7151361" cy="422426"/>
          </a:xfrm>
        </p:spPr>
        <p:style>
          <a:lnRef idx="2">
            <a:schemeClr val="accent1"/>
          </a:lnRef>
          <a:fillRef idx="1">
            <a:schemeClr val="lt1"/>
          </a:fillRef>
          <a:effectRef idx="0">
            <a:schemeClr val="accent1"/>
          </a:effectRef>
          <a:fontRef idx="minor">
            <a:schemeClr val="dk1"/>
          </a:fontRef>
        </p:style>
        <p: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rPr>
              <a:t>以長照服務體系為基礎，建立結合精神醫療之跨部門合作平臺與機制</a:t>
            </a:r>
          </a:p>
        </p:txBody>
      </p:sp>
      <p:sp>
        <p:nvSpPr>
          <p:cNvPr id="23" name="內容版面配置區 3">
            <a:extLst>
              <a:ext uri="{FF2B5EF4-FFF2-40B4-BE49-F238E27FC236}">
                <a16:creationId xmlns:a16="http://schemas.microsoft.com/office/drawing/2014/main" xmlns="" id="{B812141C-B432-48FD-8E41-D2DFB7EFB979}"/>
              </a:ext>
            </a:extLst>
          </p:cNvPr>
          <p:cNvSpPr>
            <a:spLocks noGrp="1"/>
          </p:cNvSpPr>
          <p:nvPr>
            <p:ph idx="10"/>
          </p:nvPr>
        </p:nvSpPr>
        <p:spPr>
          <a:xfrm>
            <a:off x="4993488" y="1395419"/>
            <a:ext cx="2576951" cy="584884"/>
          </a:xfrm>
        </p:spPr>
        <p:txBody>
          <a:bodyPr/>
          <a:lstStyle/>
          <a:p>
            <a:r>
              <a:rPr lang="zh-TW" altLang="en-US" sz="2400" b="1" dirty="0">
                <a:solidFill>
                  <a:schemeClr val="tx1"/>
                </a:solidFill>
                <a:latin typeface="微軟正黑體" panose="020B0604030504040204" pitchFamily="34" charset="-120"/>
                <a:ea typeface="微軟正黑體" panose="020B0604030504040204" pitchFamily="34" charset="-120"/>
              </a:rPr>
              <a:t>雲林縣衛生局</a:t>
            </a:r>
            <a:endParaRPr lang="en-US" altLang="zh-TW" sz="2400" b="1" dirty="0">
              <a:solidFill>
                <a:schemeClr val="tx1"/>
              </a:solidFill>
              <a:latin typeface="微軟正黑體" panose="020B0604030504040204" pitchFamily="34" charset="-120"/>
              <a:ea typeface="微軟正黑體" panose="020B0604030504040204" pitchFamily="34" charset="-120"/>
            </a:endParaRPr>
          </a:p>
          <a:p>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24" name="手繪多邊形 21">
            <a:extLst>
              <a:ext uri="{FF2B5EF4-FFF2-40B4-BE49-F238E27FC236}">
                <a16:creationId xmlns:a16="http://schemas.microsoft.com/office/drawing/2014/main" xmlns="" id="{85DFAA64-295C-4526-BA7A-16F4072BC19F}"/>
              </a:ext>
            </a:extLst>
          </p:cNvPr>
          <p:cNvSpPr/>
          <p:nvPr/>
        </p:nvSpPr>
        <p:spPr>
          <a:xfrm>
            <a:off x="4352469" y="3226354"/>
            <a:ext cx="1413699" cy="1359222"/>
          </a:xfrm>
          <a:custGeom>
            <a:avLst/>
            <a:gdLst>
              <a:gd name="connsiteX0" fmla="*/ 1180735 w 1663466"/>
              <a:gd name="connsiteY0" fmla="*/ 265220 h 1663466"/>
              <a:gd name="connsiteX1" fmla="*/ 1310127 w 1663466"/>
              <a:gd name="connsiteY1" fmla="*/ 156643 h 1663466"/>
              <a:gd name="connsiteX2" fmla="*/ 1413495 w 1663466"/>
              <a:gd name="connsiteY2" fmla="*/ 243379 h 1663466"/>
              <a:gd name="connsiteX3" fmla="*/ 1329035 w 1663466"/>
              <a:gd name="connsiteY3" fmla="*/ 389659 h 1663466"/>
              <a:gd name="connsiteX4" fmla="*/ 1463231 w 1663466"/>
              <a:gd name="connsiteY4" fmla="*/ 622093 h 1663466"/>
              <a:gd name="connsiteX5" fmla="*/ 1632143 w 1663466"/>
              <a:gd name="connsiteY5" fmla="*/ 622089 h 1663466"/>
              <a:gd name="connsiteX6" fmla="*/ 1655575 w 1663466"/>
              <a:gd name="connsiteY6" fmla="*/ 754977 h 1663466"/>
              <a:gd name="connsiteX7" fmla="*/ 1496848 w 1663466"/>
              <a:gd name="connsiteY7" fmla="*/ 812744 h 1663466"/>
              <a:gd name="connsiteX8" fmla="*/ 1450242 w 1663466"/>
              <a:gd name="connsiteY8" fmla="*/ 1077059 h 1663466"/>
              <a:gd name="connsiteX9" fmla="*/ 1579639 w 1663466"/>
              <a:gd name="connsiteY9" fmla="*/ 1185630 h 1663466"/>
              <a:gd name="connsiteX10" fmla="*/ 1512170 w 1663466"/>
              <a:gd name="connsiteY10" fmla="*/ 1302490 h 1663466"/>
              <a:gd name="connsiteX11" fmla="*/ 1353447 w 1663466"/>
              <a:gd name="connsiteY11" fmla="*/ 1244715 h 1663466"/>
              <a:gd name="connsiteX12" fmla="*/ 1147847 w 1663466"/>
              <a:gd name="connsiteY12" fmla="*/ 1417234 h 1663466"/>
              <a:gd name="connsiteX13" fmla="*/ 1177182 w 1663466"/>
              <a:gd name="connsiteY13" fmla="*/ 1583579 h 1663466"/>
              <a:gd name="connsiteX14" fmla="*/ 1050381 w 1663466"/>
              <a:gd name="connsiteY14" fmla="*/ 1629731 h 1663466"/>
              <a:gd name="connsiteX15" fmla="*/ 965929 w 1663466"/>
              <a:gd name="connsiteY15" fmla="*/ 1483446 h 1663466"/>
              <a:gd name="connsiteX16" fmla="*/ 697537 w 1663466"/>
              <a:gd name="connsiteY16" fmla="*/ 1483446 h 1663466"/>
              <a:gd name="connsiteX17" fmla="*/ 613085 w 1663466"/>
              <a:gd name="connsiteY17" fmla="*/ 1629731 h 1663466"/>
              <a:gd name="connsiteX18" fmla="*/ 486284 w 1663466"/>
              <a:gd name="connsiteY18" fmla="*/ 1583579 h 1663466"/>
              <a:gd name="connsiteX19" fmla="*/ 515620 w 1663466"/>
              <a:gd name="connsiteY19" fmla="*/ 1417234 h 1663466"/>
              <a:gd name="connsiteX20" fmla="*/ 310020 w 1663466"/>
              <a:gd name="connsiteY20" fmla="*/ 1244715 h 1663466"/>
              <a:gd name="connsiteX21" fmla="*/ 151296 w 1663466"/>
              <a:gd name="connsiteY21" fmla="*/ 1302490 h 1663466"/>
              <a:gd name="connsiteX22" fmla="*/ 83827 w 1663466"/>
              <a:gd name="connsiteY22" fmla="*/ 1185630 h 1663466"/>
              <a:gd name="connsiteX23" fmla="*/ 213223 w 1663466"/>
              <a:gd name="connsiteY23" fmla="*/ 1077059 h 1663466"/>
              <a:gd name="connsiteX24" fmla="*/ 166617 w 1663466"/>
              <a:gd name="connsiteY24" fmla="*/ 812744 h 1663466"/>
              <a:gd name="connsiteX25" fmla="*/ 7891 w 1663466"/>
              <a:gd name="connsiteY25" fmla="*/ 754977 h 1663466"/>
              <a:gd name="connsiteX26" fmla="*/ 31323 w 1663466"/>
              <a:gd name="connsiteY26" fmla="*/ 622089 h 1663466"/>
              <a:gd name="connsiteX27" fmla="*/ 200234 w 1663466"/>
              <a:gd name="connsiteY27" fmla="*/ 622094 h 1663466"/>
              <a:gd name="connsiteX28" fmla="*/ 334430 w 1663466"/>
              <a:gd name="connsiteY28" fmla="*/ 389660 h 1663466"/>
              <a:gd name="connsiteX29" fmla="*/ 249971 w 1663466"/>
              <a:gd name="connsiteY29" fmla="*/ 243379 h 1663466"/>
              <a:gd name="connsiteX30" fmla="*/ 353339 w 1663466"/>
              <a:gd name="connsiteY30" fmla="*/ 156643 h 1663466"/>
              <a:gd name="connsiteX31" fmla="*/ 482731 w 1663466"/>
              <a:gd name="connsiteY31" fmla="*/ 265220 h 1663466"/>
              <a:gd name="connsiteX32" fmla="*/ 734937 w 1663466"/>
              <a:gd name="connsiteY32" fmla="*/ 173424 h 1663466"/>
              <a:gd name="connsiteX33" fmla="*/ 764264 w 1663466"/>
              <a:gd name="connsiteY33" fmla="*/ 7078 h 1663466"/>
              <a:gd name="connsiteX34" fmla="*/ 899202 w 1663466"/>
              <a:gd name="connsiteY34" fmla="*/ 7078 h 1663466"/>
              <a:gd name="connsiteX35" fmla="*/ 928529 w 1663466"/>
              <a:gd name="connsiteY35" fmla="*/ 173425 h 1663466"/>
              <a:gd name="connsiteX36" fmla="*/ 1180735 w 1663466"/>
              <a:gd name="connsiteY36" fmla="*/ 265220 h 166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63466" h="1663466">
                <a:moveTo>
                  <a:pt x="1180735" y="265220"/>
                </a:moveTo>
                <a:lnTo>
                  <a:pt x="1310127" y="156643"/>
                </a:lnTo>
                <a:lnTo>
                  <a:pt x="1413495" y="243379"/>
                </a:lnTo>
                <a:lnTo>
                  <a:pt x="1329035" y="389659"/>
                </a:lnTo>
                <a:cubicBezTo>
                  <a:pt x="1389091" y="457218"/>
                  <a:pt x="1434752" y="536304"/>
                  <a:pt x="1463231" y="622093"/>
                </a:cubicBezTo>
                <a:lnTo>
                  <a:pt x="1632143" y="622089"/>
                </a:lnTo>
                <a:lnTo>
                  <a:pt x="1655575" y="754977"/>
                </a:lnTo>
                <a:lnTo>
                  <a:pt x="1496848" y="812744"/>
                </a:lnTo>
                <a:cubicBezTo>
                  <a:pt x="1499428" y="903100"/>
                  <a:pt x="1483570" y="993034"/>
                  <a:pt x="1450242" y="1077059"/>
                </a:cubicBezTo>
                <a:lnTo>
                  <a:pt x="1579639" y="1185630"/>
                </a:lnTo>
                <a:lnTo>
                  <a:pt x="1512170" y="1302490"/>
                </a:lnTo>
                <a:lnTo>
                  <a:pt x="1353447" y="1244715"/>
                </a:lnTo>
                <a:cubicBezTo>
                  <a:pt x="1297343" y="1315590"/>
                  <a:pt x="1227387" y="1374290"/>
                  <a:pt x="1147847" y="1417234"/>
                </a:cubicBezTo>
                <a:lnTo>
                  <a:pt x="1177182" y="1583579"/>
                </a:lnTo>
                <a:lnTo>
                  <a:pt x="1050381" y="1629731"/>
                </a:lnTo>
                <a:lnTo>
                  <a:pt x="965929" y="1483446"/>
                </a:lnTo>
                <a:cubicBezTo>
                  <a:pt x="877394" y="1501677"/>
                  <a:pt x="786072" y="1501677"/>
                  <a:pt x="697537" y="1483446"/>
                </a:cubicBezTo>
                <a:lnTo>
                  <a:pt x="613085" y="1629731"/>
                </a:lnTo>
                <a:lnTo>
                  <a:pt x="486284" y="1583579"/>
                </a:lnTo>
                <a:lnTo>
                  <a:pt x="515620" y="1417234"/>
                </a:lnTo>
                <a:cubicBezTo>
                  <a:pt x="436080" y="1374290"/>
                  <a:pt x="366123" y="1315590"/>
                  <a:pt x="310020" y="1244715"/>
                </a:cubicBezTo>
                <a:lnTo>
                  <a:pt x="151296" y="1302490"/>
                </a:lnTo>
                <a:lnTo>
                  <a:pt x="83827" y="1185630"/>
                </a:lnTo>
                <a:lnTo>
                  <a:pt x="213223" y="1077059"/>
                </a:lnTo>
                <a:cubicBezTo>
                  <a:pt x="179895" y="993034"/>
                  <a:pt x="164038" y="903100"/>
                  <a:pt x="166617" y="812744"/>
                </a:cubicBezTo>
                <a:lnTo>
                  <a:pt x="7891" y="754977"/>
                </a:lnTo>
                <a:lnTo>
                  <a:pt x="31323" y="622089"/>
                </a:lnTo>
                <a:lnTo>
                  <a:pt x="200234" y="622094"/>
                </a:lnTo>
                <a:cubicBezTo>
                  <a:pt x="228714" y="536305"/>
                  <a:pt x="274374" y="457218"/>
                  <a:pt x="334430" y="389660"/>
                </a:cubicBezTo>
                <a:lnTo>
                  <a:pt x="249971" y="243379"/>
                </a:lnTo>
                <a:lnTo>
                  <a:pt x="353339" y="156643"/>
                </a:lnTo>
                <a:lnTo>
                  <a:pt x="482731" y="265220"/>
                </a:lnTo>
                <a:cubicBezTo>
                  <a:pt x="559692" y="217808"/>
                  <a:pt x="645506" y="186574"/>
                  <a:pt x="734937" y="173424"/>
                </a:cubicBezTo>
                <a:lnTo>
                  <a:pt x="764264" y="7078"/>
                </a:lnTo>
                <a:lnTo>
                  <a:pt x="899202" y="7078"/>
                </a:lnTo>
                <a:lnTo>
                  <a:pt x="928529" y="173425"/>
                </a:lnTo>
                <a:cubicBezTo>
                  <a:pt x="1017960" y="186575"/>
                  <a:pt x="1103774" y="217809"/>
                  <a:pt x="1180735" y="265220"/>
                </a:cubicBezTo>
                <a:close/>
              </a:path>
            </a:pathLst>
          </a:custGeom>
          <a:solidFill>
            <a:srgbClr val="BE5ED8"/>
          </a:solidFill>
          <a:ln>
            <a:solidFill>
              <a:srgbClr val="BE5ED8"/>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3801" tIns="429029" rIns="373801" bIns="458121" numCol="1" spcCol="1270" anchor="ctr" anchorCtr="0">
            <a:noAutofit/>
          </a:bodyPr>
          <a:lstStyle/>
          <a:p>
            <a:pPr lvl="0" algn="ctr" defTabSz="1377950">
              <a:lnSpc>
                <a:spcPct val="90000"/>
              </a:lnSpc>
              <a:spcBef>
                <a:spcPct val="0"/>
              </a:spcBef>
              <a:spcAft>
                <a:spcPct val="35000"/>
              </a:spcAft>
            </a:pPr>
            <a:endParaRPr lang="zh-TW" altLang="en-US" sz="3100" kern="1200"/>
          </a:p>
        </p:txBody>
      </p:sp>
      <p:sp>
        <p:nvSpPr>
          <p:cNvPr id="25" name="手繪多邊形 22">
            <a:extLst>
              <a:ext uri="{FF2B5EF4-FFF2-40B4-BE49-F238E27FC236}">
                <a16:creationId xmlns:a16="http://schemas.microsoft.com/office/drawing/2014/main" xmlns="" id="{D5A30348-C043-40AD-9526-310DD4499EE2}"/>
              </a:ext>
            </a:extLst>
          </p:cNvPr>
          <p:cNvSpPr/>
          <p:nvPr/>
        </p:nvSpPr>
        <p:spPr>
          <a:xfrm>
            <a:off x="3406894" y="2675351"/>
            <a:ext cx="1209794" cy="1209794"/>
          </a:xfrm>
          <a:custGeom>
            <a:avLst/>
            <a:gdLst>
              <a:gd name="connsiteX0" fmla="*/ 905225 w 1209794"/>
              <a:gd name="connsiteY0" fmla="*/ 306410 h 1209794"/>
              <a:gd name="connsiteX1" fmla="*/ 1083710 w 1209794"/>
              <a:gd name="connsiteY1" fmla="*/ 252618 h 1209794"/>
              <a:gd name="connsiteX2" fmla="*/ 1149386 w 1209794"/>
              <a:gd name="connsiteY2" fmla="*/ 366372 h 1209794"/>
              <a:gd name="connsiteX3" fmla="*/ 1013558 w 1209794"/>
              <a:gd name="connsiteY3" fmla="*/ 494049 h 1209794"/>
              <a:gd name="connsiteX4" fmla="*/ 1013558 w 1209794"/>
              <a:gd name="connsiteY4" fmla="*/ 715745 h 1209794"/>
              <a:gd name="connsiteX5" fmla="*/ 1149386 w 1209794"/>
              <a:gd name="connsiteY5" fmla="*/ 843422 h 1209794"/>
              <a:gd name="connsiteX6" fmla="*/ 1083710 w 1209794"/>
              <a:gd name="connsiteY6" fmla="*/ 957176 h 1209794"/>
              <a:gd name="connsiteX7" fmla="*/ 905225 w 1209794"/>
              <a:gd name="connsiteY7" fmla="*/ 903384 h 1209794"/>
              <a:gd name="connsiteX8" fmla="*/ 713231 w 1209794"/>
              <a:gd name="connsiteY8" fmla="*/ 1014232 h 1209794"/>
              <a:gd name="connsiteX9" fmla="*/ 670573 w 1209794"/>
              <a:gd name="connsiteY9" fmla="*/ 1195701 h 1209794"/>
              <a:gd name="connsiteX10" fmla="*/ 539221 w 1209794"/>
              <a:gd name="connsiteY10" fmla="*/ 1195701 h 1209794"/>
              <a:gd name="connsiteX11" fmla="*/ 496564 w 1209794"/>
              <a:gd name="connsiteY11" fmla="*/ 1014232 h 1209794"/>
              <a:gd name="connsiteX12" fmla="*/ 304570 w 1209794"/>
              <a:gd name="connsiteY12" fmla="*/ 903384 h 1209794"/>
              <a:gd name="connsiteX13" fmla="*/ 126084 w 1209794"/>
              <a:gd name="connsiteY13" fmla="*/ 957176 h 1209794"/>
              <a:gd name="connsiteX14" fmla="*/ 60408 w 1209794"/>
              <a:gd name="connsiteY14" fmla="*/ 843422 h 1209794"/>
              <a:gd name="connsiteX15" fmla="*/ 196236 w 1209794"/>
              <a:gd name="connsiteY15" fmla="*/ 715745 h 1209794"/>
              <a:gd name="connsiteX16" fmla="*/ 196236 w 1209794"/>
              <a:gd name="connsiteY16" fmla="*/ 494049 h 1209794"/>
              <a:gd name="connsiteX17" fmla="*/ 60408 w 1209794"/>
              <a:gd name="connsiteY17" fmla="*/ 366372 h 1209794"/>
              <a:gd name="connsiteX18" fmla="*/ 126084 w 1209794"/>
              <a:gd name="connsiteY18" fmla="*/ 252618 h 1209794"/>
              <a:gd name="connsiteX19" fmla="*/ 304569 w 1209794"/>
              <a:gd name="connsiteY19" fmla="*/ 306410 h 1209794"/>
              <a:gd name="connsiteX20" fmla="*/ 496563 w 1209794"/>
              <a:gd name="connsiteY20" fmla="*/ 195562 h 1209794"/>
              <a:gd name="connsiteX21" fmla="*/ 539221 w 1209794"/>
              <a:gd name="connsiteY21" fmla="*/ 14093 h 1209794"/>
              <a:gd name="connsiteX22" fmla="*/ 670573 w 1209794"/>
              <a:gd name="connsiteY22" fmla="*/ 14093 h 1209794"/>
              <a:gd name="connsiteX23" fmla="*/ 713230 w 1209794"/>
              <a:gd name="connsiteY23" fmla="*/ 195562 h 1209794"/>
              <a:gd name="connsiteX24" fmla="*/ 905224 w 1209794"/>
              <a:gd name="connsiteY24" fmla="*/ 306410 h 1209794"/>
              <a:gd name="connsiteX25" fmla="*/ 905225 w 1209794"/>
              <a:gd name="connsiteY25" fmla="*/ 306410 h 120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9794" h="1209794">
                <a:moveTo>
                  <a:pt x="905225" y="306410"/>
                </a:moveTo>
                <a:lnTo>
                  <a:pt x="1083710" y="252618"/>
                </a:lnTo>
                <a:lnTo>
                  <a:pt x="1149386" y="366372"/>
                </a:lnTo>
                <a:lnTo>
                  <a:pt x="1013558" y="494049"/>
                </a:lnTo>
                <a:cubicBezTo>
                  <a:pt x="1033247" y="566636"/>
                  <a:pt x="1033247" y="643158"/>
                  <a:pt x="1013558" y="715745"/>
                </a:cubicBezTo>
                <a:lnTo>
                  <a:pt x="1149386" y="843422"/>
                </a:lnTo>
                <a:lnTo>
                  <a:pt x="1083710" y="957176"/>
                </a:lnTo>
                <a:lnTo>
                  <a:pt x="905225" y="903384"/>
                </a:lnTo>
                <a:cubicBezTo>
                  <a:pt x="852207" y="956729"/>
                  <a:pt x="785938" y="994990"/>
                  <a:pt x="713231" y="1014232"/>
                </a:cubicBezTo>
                <a:lnTo>
                  <a:pt x="670573" y="1195701"/>
                </a:lnTo>
                <a:lnTo>
                  <a:pt x="539221" y="1195701"/>
                </a:lnTo>
                <a:lnTo>
                  <a:pt x="496564" y="1014232"/>
                </a:lnTo>
                <a:cubicBezTo>
                  <a:pt x="423857" y="994990"/>
                  <a:pt x="357587" y="956729"/>
                  <a:pt x="304570" y="903384"/>
                </a:cubicBezTo>
                <a:lnTo>
                  <a:pt x="126084" y="957176"/>
                </a:lnTo>
                <a:lnTo>
                  <a:pt x="60408" y="843422"/>
                </a:lnTo>
                <a:lnTo>
                  <a:pt x="196236" y="715745"/>
                </a:lnTo>
                <a:cubicBezTo>
                  <a:pt x="176547" y="643158"/>
                  <a:pt x="176547" y="566636"/>
                  <a:pt x="196236" y="494049"/>
                </a:cubicBezTo>
                <a:lnTo>
                  <a:pt x="60408" y="366372"/>
                </a:lnTo>
                <a:lnTo>
                  <a:pt x="126084" y="252618"/>
                </a:lnTo>
                <a:lnTo>
                  <a:pt x="304569" y="306410"/>
                </a:lnTo>
                <a:cubicBezTo>
                  <a:pt x="357587" y="253065"/>
                  <a:pt x="423856" y="214804"/>
                  <a:pt x="496563" y="195562"/>
                </a:cubicBezTo>
                <a:lnTo>
                  <a:pt x="539221" y="14093"/>
                </a:lnTo>
                <a:lnTo>
                  <a:pt x="670573" y="14093"/>
                </a:lnTo>
                <a:lnTo>
                  <a:pt x="713230" y="195562"/>
                </a:lnTo>
                <a:cubicBezTo>
                  <a:pt x="785937" y="214804"/>
                  <a:pt x="852207" y="253065"/>
                  <a:pt x="905224" y="306410"/>
                </a:cubicBezTo>
                <a:lnTo>
                  <a:pt x="905225" y="306410"/>
                </a:lnTo>
                <a:close/>
              </a:path>
            </a:pathLst>
          </a:custGeom>
          <a:solidFill>
            <a:srgbClr val="E98B23"/>
          </a:solidFill>
          <a:ln>
            <a:solidFill>
              <a:srgbClr val="E98B2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7429" tIns="329270" rIns="327429" bIns="329270" numCol="1" spcCol="1270" anchor="ctr" anchorCtr="0">
            <a:noAutofit/>
          </a:bodyPr>
          <a:lstStyle/>
          <a:p>
            <a:pPr lvl="0" algn="ctr" defTabSz="800100">
              <a:lnSpc>
                <a:spcPct val="90000"/>
              </a:lnSpc>
              <a:spcBef>
                <a:spcPct val="0"/>
              </a:spcBef>
              <a:spcAft>
                <a:spcPct val="35000"/>
              </a:spcAft>
            </a:pPr>
            <a:endParaRPr lang="zh-TW" altLang="en-US" sz="1800" kern="1200"/>
          </a:p>
        </p:txBody>
      </p:sp>
      <p:sp>
        <p:nvSpPr>
          <p:cNvPr id="26" name="手繪多邊形 23">
            <a:extLst>
              <a:ext uri="{FF2B5EF4-FFF2-40B4-BE49-F238E27FC236}">
                <a16:creationId xmlns:a16="http://schemas.microsoft.com/office/drawing/2014/main" xmlns="" id="{67CBC352-D5EB-40ED-8F72-718591ACAACF}"/>
              </a:ext>
            </a:extLst>
          </p:cNvPr>
          <p:cNvSpPr/>
          <p:nvPr/>
        </p:nvSpPr>
        <p:spPr>
          <a:xfrm>
            <a:off x="3956696" y="1824434"/>
            <a:ext cx="1343897" cy="1315553"/>
          </a:xfrm>
          <a:custGeom>
            <a:avLst/>
            <a:gdLst>
              <a:gd name="connsiteX0" fmla="*/ 886935 w 1185351"/>
              <a:gd name="connsiteY0" fmla="*/ 300219 h 1185351"/>
              <a:gd name="connsiteX1" fmla="*/ 1061815 w 1185351"/>
              <a:gd name="connsiteY1" fmla="*/ 247514 h 1185351"/>
              <a:gd name="connsiteX2" fmla="*/ 1126164 w 1185351"/>
              <a:gd name="connsiteY2" fmla="*/ 358970 h 1185351"/>
              <a:gd name="connsiteX3" fmla="*/ 993080 w 1185351"/>
              <a:gd name="connsiteY3" fmla="*/ 484067 h 1185351"/>
              <a:gd name="connsiteX4" fmla="*/ 993080 w 1185351"/>
              <a:gd name="connsiteY4" fmla="*/ 701284 h 1185351"/>
              <a:gd name="connsiteX5" fmla="*/ 1126164 w 1185351"/>
              <a:gd name="connsiteY5" fmla="*/ 826381 h 1185351"/>
              <a:gd name="connsiteX6" fmla="*/ 1061815 w 1185351"/>
              <a:gd name="connsiteY6" fmla="*/ 937837 h 1185351"/>
              <a:gd name="connsiteX7" fmla="*/ 886935 w 1185351"/>
              <a:gd name="connsiteY7" fmla="*/ 885132 h 1185351"/>
              <a:gd name="connsiteX8" fmla="*/ 698820 w 1185351"/>
              <a:gd name="connsiteY8" fmla="*/ 993740 h 1185351"/>
              <a:gd name="connsiteX9" fmla="*/ 657025 w 1185351"/>
              <a:gd name="connsiteY9" fmla="*/ 1171543 h 1185351"/>
              <a:gd name="connsiteX10" fmla="*/ 528326 w 1185351"/>
              <a:gd name="connsiteY10" fmla="*/ 1171543 h 1185351"/>
              <a:gd name="connsiteX11" fmla="*/ 486531 w 1185351"/>
              <a:gd name="connsiteY11" fmla="*/ 993740 h 1185351"/>
              <a:gd name="connsiteX12" fmla="*/ 298416 w 1185351"/>
              <a:gd name="connsiteY12" fmla="*/ 885132 h 1185351"/>
              <a:gd name="connsiteX13" fmla="*/ 123536 w 1185351"/>
              <a:gd name="connsiteY13" fmla="*/ 937837 h 1185351"/>
              <a:gd name="connsiteX14" fmla="*/ 59187 w 1185351"/>
              <a:gd name="connsiteY14" fmla="*/ 826381 h 1185351"/>
              <a:gd name="connsiteX15" fmla="*/ 192271 w 1185351"/>
              <a:gd name="connsiteY15" fmla="*/ 701284 h 1185351"/>
              <a:gd name="connsiteX16" fmla="*/ 192271 w 1185351"/>
              <a:gd name="connsiteY16" fmla="*/ 484067 h 1185351"/>
              <a:gd name="connsiteX17" fmla="*/ 59187 w 1185351"/>
              <a:gd name="connsiteY17" fmla="*/ 358970 h 1185351"/>
              <a:gd name="connsiteX18" fmla="*/ 123536 w 1185351"/>
              <a:gd name="connsiteY18" fmla="*/ 247514 h 1185351"/>
              <a:gd name="connsiteX19" fmla="*/ 298416 w 1185351"/>
              <a:gd name="connsiteY19" fmla="*/ 300219 h 1185351"/>
              <a:gd name="connsiteX20" fmla="*/ 486531 w 1185351"/>
              <a:gd name="connsiteY20" fmla="*/ 191611 h 1185351"/>
              <a:gd name="connsiteX21" fmla="*/ 528326 w 1185351"/>
              <a:gd name="connsiteY21" fmla="*/ 13808 h 1185351"/>
              <a:gd name="connsiteX22" fmla="*/ 657025 w 1185351"/>
              <a:gd name="connsiteY22" fmla="*/ 13808 h 1185351"/>
              <a:gd name="connsiteX23" fmla="*/ 698820 w 1185351"/>
              <a:gd name="connsiteY23" fmla="*/ 191611 h 1185351"/>
              <a:gd name="connsiteX24" fmla="*/ 886935 w 1185351"/>
              <a:gd name="connsiteY24" fmla="*/ 300219 h 118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5351" h="1185351">
                <a:moveTo>
                  <a:pt x="762947" y="299838"/>
                </a:moveTo>
                <a:lnTo>
                  <a:pt x="889733" y="221314"/>
                </a:lnTo>
                <a:lnTo>
                  <a:pt x="964037" y="295618"/>
                </a:lnTo>
                <a:lnTo>
                  <a:pt x="885513" y="422403"/>
                </a:lnTo>
                <a:cubicBezTo>
                  <a:pt x="915757" y="474418"/>
                  <a:pt x="931601" y="533549"/>
                  <a:pt x="931416" y="593717"/>
                </a:cubicBezTo>
                <a:lnTo>
                  <a:pt x="1062812" y="664254"/>
                </a:lnTo>
                <a:lnTo>
                  <a:pt x="1035615" y="765755"/>
                </a:lnTo>
                <a:lnTo>
                  <a:pt x="886554" y="761144"/>
                </a:lnTo>
                <a:cubicBezTo>
                  <a:pt x="856630" y="813344"/>
                  <a:pt x="813343" y="856631"/>
                  <a:pt x="761144" y="886554"/>
                </a:cubicBezTo>
                <a:lnTo>
                  <a:pt x="765755" y="1035615"/>
                </a:lnTo>
                <a:lnTo>
                  <a:pt x="664254" y="1062812"/>
                </a:lnTo>
                <a:lnTo>
                  <a:pt x="593717" y="931416"/>
                </a:lnTo>
                <a:cubicBezTo>
                  <a:pt x="533549" y="931601"/>
                  <a:pt x="474418" y="915757"/>
                  <a:pt x="422404" y="885513"/>
                </a:cubicBezTo>
                <a:lnTo>
                  <a:pt x="295618" y="964037"/>
                </a:lnTo>
                <a:lnTo>
                  <a:pt x="221314" y="889733"/>
                </a:lnTo>
                <a:lnTo>
                  <a:pt x="299838" y="762948"/>
                </a:lnTo>
                <a:cubicBezTo>
                  <a:pt x="269594" y="710933"/>
                  <a:pt x="253750" y="651802"/>
                  <a:pt x="253935" y="591634"/>
                </a:cubicBezTo>
                <a:lnTo>
                  <a:pt x="122539" y="521097"/>
                </a:lnTo>
                <a:lnTo>
                  <a:pt x="149736" y="419596"/>
                </a:lnTo>
                <a:lnTo>
                  <a:pt x="298797" y="424207"/>
                </a:lnTo>
                <a:cubicBezTo>
                  <a:pt x="328721" y="372007"/>
                  <a:pt x="372008" y="328720"/>
                  <a:pt x="424207" y="298797"/>
                </a:cubicBezTo>
                <a:lnTo>
                  <a:pt x="419596" y="149736"/>
                </a:lnTo>
                <a:lnTo>
                  <a:pt x="521097" y="122539"/>
                </a:lnTo>
                <a:lnTo>
                  <a:pt x="591634" y="253935"/>
                </a:lnTo>
                <a:cubicBezTo>
                  <a:pt x="651802" y="253750"/>
                  <a:pt x="710933" y="269594"/>
                  <a:pt x="762947" y="299838"/>
                </a:cubicBezTo>
                <a:close/>
              </a:path>
            </a:pathLst>
          </a:custGeom>
          <a:solidFill>
            <a:srgbClr val="3ECEBD"/>
          </a:solidFill>
          <a:ln>
            <a:solidFill>
              <a:srgbClr val="3ECEB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8583" tIns="418584" rIns="418584" bIns="418583" numCol="1" spcCol="1270" anchor="ctr" anchorCtr="0">
            <a:noAutofit/>
          </a:bodyPr>
          <a:lstStyle/>
          <a:p>
            <a:pPr lvl="0" algn="ctr" defTabSz="889000">
              <a:lnSpc>
                <a:spcPct val="90000"/>
              </a:lnSpc>
              <a:spcBef>
                <a:spcPct val="0"/>
              </a:spcBef>
              <a:spcAft>
                <a:spcPct val="35000"/>
              </a:spcAft>
            </a:pPr>
            <a:endParaRPr lang="zh-TW" altLang="en-US" sz="2000" kern="1200"/>
          </a:p>
        </p:txBody>
      </p:sp>
      <p:sp>
        <p:nvSpPr>
          <p:cNvPr id="27" name="圓形箭號 24">
            <a:extLst>
              <a:ext uri="{FF2B5EF4-FFF2-40B4-BE49-F238E27FC236}">
                <a16:creationId xmlns:a16="http://schemas.microsoft.com/office/drawing/2014/main" xmlns="" id="{9470E4A2-D761-4B6F-8C5C-6DB77743A2B2}"/>
              </a:ext>
            </a:extLst>
          </p:cNvPr>
          <p:cNvSpPr/>
          <p:nvPr/>
        </p:nvSpPr>
        <p:spPr>
          <a:xfrm>
            <a:off x="4165531" y="2952783"/>
            <a:ext cx="2129237" cy="2129237"/>
          </a:xfrm>
          <a:prstGeom prst="circularArrow">
            <a:avLst>
              <a:gd name="adj1" fmla="val 1667"/>
              <a:gd name="adj2" fmla="val 299029"/>
              <a:gd name="adj3" fmla="val 21084759"/>
              <a:gd name="adj4" fmla="val 15924469"/>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8" name="圖案 27">
            <a:extLst>
              <a:ext uri="{FF2B5EF4-FFF2-40B4-BE49-F238E27FC236}">
                <a16:creationId xmlns:a16="http://schemas.microsoft.com/office/drawing/2014/main" xmlns="" id="{A0EF27B4-50E0-4318-B94E-5E5CB631B405}"/>
              </a:ext>
            </a:extLst>
          </p:cNvPr>
          <p:cNvSpPr/>
          <p:nvPr/>
        </p:nvSpPr>
        <p:spPr>
          <a:xfrm rot="4101285" flipV="1">
            <a:off x="3779013" y="1650395"/>
            <a:ext cx="1547024" cy="1547024"/>
          </a:xfrm>
          <a:prstGeom prst="leftCircularArrow">
            <a:avLst>
              <a:gd name="adj1" fmla="val 2617"/>
              <a:gd name="adj2" fmla="val 429999"/>
              <a:gd name="adj3" fmla="val 10456526"/>
              <a:gd name="adj4" fmla="val 15161083"/>
              <a:gd name="adj5" fmla="val 754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9" name="圓形箭號 26">
            <a:extLst>
              <a:ext uri="{FF2B5EF4-FFF2-40B4-BE49-F238E27FC236}">
                <a16:creationId xmlns:a16="http://schemas.microsoft.com/office/drawing/2014/main" xmlns="" id="{17655919-E6AD-45D9-A602-DD34A1207B6F}"/>
              </a:ext>
            </a:extLst>
          </p:cNvPr>
          <p:cNvSpPr/>
          <p:nvPr/>
        </p:nvSpPr>
        <p:spPr>
          <a:xfrm flipV="1">
            <a:off x="3150848" y="2453264"/>
            <a:ext cx="1668003" cy="1668003"/>
          </a:xfrm>
          <a:prstGeom prst="circularArrow">
            <a:avLst>
              <a:gd name="adj1" fmla="val 2014"/>
              <a:gd name="adj2" fmla="val 394124"/>
              <a:gd name="adj3" fmla="val 12925986"/>
              <a:gd name="adj4" fmla="val 886359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0" name="橢圓 29">
            <a:extLst>
              <a:ext uri="{FF2B5EF4-FFF2-40B4-BE49-F238E27FC236}">
                <a16:creationId xmlns:a16="http://schemas.microsoft.com/office/drawing/2014/main" xmlns="" id="{B5E21696-E44D-490D-8F54-E193B37E735C}"/>
              </a:ext>
            </a:extLst>
          </p:cNvPr>
          <p:cNvSpPr/>
          <p:nvPr/>
        </p:nvSpPr>
        <p:spPr>
          <a:xfrm>
            <a:off x="4351442" y="2191815"/>
            <a:ext cx="546207" cy="5661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橢圓 30">
            <a:extLst>
              <a:ext uri="{FF2B5EF4-FFF2-40B4-BE49-F238E27FC236}">
                <a16:creationId xmlns:a16="http://schemas.microsoft.com/office/drawing/2014/main" xmlns="" id="{7E847D37-C7FF-45F7-B2D6-921C031B0FF6}"/>
              </a:ext>
            </a:extLst>
          </p:cNvPr>
          <p:cNvSpPr/>
          <p:nvPr/>
        </p:nvSpPr>
        <p:spPr>
          <a:xfrm>
            <a:off x="3699136" y="2948099"/>
            <a:ext cx="634008" cy="6485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a:extLst>
              <a:ext uri="{FF2B5EF4-FFF2-40B4-BE49-F238E27FC236}">
                <a16:creationId xmlns:a16="http://schemas.microsoft.com/office/drawing/2014/main" xmlns="" id="{26FB9A30-A018-41D0-ABD0-928019EE3160}"/>
              </a:ext>
            </a:extLst>
          </p:cNvPr>
          <p:cNvSpPr/>
          <p:nvPr/>
        </p:nvSpPr>
        <p:spPr>
          <a:xfrm>
            <a:off x="4609566" y="3444791"/>
            <a:ext cx="913088" cy="9223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肘形接點 33">
            <a:extLst>
              <a:ext uri="{FF2B5EF4-FFF2-40B4-BE49-F238E27FC236}">
                <a16:creationId xmlns:a16="http://schemas.microsoft.com/office/drawing/2014/main" xmlns="" id="{4F402CED-36F3-4508-B4E0-4DEA15742D62}"/>
              </a:ext>
            </a:extLst>
          </p:cNvPr>
          <p:cNvCxnSpPr/>
          <p:nvPr/>
        </p:nvCxnSpPr>
        <p:spPr>
          <a:xfrm flipV="1">
            <a:off x="5268400" y="1782259"/>
            <a:ext cx="1913526" cy="360040"/>
          </a:xfrm>
          <a:prstGeom prst="bentConnector3">
            <a:avLst>
              <a:gd name="adj1" fmla="val -383"/>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內容版面配置區 3">
            <a:extLst>
              <a:ext uri="{FF2B5EF4-FFF2-40B4-BE49-F238E27FC236}">
                <a16:creationId xmlns:a16="http://schemas.microsoft.com/office/drawing/2014/main" xmlns="" id="{4C8FE79B-F789-4826-9C90-01E46A6C1E4E}"/>
              </a:ext>
            </a:extLst>
          </p:cNvPr>
          <p:cNvSpPr txBox="1">
            <a:spLocks/>
          </p:cNvSpPr>
          <p:nvPr/>
        </p:nvSpPr>
        <p:spPr>
          <a:xfrm>
            <a:off x="294966" y="2834347"/>
            <a:ext cx="3110186" cy="452918"/>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2400" b="1" dirty="0">
                <a:solidFill>
                  <a:schemeClr val="tx1"/>
                </a:solidFill>
                <a:latin typeface="微軟正黑體" panose="020B0604030504040204" pitchFamily="34" charset="-120"/>
                <a:ea typeface="微軟正黑體" panose="020B0604030504040204" pitchFamily="34" charset="-120"/>
              </a:rPr>
              <a:t>長期照顧管理中心</a:t>
            </a:r>
            <a:endParaRPr lang="en-US" altLang="zh-TW" sz="2400" b="1" dirty="0">
              <a:solidFill>
                <a:schemeClr val="tx1"/>
              </a:solidFill>
              <a:latin typeface="微軟正黑體" panose="020B0604030504040204" pitchFamily="34" charset="-120"/>
              <a:ea typeface="微軟正黑體" panose="020B0604030504040204" pitchFamily="34" charset="-120"/>
            </a:endParaRPr>
          </a:p>
        </p:txBody>
      </p:sp>
      <p:sp>
        <p:nvSpPr>
          <p:cNvPr id="35" name="內容版面配置區 3">
            <a:extLst>
              <a:ext uri="{FF2B5EF4-FFF2-40B4-BE49-F238E27FC236}">
                <a16:creationId xmlns:a16="http://schemas.microsoft.com/office/drawing/2014/main" xmlns="" id="{E2D37E93-AE9D-4DEB-8FF0-1FCF5E8958FE}"/>
              </a:ext>
            </a:extLst>
          </p:cNvPr>
          <p:cNvSpPr txBox="1">
            <a:spLocks/>
          </p:cNvSpPr>
          <p:nvPr/>
        </p:nvSpPr>
        <p:spPr>
          <a:xfrm>
            <a:off x="6023265" y="3084653"/>
            <a:ext cx="2437167" cy="584884"/>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2400" b="1" dirty="0">
                <a:solidFill>
                  <a:schemeClr val="tx1"/>
                </a:solidFill>
                <a:latin typeface="微軟正黑體" panose="020B0604030504040204" pitchFamily="34" charset="-120"/>
                <a:ea typeface="微軟正黑體" panose="020B0604030504040204" pitchFamily="34" charset="-120"/>
              </a:rPr>
              <a:t>精神病人長期照顧服務中心</a:t>
            </a:r>
          </a:p>
        </p:txBody>
      </p:sp>
      <p:cxnSp>
        <p:nvCxnSpPr>
          <p:cNvPr id="37" name="肘形接點 43">
            <a:extLst>
              <a:ext uri="{FF2B5EF4-FFF2-40B4-BE49-F238E27FC236}">
                <a16:creationId xmlns:a16="http://schemas.microsoft.com/office/drawing/2014/main" xmlns="" id="{8CCCE0BF-1ED7-4D4D-B6BA-A8F5E82F7DF9}"/>
              </a:ext>
            </a:extLst>
          </p:cNvPr>
          <p:cNvCxnSpPr>
            <a:cxnSpLocks/>
          </p:cNvCxnSpPr>
          <p:nvPr/>
        </p:nvCxnSpPr>
        <p:spPr>
          <a:xfrm flipV="1">
            <a:off x="1054240" y="2982930"/>
            <a:ext cx="2129414" cy="284302"/>
          </a:xfrm>
          <a:prstGeom prst="bentConnector3">
            <a:avLst>
              <a:gd name="adj1" fmla="val 100029"/>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Content Placeholder 4">
            <a:extLst>
              <a:ext uri="{FF2B5EF4-FFF2-40B4-BE49-F238E27FC236}">
                <a16:creationId xmlns:a16="http://schemas.microsoft.com/office/drawing/2014/main" xmlns="" id="{5025A781-726E-4A44-8883-986953F5F115}"/>
              </a:ext>
            </a:extLst>
          </p:cNvPr>
          <p:cNvSpPr txBox="1">
            <a:spLocks/>
          </p:cNvSpPr>
          <p:nvPr/>
        </p:nvSpPr>
        <p:spPr>
          <a:xfrm>
            <a:off x="4947377" y="1826600"/>
            <a:ext cx="3801087" cy="827250"/>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285750" lvl="0" indent="-285750">
              <a:buFont typeface="Arial" panose="020B0604020202020204" pitchFamily="34" charset="0"/>
              <a:buChar char="•"/>
            </a:pPr>
            <a:r>
              <a:rPr lang="zh-TW" altLang="en-US" sz="1600" dirty="0">
                <a:solidFill>
                  <a:schemeClr val="tx1"/>
                </a:solidFill>
                <a:latin typeface="微軟正黑體" panose="020B0604030504040204" pitchFamily="34" charset="-120"/>
                <a:ea typeface="微軟正黑體" panose="020B0604030504040204" pitchFamily="34" charset="-120"/>
              </a:rPr>
              <a:t>監督、輔導中心、據點執行狀況</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600" dirty="0">
                <a:solidFill>
                  <a:schemeClr val="tx1"/>
                </a:solidFill>
                <a:latin typeface="微軟正黑體" panose="020B0604030504040204" pitchFamily="34" charset="-120"/>
                <a:ea typeface="微軟正黑體" panose="020B0604030504040204" pitchFamily="34" charset="-120"/>
              </a:rPr>
              <a:t>協調衛福部計畫相關執行作業</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600" dirty="0">
                <a:solidFill>
                  <a:schemeClr val="tx1"/>
                </a:solidFill>
                <a:latin typeface="微軟正黑體" panose="020B0604030504040204" pitchFamily="34" charset="-120"/>
                <a:ea typeface="微軟正黑體" panose="020B0604030504040204" pitchFamily="34" charset="-120"/>
              </a:rPr>
              <a:t>溝通聯繫網絡</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85750" lvl="0" indent="-285750">
              <a:buFontTx/>
              <a:buChar char="-"/>
            </a:pPr>
            <a:endParaRPr lang="zh-TW" altLang="en-US" sz="1600" dirty="0">
              <a:solidFill>
                <a:schemeClr val="tx1"/>
              </a:solidFill>
              <a:latin typeface="微軟正黑體" panose="020B0604030504040204" pitchFamily="34" charset="-120"/>
              <a:ea typeface="微軟正黑體" panose="020B0604030504040204" pitchFamily="34" charset="-120"/>
            </a:endParaRPr>
          </a:p>
        </p:txBody>
      </p:sp>
      <p:sp>
        <p:nvSpPr>
          <p:cNvPr id="39" name="Content Placeholder 4">
            <a:extLst>
              <a:ext uri="{FF2B5EF4-FFF2-40B4-BE49-F238E27FC236}">
                <a16:creationId xmlns:a16="http://schemas.microsoft.com/office/drawing/2014/main" xmlns="" id="{07E5A9D7-FFDC-4566-8DA1-10F90D1AF52C}"/>
              </a:ext>
            </a:extLst>
          </p:cNvPr>
          <p:cNvSpPr txBox="1">
            <a:spLocks/>
          </p:cNvSpPr>
          <p:nvPr/>
        </p:nvSpPr>
        <p:spPr>
          <a:xfrm>
            <a:off x="5766168" y="3928907"/>
            <a:ext cx="3137339" cy="1095100"/>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171450" lvl="0" indent="-171450">
              <a:buFont typeface="Arial" panose="020B0604020202020204" pitchFamily="34" charset="0"/>
              <a:buChar char="•"/>
            </a:pPr>
            <a:r>
              <a:rPr lang="zh-TW" altLang="en-US" sz="1600" dirty="0">
                <a:solidFill>
                  <a:schemeClr val="tx1"/>
                </a:solidFill>
                <a:latin typeface="微軟正黑體" panose="020B0604030504040204" pitchFamily="34" charset="-120"/>
                <a:ea typeface="微軟正黑體" panose="020B0604030504040204" pitchFamily="34" charset="-120"/>
              </a:rPr>
              <a:t>輔導據點執行狀況</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1600" dirty="0">
                <a:solidFill>
                  <a:schemeClr val="tx1"/>
                </a:solidFill>
                <a:latin typeface="微軟正黑體" panose="020B0604030504040204" pitchFamily="34" charset="-120"/>
                <a:ea typeface="微軟正黑體" panose="020B0604030504040204" pitchFamily="34" charset="-120"/>
              </a:rPr>
              <a:t>與衛生局合作定期討論協助事項及執行狀況</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1600" dirty="0">
                <a:solidFill>
                  <a:schemeClr val="tx1"/>
                </a:solidFill>
                <a:latin typeface="微軟正黑體" panose="020B0604030504040204" pitchFamily="34" charset="-120"/>
                <a:ea typeface="微軟正黑體" panose="020B0604030504040204" pitchFamily="34" charset="-120"/>
              </a:rPr>
              <a:t>案家評估並規劃提供服務</a:t>
            </a:r>
            <a:endParaRPr lang="en-US" altLang="zh-TW" sz="1600" dirty="0">
              <a:solidFill>
                <a:schemeClr val="tx1"/>
              </a:solidFill>
              <a:latin typeface="微軟正黑體" panose="020B0604030504040204" pitchFamily="34" charset="-120"/>
              <a:ea typeface="微軟正黑體" panose="020B0604030504040204" pitchFamily="34" charset="-120"/>
            </a:endParaRPr>
          </a:p>
          <a:p>
            <a:endParaRPr lang="zh-TW" altLang="en-US" sz="1600" dirty="0">
              <a:solidFill>
                <a:schemeClr val="tx1"/>
              </a:solidFill>
              <a:latin typeface="微軟正黑體" panose="020B0604030504040204" pitchFamily="34" charset="-120"/>
              <a:ea typeface="微軟正黑體" panose="020B0604030504040204" pitchFamily="34" charset="-120"/>
            </a:endParaRPr>
          </a:p>
        </p:txBody>
      </p:sp>
      <p:sp>
        <p:nvSpPr>
          <p:cNvPr id="40" name="Content Placeholder 4">
            <a:extLst>
              <a:ext uri="{FF2B5EF4-FFF2-40B4-BE49-F238E27FC236}">
                <a16:creationId xmlns:a16="http://schemas.microsoft.com/office/drawing/2014/main" xmlns="" id="{F37E2C1E-F92B-45C5-819C-015228307E59}"/>
              </a:ext>
            </a:extLst>
          </p:cNvPr>
          <p:cNvSpPr txBox="1">
            <a:spLocks/>
          </p:cNvSpPr>
          <p:nvPr/>
        </p:nvSpPr>
        <p:spPr>
          <a:xfrm>
            <a:off x="507482" y="3346650"/>
            <a:ext cx="3218799" cy="1020489"/>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171450" lvl="0" indent="-171450">
              <a:buFont typeface="Arial" panose="020B0604020202020204" pitchFamily="34" charset="0"/>
              <a:buChar char="•"/>
            </a:pPr>
            <a:r>
              <a:rPr lang="zh-TW" altLang="en-US" sz="1600" dirty="0">
                <a:solidFill>
                  <a:schemeClr val="tx1"/>
                </a:solidFill>
                <a:latin typeface="微軟正黑體" panose="020B0604030504040204" pitchFamily="34" charset="-120"/>
                <a:ea typeface="微軟正黑體" panose="020B0604030504040204" pitchFamily="34" charset="-120"/>
              </a:rPr>
              <a:t>提供</a:t>
            </a:r>
            <a:r>
              <a:rPr lang="zh-TW" altLang="zh-TW" sz="1600" dirty="0">
                <a:solidFill>
                  <a:schemeClr val="tx1"/>
                </a:solidFill>
                <a:latin typeface="微軟正黑體" panose="020B0604030504040204" pitchFamily="34" charset="-120"/>
                <a:ea typeface="微軟正黑體" panose="020B0604030504040204" pitchFamily="34" charset="-120"/>
              </a:rPr>
              <a:t>第</a:t>
            </a:r>
            <a:r>
              <a:rPr lang="en-US" altLang="zh-TW" sz="1600" dirty="0">
                <a:solidFill>
                  <a:schemeClr val="tx1"/>
                </a:solidFill>
                <a:latin typeface="微軟正黑體" panose="020B0604030504040204" pitchFamily="34" charset="-120"/>
                <a:ea typeface="微軟正黑體" panose="020B0604030504040204" pitchFamily="34" charset="-120"/>
              </a:rPr>
              <a:t>1</a:t>
            </a:r>
            <a:r>
              <a:rPr lang="zh-TW" altLang="zh-TW" sz="1600" dirty="0">
                <a:solidFill>
                  <a:schemeClr val="tx1"/>
                </a:solidFill>
                <a:latin typeface="微軟正黑體" panose="020B0604030504040204" pitchFamily="34" charset="-120"/>
                <a:ea typeface="微軟正黑體" panose="020B0604030504040204" pitchFamily="34" charset="-120"/>
              </a:rPr>
              <a:t>類</a:t>
            </a:r>
            <a:r>
              <a:rPr lang="zh-TW" altLang="en-US" sz="1600" dirty="0">
                <a:solidFill>
                  <a:schemeClr val="tx1"/>
                </a:solidFill>
                <a:latin typeface="微軟正黑體" panose="020B0604030504040204" pitchFamily="34" charset="-120"/>
                <a:ea typeface="微軟正黑體" panose="020B0604030504040204" pitchFamily="34" charset="-120"/>
              </a:rPr>
              <a:t>服務</a:t>
            </a:r>
            <a:r>
              <a:rPr lang="zh-TW" altLang="zh-TW" sz="1600" dirty="0">
                <a:solidFill>
                  <a:schemeClr val="tx1"/>
                </a:solidFill>
                <a:latin typeface="微軟正黑體" panose="020B0604030504040204" pitchFamily="34" charset="-120"/>
                <a:ea typeface="微軟正黑體" panose="020B0604030504040204" pitchFamily="34" charset="-120"/>
              </a:rPr>
              <a:t>個案清冊</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171450" lvl="0" indent="-171450">
              <a:buFont typeface="Arial" panose="020B0604020202020204" pitchFamily="34" charset="0"/>
              <a:buChar char="•"/>
            </a:pPr>
            <a:r>
              <a:rPr lang="zh-TW" altLang="zh-TW" sz="1600" dirty="0">
                <a:solidFill>
                  <a:schemeClr val="tx1"/>
                </a:solidFill>
                <a:latin typeface="微軟正黑體" panose="020B0604030504040204" pitchFamily="34" charset="-120"/>
                <a:ea typeface="微軟正黑體" panose="020B0604030504040204" pitchFamily="34" charset="-120"/>
              </a:rPr>
              <a:t>現有長照資源</a:t>
            </a:r>
            <a:r>
              <a:rPr lang="zh-TW" altLang="en-US" sz="1600" dirty="0">
                <a:solidFill>
                  <a:schemeClr val="tx1"/>
                </a:solidFill>
                <a:latin typeface="微軟正黑體" panose="020B0604030504040204" pitchFamily="34" charset="-120"/>
                <a:ea typeface="微軟正黑體" panose="020B0604030504040204" pitchFamily="34" charset="-120"/>
              </a:rPr>
              <a:t>盤點</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171450" lvl="0" indent="-171450">
              <a:buFont typeface="Arial" panose="020B0604020202020204" pitchFamily="34" charset="0"/>
              <a:buChar char="•"/>
            </a:pPr>
            <a:r>
              <a:rPr lang="zh-TW" altLang="en-US" sz="1600" dirty="0">
                <a:solidFill>
                  <a:schemeClr val="tx1"/>
                </a:solidFill>
                <a:latin typeface="微軟正黑體" panose="020B0604030504040204" pitchFamily="34" charset="-120"/>
                <a:ea typeface="微軟正黑體" panose="020B0604030504040204" pitchFamily="34" charset="-120"/>
              </a:rPr>
              <a:t>社區潛在個案之評估與轉介</a:t>
            </a:r>
          </a:p>
        </p:txBody>
      </p:sp>
      <p:cxnSp>
        <p:nvCxnSpPr>
          <p:cNvPr id="42" name="肘形接點 33">
            <a:extLst>
              <a:ext uri="{FF2B5EF4-FFF2-40B4-BE49-F238E27FC236}">
                <a16:creationId xmlns:a16="http://schemas.microsoft.com/office/drawing/2014/main" xmlns="" id="{9617C441-08CE-4402-91F8-18BC594833C5}"/>
              </a:ext>
            </a:extLst>
          </p:cNvPr>
          <p:cNvCxnSpPr>
            <a:cxnSpLocks/>
          </p:cNvCxnSpPr>
          <p:nvPr/>
        </p:nvCxnSpPr>
        <p:spPr>
          <a:xfrm>
            <a:off x="6337543" y="3536544"/>
            <a:ext cx="1668396" cy="348601"/>
          </a:xfrm>
          <a:prstGeom prst="bentConnector3">
            <a:avLst>
              <a:gd name="adj1" fmla="val -18"/>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Content Placeholder 4"/>
          <p:cNvSpPr txBox="1">
            <a:spLocks/>
          </p:cNvSpPr>
          <p:nvPr/>
        </p:nvSpPr>
        <p:spPr>
          <a:xfrm>
            <a:off x="8460432" y="4812339"/>
            <a:ext cx="574948" cy="221059"/>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800" dirty="0">
                <a:latin typeface="微軟正黑體" panose="020B0604030504040204" pitchFamily="34" charset="-120"/>
                <a:ea typeface="微軟正黑體" panose="020B0604030504040204" pitchFamily="34" charset="-120"/>
                <a:cs typeface="Arial" pitchFamily="34" charset="0"/>
              </a:rPr>
              <a:t>2</a:t>
            </a:r>
          </a:p>
        </p:txBody>
      </p:sp>
    </p:spTree>
    <p:extLst>
      <p:ext uri="{BB962C8B-B14F-4D97-AF65-F5344CB8AC3E}">
        <p14:creationId xmlns:p14="http://schemas.microsoft.com/office/powerpoint/2010/main" val="18486715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anim calcmode="lin" valueType="num">
                                      <p:cBhvr>
                                        <p:cTn id="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34" grpId="0"/>
      <p:bldP spid="35"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流程圖: 接點 23">
            <a:extLst>
              <a:ext uri="{FF2B5EF4-FFF2-40B4-BE49-F238E27FC236}">
                <a16:creationId xmlns:a16="http://schemas.microsoft.com/office/drawing/2014/main" xmlns="" id="{23669D46-7047-4CED-9C89-D55D1EBE80D9}"/>
              </a:ext>
            </a:extLst>
          </p:cNvPr>
          <p:cNvSpPr/>
          <p:nvPr/>
        </p:nvSpPr>
        <p:spPr>
          <a:xfrm>
            <a:off x="3131839" y="1563638"/>
            <a:ext cx="3096345" cy="2880320"/>
          </a:xfrm>
          <a:prstGeom prst="flowChartConnector">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xmlns="" id="{485FB983-4F92-4A06-BFFA-76DE97580388}"/>
              </a:ext>
            </a:extLst>
          </p:cNvPr>
          <p:cNvSpPr>
            <a:spLocks noGrp="1"/>
          </p:cNvSpPr>
          <p:nvPr>
            <p:ph type="title"/>
          </p:nvPr>
        </p:nvSpPr>
        <p:spPr>
          <a:xfrm>
            <a:off x="0" y="0"/>
            <a:ext cx="9170633" cy="1131590"/>
          </a:xfrm>
        </p:spPr>
        <p:txBody>
          <a:bodyPr/>
          <a:lstStyle/>
          <a:p>
            <a:r>
              <a:rPr lang="zh-TW" altLang="en-US" sz="3200" dirty="0">
                <a:solidFill>
                  <a:schemeClr val="tx1"/>
                </a:solidFill>
                <a:latin typeface="微軟正黑體" panose="020B0604030504040204" pitchFamily="34" charset="-120"/>
                <a:ea typeface="微軟正黑體" panose="020B0604030504040204" pitchFamily="34" charset="-120"/>
              </a:rPr>
              <a:t>服務中心與據點間合作模式</a:t>
            </a:r>
            <a:endParaRPr lang="zh-TW" altLang="en-US" sz="3200" dirty="0">
              <a:solidFill>
                <a:schemeClr val="tx1"/>
              </a:solidFill>
            </a:endParaRPr>
          </a:p>
        </p:txBody>
      </p:sp>
      <p:grpSp>
        <p:nvGrpSpPr>
          <p:cNvPr id="5" name="群組 4"/>
          <p:cNvGrpSpPr/>
          <p:nvPr/>
        </p:nvGrpSpPr>
        <p:grpSpPr>
          <a:xfrm>
            <a:off x="2370600" y="1347614"/>
            <a:ext cx="4720634" cy="2469738"/>
            <a:chOff x="2480487" y="1462318"/>
            <a:chExt cx="4720634" cy="2469738"/>
          </a:xfrm>
        </p:grpSpPr>
        <p:sp>
          <p:nvSpPr>
            <p:cNvPr id="6" name="手繪多邊形 5"/>
            <p:cNvSpPr/>
            <p:nvPr/>
          </p:nvSpPr>
          <p:spPr>
            <a:xfrm>
              <a:off x="4109822" y="1462318"/>
              <a:ext cx="1365199" cy="619363"/>
            </a:xfrm>
            <a:custGeom>
              <a:avLst/>
              <a:gdLst>
                <a:gd name="connsiteX0" fmla="*/ 0 w 1365199"/>
                <a:gd name="connsiteY0" fmla="*/ 61936 h 619363"/>
                <a:gd name="connsiteX1" fmla="*/ 61936 w 1365199"/>
                <a:gd name="connsiteY1" fmla="*/ 0 h 619363"/>
                <a:gd name="connsiteX2" fmla="*/ 1303263 w 1365199"/>
                <a:gd name="connsiteY2" fmla="*/ 0 h 619363"/>
                <a:gd name="connsiteX3" fmla="*/ 1365199 w 1365199"/>
                <a:gd name="connsiteY3" fmla="*/ 61936 h 619363"/>
                <a:gd name="connsiteX4" fmla="*/ 1365199 w 1365199"/>
                <a:gd name="connsiteY4" fmla="*/ 557427 h 619363"/>
                <a:gd name="connsiteX5" fmla="*/ 1303263 w 1365199"/>
                <a:gd name="connsiteY5" fmla="*/ 619363 h 619363"/>
                <a:gd name="connsiteX6" fmla="*/ 61936 w 1365199"/>
                <a:gd name="connsiteY6" fmla="*/ 619363 h 619363"/>
                <a:gd name="connsiteX7" fmla="*/ 0 w 1365199"/>
                <a:gd name="connsiteY7" fmla="*/ 557427 h 619363"/>
                <a:gd name="connsiteX8" fmla="*/ 0 w 1365199"/>
                <a:gd name="connsiteY8" fmla="*/ 61936 h 61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199" h="619363">
                  <a:moveTo>
                    <a:pt x="0" y="61936"/>
                  </a:moveTo>
                  <a:cubicBezTo>
                    <a:pt x="0" y="27730"/>
                    <a:pt x="27730" y="0"/>
                    <a:pt x="61936" y="0"/>
                  </a:cubicBezTo>
                  <a:lnTo>
                    <a:pt x="1303263" y="0"/>
                  </a:lnTo>
                  <a:cubicBezTo>
                    <a:pt x="1337469" y="0"/>
                    <a:pt x="1365199" y="27730"/>
                    <a:pt x="1365199" y="61936"/>
                  </a:cubicBezTo>
                  <a:lnTo>
                    <a:pt x="1365199" y="557427"/>
                  </a:lnTo>
                  <a:cubicBezTo>
                    <a:pt x="1365199" y="591633"/>
                    <a:pt x="1337469" y="619363"/>
                    <a:pt x="1303263" y="619363"/>
                  </a:cubicBezTo>
                  <a:lnTo>
                    <a:pt x="61936" y="619363"/>
                  </a:lnTo>
                  <a:cubicBezTo>
                    <a:pt x="27730" y="619363"/>
                    <a:pt x="0" y="591633"/>
                    <a:pt x="0" y="557427"/>
                  </a:cubicBezTo>
                  <a:lnTo>
                    <a:pt x="0" y="61936"/>
                  </a:lnTo>
                  <a:close/>
                </a:path>
              </a:pathLst>
            </a:custGeom>
            <a:solidFill>
              <a:srgbClr val="CC33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9581" tIns="109581" rIns="109581" bIns="109581"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衛生局</a:t>
              </a:r>
              <a:endParaRPr lang="en-US" altLang="zh-TW" sz="2400" kern="1200" dirty="0">
                <a:latin typeface="微軟正黑體" panose="020B0604030504040204" pitchFamily="34" charset="-120"/>
                <a:ea typeface="微軟正黑體" panose="020B0604030504040204" pitchFamily="34" charset="-120"/>
              </a:endParaRPr>
            </a:p>
          </p:txBody>
        </p:sp>
        <p:sp>
          <p:nvSpPr>
            <p:cNvPr id="8" name="手繪多邊形 7"/>
            <p:cNvSpPr/>
            <p:nvPr/>
          </p:nvSpPr>
          <p:spPr>
            <a:xfrm>
              <a:off x="5475021" y="3205658"/>
              <a:ext cx="1726100" cy="726398"/>
            </a:xfrm>
            <a:custGeom>
              <a:avLst/>
              <a:gdLst>
                <a:gd name="connsiteX0" fmla="*/ 0 w 1726100"/>
                <a:gd name="connsiteY0" fmla="*/ 72640 h 726398"/>
                <a:gd name="connsiteX1" fmla="*/ 72640 w 1726100"/>
                <a:gd name="connsiteY1" fmla="*/ 0 h 726398"/>
                <a:gd name="connsiteX2" fmla="*/ 1653460 w 1726100"/>
                <a:gd name="connsiteY2" fmla="*/ 0 h 726398"/>
                <a:gd name="connsiteX3" fmla="*/ 1726100 w 1726100"/>
                <a:gd name="connsiteY3" fmla="*/ 72640 h 726398"/>
                <a:gd name="connsiteX4" fmla="*/ 1726100 w 1726100"/>
                <a:gd name="connsiteY4" fmla="*/ 653758 h 726398"/>
                <a:gd name="connsiteX5" fmla="*/ 1653460 w 1726100"/>
                <a:gd name="connsiteY5" fmla="*/ 726398 h 726398"/>
                <a:gd name="connsiteX6" fmla="*/ 72640 w 1726100"/>
                <a:gd name="connsiteY6" fmla="*/ 726398 h 726398"/>
                <a:gd name="connsiteX7" fmla="*/ 0 w 1726100"/>
                <a:gd name="connsiteY7" fmla="*/ 653758 h 726398"/>
                <a:gd name="connsiteX8" fmla="*/ 0 w 1726100"/>
                <a:gd name="connsiteY8" fmla="*/ 72640 h 72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00" h="726398">
                  <a:moveTo>
                    <a:pt x="0" y="72640"/>
                  </a:moveTo>
                  <a:cubicBezTo>
                    <a:pt x="0" y="32522"/>
                    <a:pt x="32522" y="0"/>
                    <a:pt x="72640" y="0"/>
                  </a:cubicBezTo>
                  <a:lnTo>
                    <a:pt x="1653460" y="0"/>
                  </a:lnTo>
                  <a:cubicBezTo>
                    <a:pt x="1693578" y="0"/>
                    <a:pt x="1726100" y="32522"/>
                    <a:pt x="1726100" y="72640"/>
                  </a:cubicBezTo>
                  <a:lnTo>
                    <a:pt x="1726100" y="653758"/>
                  </a:lnTo>
                  <a:cubicBezTo>
                    <a:pt x="1726100" y="693876"/>
                    <a:pt x="1693578" y="726398"/>
                    <a:pt x="1653460" y="726398"/>
                  </a:cubicBezTo>
                  <a:lnTo>
                    <a:pt x="72640" y="726398"/>
                  </a:lnTo>
                  <a:cubicBezTo>
                    <a:pt x="32522" y="726398"/>
                    <a:pt x="0" y="693876"/>
                    <a:pt x="0" y="653758"/>
                  </a:cubicBezTo>
                  <a:lnTo>
                    <a:pt x="0" y="72640"/>
                  </a:lnTo>
                  <a:close/>
                </a:path>
              </a:pathLst>
            </a:custGeom>
            <a:solidFill>
              <a:srgbClr val="CC33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2715" tIns="112715" rIns="112715" bIns="112715"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服務據點</a:t>
              </a:r>
              <a:endParaRPr lang="en-US" altLang="zh-TW" sz="2400" kern="1200" dirty="0">
                <a:latin typeface="微軟正黑體" panose="020B0604030504040204" pitchFamily="34" charset="-120"/>
                <a:ea typeface="微軟正黑體" panose="020B0604030504040204" pitchFamily="34" charset="-120"/>
              </a:endParaRPr>
            </a:p>
          </p:txBody>
        </p:sp>
        <p:sp>
          <p:nvSpPr>
            <p:cNvPr id="10" name="手繪多邊形 9"/>
            <p:cNvSpPr/>
            <p:nvPr/>
          </p:nvSpPr>
          <p:spPr>
            <a:xfrm>
              <a:off x="2480487" y="3234224"/>
              <a:ext cx="1534875" cy="697832"/>
            </a:xfrm>
            <a:custGeom>
              <a:avLst/>
              <a:gdLst>
                <a:gd name="connsiteX0" fmla="*/ 0 w 1534875"/>
                <a:gd name="connsiteY0" fmla="*/ 69783 h 697832"/>
                <a:gd name="connsiteX1" fmla="*/ 69783 w 1534875"/>
                <a:gd name="connsiteY1" fmla="*/ 0 h 697832"/>
                <a:gd name="connsiteX2" fmla="*/ 1465092 w 1534875"/>
                <a:gd name="connsiteY2" fmla="*/ 0 h 697832"/>
                <a:gd name="connsiteX3" fmla="*/ 1534875 w 1534875"/>
                <a:gd name="connsiteY3" fmla="*/ 69783 h 697832"/>
                <a:gd name="connsiteX4" fmla="*/ 1534875 w 1534875"/>
                <a:gd name="connsiteY4" fmla="*/ 628049 h 697832"/>
                <a:gd name="connsiteX5" fmla="*/ 1465092 w 1534875"/>
                <a:gd name="connsiteY5" fmla="*/ 697832 h 697832"/>
                <a:gd name="connsiteX6" fmla="*/ 69783 w 1534875"/>
                <a:gd name="connsiteY6" fmla="*/ 697832 h 697832"/>
                <a:gd name="connsiteX7" fmla="*/ 0 w 1534875"/>
                <a:gd name="connsiteY7" fmla="*/ 628049 h 697832"/>
                <a:gd name="connsiteX8" fmla="*/ 0 w 1534875"/>
                <a:gd name="connsiteY8" fmla="*/ 69783 h 69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4875" h="697832">
                  <a:moveTo>
                    <a:pt x="0" y="69783"/>
                  </a:moveTo>
                  <a:cubicBezTo>
                    <a:pt x="0" y="31243"/>
                    <a:pt x="31243" y="0"/>
                    <a:pt x="69783" y="0"/>
                  </a:cubicBezTo>
                  <a:lnTo>
                    <a:pt x="1465092" y="0"/>
                  </a:lnTo>
                  <a:cubicBezTo>
                    <a:pt x="1503632" y="0"/>
                    <a:pt x="1534875" y="31243"/>
                    <a:pt x="1534875" y="69783"/>
                  </a:cubicBezTo>
                  <a:lnTo>
                    <a:pt x="1534875" y="628049"/>
                  </a:lnTo>
                  <a:cubicBezTo>
                    <a:pt x="1534875" y="666589"/>
                    <a:pt x="1503632" y="697832"/>
                    <a:pt x="1465092" y="697832"/>
                  </a:cubicBezTo>
                  <a:lnTo>
                    <a:pt x="69783" y="697832"/>
                  </a:lnTo>
                  <a:cubicBezTo>
                    <a:pt x="31243" y="697832"/>
                    <a:pt x="0" y="666589"/>
                    <a:pt x="0" y="628049"/>
                  </a:cubicBezTo>
                  <a:lnTo>
                    <a:pt x="0" y="69783"/>
                  </a:lnTo>
                  <a:close/>
                </a:path>
              </a:pathLst>
            </a:custGeom>
            <a:solidFill>
              <a:srgbClr val="CC33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1879" tIns="111879" rIns="111879" bIns="111879"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服務中心</a:t>
              </a:r>
              <a:endParaRPr lang="en-US" altLang="zh-TW" sz="2400" kern="1200" dirty="0">
                <a:latin typeface="微軟正黑體" panose="020B0604030504040204" pitchFamily="34" charset="-120"/>
                <a:ea typeface="微軟正黑體" panose="020B0604030504040204" pitchFamily="34" charset="-120"/>
              </a:endParaRPr>
            </a:p>
          </p:txBody>
        </p:sp>
      </p:grpSp>
      <p:sp>
        <p:nvSpPr>
          <p:cNvPr id="4" name="矩形: 圓角 3"/>
          <p:cNvSpPr/>
          <p:nvPr/>
        </p:nvSpPr>
        <p:spPr>
          <a:xfrm>
            <a:off x="2771800" y="4033376"/>
            <a:ext cx="5056048" cy="84263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l"/>
            </a:pP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評估後轉介個案。</a:t>
            </a:r>
            <a:r>
              <a:rPr lang="en-US" altLang="zh-TW" sz="1200" dirty="0">
                <a:solidFill>
                  <a:schemeClr val="tx1">
                    <a:lumMod val="95000"/>
                    <a:lumOff val="5000"/>
                  </a:schemeClr>
                </a:solidFill>
                <a:latin typeface="微軟正黑體" panose="020B0604030504040204" pitchFamily="34" charset="-120"/>
                <a:ea typeface="微軟正黑體" panose="020B0604030504040204" pitchFamily="34" charset="-120"/>
              </a:rPr>
              <a:t>【</a:t>
            </a: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透過紙本及電子郵件模式轉介至精神長照據點</a:t>
            </a:r>
            <a:r>
              <a:rPr lang="en-US" altLang="zh-TW" sz="1200" dirty="0">
                <a:solidFill>
                  <a:schemeClr val="tx1">
                    <a:lumMod val="95000"/>
                    <a:lumOff val="5000"/>
                  </a:schemeClr>
                </a:solidFill>
                <a:latin typeface="微軟正黑體" panose="020B0604030504040204" pitchFamily="34" charset="-120"/>
                <a:ea typeface="微軟正黑體" panose="020B0604030504040204" pitchFamily="34" charset="-120"/>
              </a:rPr>
              <a:t>】</a:t>
            </a:r>
          </a:p>
          <a:p>
            <a:pPr marL="171450" indent="-171450">
              <a:buFont typeface="Wingdings" panose="05000000000000000000" pitchFamily="2" charset="2"/>
              <a:buChar char="l"/>
            </a:pP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提供可運用的各類社區資源。</a:t>
            </a:r>
            <a:endParaRPr lang="en-US" altLang="zh-TW" sz="12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提供精神個案照護諮詢，追蹤個案服務狀況與品質監控。</a:t>
            </a:r>
            <a:endParaRPr lang="en-US" altLang="zh-TW" sz="12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提供家屬</a:t>
            </a:r>
            <a:r>
              <a:rPr lang="zh-TW" altLang="zh-TW" sz="1200" dirty="0">
                <a:solidFill>
                  <a:schemeClr val="tx1">
                    <a:lumMod val="95000"/>
                    <a:lumOff val="5000"/>
                  </a:schemeClr>
                </a:solidFill>
                <a:latin typeface="微軟正黑體" panose="020B0604030504040204" pitchFamily="34" charset="-120"/>
                <a:ea typeface="微軟正黑體" panose="020B0604030504040204" pitchFamily="34" charset="-120"/>
              </a:rPr>
              <a:t>諮詢</a:t>
            </a: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服務</a:t>
            </a:r>
            <a:r>
              <a:rPr lang="zh-TW" altLang="zh-TW" sz="1200" dirty="0">
                <a:solidFill>
                  <a:schemeClr val="tx1">
                    <a:lumMod val="95000"/>
                    <a:lumOff val="5000"/>
                  </a:schemeClr>
                </a:solidFill>
                <a:latin typeface="微軟正黑體" panose="020B0604030504040204" pitchFamily="34" charset="-120"/>
                <a:ea typeface="微軟正黑體" panose="020B0604030504040204" pitchFamily="34" charset="-120"/>
              </a:rPr>
              <a:t>、</a:t>
            </a: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據點服務諮詢及資源</a:t>
            </a:r>
            <a:r>
              <a:rPr lang="zh-TW" altLang="zh-TW" sz="1200" dirty="0">
                <a:solidFill>
                  <a:schemeClr val="tx1">
                    <a:lumMod val="95000"/>
                    <a:lumOff val="5000"/>
                  </a:schemeClr>
                </a:solidFill>
                <a:latin typeface="微軟正黑體" panose="020B0604030504040204" pitchFamily="34" charset="-120"/>
                <a:ea typeface="微軟正黑體" panose="020B0604030504040204" pitchFamily="34" charset="-120"/>
              </a:rPr>
              <a:t>轉介。</a:t>
            </a:r>
            <a:endParaRPr lang="en-US" altLang="zh-TW" sz="1200"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14" name="矩形: 圓角 13"/>
          <p:cNvSpPr/>
          <p:nvPr/>
        </p:nvSpPr>
        <p:spPr>
          <a:xfrm>
            <a:off x="937830" y="1229257"/>
            <a:ext cx="2681486" cy="158944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l"/>
            </a:pP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網絡單位聯繫</a:t>
            </a:r>
            <a:endParaRPr lang="en-US" altLang="zh-TW" sz="12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衛生所、長照中心、醫療機構、各局處資訊佈達及協助轉介</a:t>
            </a:r>
            <a:endParaRPr lang="en-US" altLang="zh-TW" sz="12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連結整合性篩檢活動宣導、發放簡章及張貼海報。</a:t>
            </a:r>
            <a:endParaRPr lang="en-US" altLang="zh-TW" sz="12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執行過程困難與討論</a:t>
            </a:r>
            <a:endParaRPr lang="en-US" altLang="zh-TW" sz="12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輔導計畫相關行政作業</a:t>
            </a:r>
          </a:p>
        </p:txBody>
      </p:sp>
      <p:sp>
        <p:nvSpPr>
          <p:cNvPr id="17" name="矩形: 圓角 16"/>
          <p:cNvSpPr/>
          <p:nvPr/>
        </p:nvSpPr>
        <p:spPr>
          <a:xfrm>
            <a:off x="5796136" y="1975285"/>
            <a:ext cx="3024336" cy="632151"/>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l"/>
            </a:pP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衛生局辦理之志工課程，推廣志工運用，增強服務效益。</a:t>
            </a:r>
            <a:endParaRPr lang="en-US" altLang="zh-TW" sz="12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solidFill>
                  <a:schemeClr val="tx1">
                    <a:lumMod val="95000"/>
                    <a:lumOff val="5000"/>
                  </a:schemeClr>
                </a:solidFill>
                <a:latin typeface="微軟正黑體" panose="020B0604030504040204" pitchFamily="34" charset="-120"/>
                <a:ea typeface="微軟正黑體" panose="020B0604030504040204" pitchFamily="34" charset="-120"/>
              </a:rPr>
              <a:t>協調、輔導據點服務工作。</a:t>
            </a:r>
          </a:p>
        </p:txBody>
      </p:sp>
      <p:sp>
        <p:nvSpPr>
          <p:cNvPr id="20" name="Content Placeholder 4"/>
          <p:cNvSpPr txBox="1">
            <a:spLocks/>
          </p:cNvSpPr>
          <p:nvPr/>
        </p:nvSpPr>
        <p:spPr>
          <a:xfrm>
            <a:off x="8388424" y="4876006"/>
            <a:ext cx="646956" cy="221059"/>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800" dirty="0">
                <a:latin typeface="微軟正黑體" panose="020B0604030504040204" pitchFamily="34" charset="-120"/>
                <a:ea typeface="微軟正黑體" panose="020B0604030504040204" pitchFamily="34" charset="-120"/>
                <a:cs typeface="Arial" pitchFamily="34" charset="0"/>
              </a:rPr>
              <a:t>15</a:t>
            </a:r>
          </a:p>
        </p:txBody>
      </p:sp>
    </p:spTree>
    <p:extLst>
      <p:ext uri="{BB962C8B-B14F-4D97-AF65-F5344CB8AC3E}">
        <p14:creationId xmlns:p14="http://schemas.microsoft.com/office/powerpoint/2010/main" val="40705556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85FB983-4F92-4A06-BFFA-76DE97580388}"/>
              </a:ext>
            </a:extLst>
          </p:cNvPr>
          <p:cNvSpPr>
            <a:spLocks noGrp="1"/>
          </p:cNvSpPr>
          <p:nvPr>
            <p:ph type="title"/>
          </p:nvPr>
        </p:nvSpPr>
        <p:spPr>
          <a:xfrm>
            <a:off x="323528" y="0"/>
            <a:ext cx="1929007" cy="1059582"/>
          </a:xfrm>
        </p:spPr>
        <p:txBody>
          <a:bodyPr/>
          <a:lstStyle/>
          <a:p>
            <a:r>
              <a:rPr lang="zh-TW" altLang="en-US" sz="2800" dirty="0">
                <a:solidFill>
                  <a:schemeClr val="tx1"/>
                </a:solidFill>
              </a:rPr>
              <a:t>轉介表單</a:t>
            </a:r>
          </a:p>
        </p:txBody>
      </p:sp>
      <p:pic>
        <p:nvPicPr>
          <p:cNvPr id="3" name="圖片 2">
            <a:extLst>
              <a:ext uri="{FF2B5EF4-FFF2-40B4-BE49-F238E27FC236}">
                <a16:creationId xmlns:a16="http://schemas.microsoft.com/office/drawing/2014/main" xmlns="" id="{CC7D32FE-4AB7-4FD0-9B18-AE219FA1CBF9}"/>
              </a:ext>
            </a:extLst>
          </p:cNvPr>
          <p:cNvPicPr>
            <a:picLocks noChangeAspect="1"/>
          </p:cNvPicPr>
          <p:nvPr/>
        </p:nvPicPr>
        <p:blipFill>
          <a:blip r:embed="rId2"/>
          <a:stretch>
            <a:fillRect/>
          </a:stretch>
        </p:blipFill>
        <p:spPr>
          <a:xfrm>
            <a:off x="539552" y="1059582"/>
            <a:ext cx="4104456" cy="3841398"/>
          </a:xfrm>
          <a:prstGeom prst="rect">
            <a:avLst/>
          </a:prstGeom>
        </p:spPr>
      </p:pic>
      <p:pic>
        <p:nvPicPr>
          <p:cNvPr id="4" name="圖片 3">
            <a:extLst>
              <a:ext uri="{FF2B5EF4-FFF2-40B4-BE49-F238E27FC236}">
                <a16:creationId xmlns:a16="http://schemas.microsoft.com/office/drawing/2014/main" xmlns="" id="{DBD8AB86-2080-424B-9B07-5A896609BD36}"/>
              </a:ext>
            </a:extLst>
          </p:cNvPr>
          <p:cNvPicPr>
            <a:picLocks noChangeAspect="1"/>
          </p:cNvPicPr>
          <p:nvPr/>
        </p:nvPicPr>
        <p:blipFill>
          <a:blip r:embed="rId3"/>
          <a:stretch>
            <a:fillRect/>
          </a:stretch>
        </p:blipFill>
        <p:spPr>
          <a:xfrm>
            <a:off x="4716016" y="1059582"/>
            <a:ext cx="4104456" cy="3841398"/>
          </a:xfrm>
          <a:prstGeom prst="rect">
            <a:avLst/>
          </a:prstGeom>
        </p:spPr>
      </p:pic>
      <p:sp>
        <p:nvSpPr>
          <p:cNvPr id="5" name="Content Placeholder 4"/>
          <p:cNvSpPr txBox="1">
            <a:spLocks/>
          </p:cNvSpPr>
          <p:nvPr/>
        </p:nvSpPr>
        <p:spPr>
          <a:xfrm>
            <a:off x="8388424" y="4876006"/>
            <a:ext cx="646956" cy="221059"/>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800" dirty="0">
                <a:latin typeface="微軟正黑體" panose="020B0604030504040204" pitchFamily="34" charset="-120"/>
                <a:ea typeface="微軟正黑體" panose="020B0604030504040204" pitchFamily="34" charset="-120"/>
                <a:cs typeface="Arial" pitchFamily="34" charset="0"/>
              </a:rPr>
              <a:t>18</a:t>
            </a:r>
          </a:p>
        </p:txBody>
      </p:sp>
    </p:spTree>
    <p:extLst>
      <p:ext uri="{BB962C8B-B14F-4D97-AF65-F5344CB8AC3E}">
        <p14:creationId xmlns:p14="http://schemas.microsoft.com/office/powerpoint/2010/main" val="33405684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直線單箭頭接點 106"/>
          <p:cNvCxnSpPr/>
          <p:nvPr/>
        </p:nvCxnSpPr>
        <p:spPr>
          <a:xfrm>
            <a:off x="1901968" y="354113"/>
            <a:ext cx="2565000" cy="0"/>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3" name="object 31"/>
          <p:cNvSpPr txBox="1">
            <a:spLocks/>
          </p:cNvSpPr>
          <p:nvPr/>
        </p:nvSpPr>
        <p:spPr>
          <a:xfrm>
            <a:off x="55049" y="4245980"/>
            <a:ext cx="4613031" cy="473848"/>
          </a:xfrm>
          <a:prstGeom prst="rect">
            <a:avLst/>
          </a:prstGeom>
          <a:noFill/>
        </p:spPr>
        <p:style>
          <a:lnRef idx="0">
            <a:schemeClr val="accent1"/>
          </a:lnRef>
          <a:fillRef idx="3">
            <a:schemeClr val="accent1"/>
          </a:fillRef>
          <a:effectRef idx="3">
            <a:schemeClr val="accent1"/>
          </a:effectRef>
          <a:fontRef idx="minor">
            <a:schemeClr val="lt1"/>
          </a:fontRef>
        </p:style>
        <p:txBody>
          <a:bodyPr spcFirstLastPara="1" vert="horz" wrap="square" lIns="0" tIns="12065"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Raleway"/>
              <a:buNone/>
              <a:defRPr sz="2800" b="1" i="0" u="none" strike="noStrike" cap="none">
                <a:solidFill>
                  <a:schemeClr val="accent5"/>
                </a:solidFill>
                <a:latin typeface="Raleway"/>
                <a:ea typeface="Raleway"/>
                <a:cs typeface="Raleway"/>
                <a:sym typeface="Raleway"/>
              </a:defRPr>
            </a:lvl1pPr>
            <a:lvl2pPr marR="0" lvl="1" algn="l" rtl="0">
              <a:lnSpc>
                <a:spcPct val="100000"/>
              </a:lnSpc>
              <a:spcBef>
                <a:spcPts val="0"/>
              </a:spcBef>
              <a:spcAft>
                <a:spcPts val="0"/>
              </a:spcAft>
              <a:buClr>
                <a:schemeClr val="accent5"/>
              </a:buClr>
              <a:buSzPts val="2800"/>
              <a:buFont typeface="Raleway"/>
              <a:buNone/>
              <a:defRPr sz="2800" b="1" i="0" u="none" strike="noStrike" cap="none">
                <a:solidFill>
                  <a:schemeClr val="accent5"/>
                </a:solidFill>
                <a:latin typeface="Raleway"/>
                <a:ea typeface="Raleway"/>
                <a:cs typeface="Raleway"/>
                <a:sym typeface="Raleway"/>
              </a:defRPr>
            </a:lvl2pPr>
            <a:lvl3pPr marR="0" lvl="2" algn="l" rtl="0">
              <a:lnSpc>
                <a:spcPct val="100000"/>
              </a:lnSpc>
              <a:spcBef>
                <a:spcPts val="0"/>
              </a:spcBef>
              <a:spcAft>
                <a:spcPts val="0"/>
              </a:spcAft>
              <a:buClr>
                <a:schemeClr val="accent5"/>
              </a:buClr>
              <a:buSzPts val="2800"/>
              <a:buFont typeface="Raleway"/>
              <a:buNone/>
              <a:defRPr sz="2800" b="1" i="0" u="none" strike="noStrike" cap="none">
                <a:solidFill>
                  <a:schemeClr val="accent5"/>
                </a:solidFill>
                <a:latin typeface="Raleway"/>
                <a:ea typeface="Raleway"/>
                <a:cs typeface="Raleway"/>
                <a:sym typeface="Raleway"/>
              </a:defRPr>
            </a:lvl3pPr>
            <a:lvl4pPr marR="0" lvl="3" algn="l" rtl="0">
              <a:lnSpc>
                <a:spcPct val="100000"/>
              </a:lnSpc>
              <a:spcBef>
                <a:spcPts val="0"/>
              </a:spcBef>
              <a:spcAft>
                <a:spcPts val="0"/>
              </a:spcAft>
              <a:buClr>
                <a:schemeClr val="accent5"/>
              </a:buClr>
              <a:buSzPts val="2800"/>
              <a:buFont typeface="Raleway"/>
              <a:buNone/>
              <a:defRPr sz="2800" b="1" i="0" u="none" strike="noStrike" cap="none">
                <a:solidFill>
                  <a:schemeClr val="accent5"/>
                </a:solidFill>
                <a:latin typeface="Raleway"/>
                <a:ea typeface="Raleway"/>
                <a:cs typeface="Raleway"/>
                <a:sym typeface="Raleway"/>
              </a:defRPr>
            </a:lvl4pPr>
            <a:lvl5pPr marR="0" lvl="4" algn="l" rtl="0">
              <a:lnSpc>
                <a:spcPct val="100000"/>
              </a:lnSpc>
              <a:spcBef>
                <a:spcPts val="0"/>
              </a:spcBef>
              <a:spcAft>
                <a:spcPts val="0"/>
              </a:spcAft>
              <a:buClr>
                <a:schemeClr val="accent5"/>
              </a:buClr>
              <a:buSzPts val="2800"/>
              <a:buFont typeface="Raleway"/>
              <a:buNone/>
              <a:defRPr sz="2800" b="1" i="0" u="none" strike="noStrike" cap="none">
                <a:solidFill>
                  <a:schemeClr val="accent5"/>
                </a:solidFill>
                <a:latin typeface="Raleway"/>
                <a:ea typeface="Raleway"/>
                <a:cs typeface="Raleway"/>
                <a:sym typeface="Raleway"/>
              </a:defRPr>
            </a:lvl5pPr>
            <a:lvl6pPr marR="0" lvl="5" algn="l" rtl="0">
              <a:lnSpc>
                <a:spcPct val="100000"/>
              </a:lnSpc>
              <a:spcBef>
                <a:spcPts val="0"/>
              </a:spcBef>
              <a:spcAft>
                <a:spcPts val="0"/>
              </a:spcAft>
              <a:buClr>
                <a:schemeClr val="accent5"/>
              </a:buClr>
              <a:buSzPts val="2800"/>
              <a:buFont typeface="Raleway"/>
              <a:buNone/>
              <a:defRPr sz="2800" b="1" i="0" u="none" strike="noStrike" cap="none">
                <a:solidFill>
                  <a:schemeClr val="accent5"/>
                </a:solidFill>
                <a:latin typeface="Raleway"/>
                <a:ea typeface="Raleway"/>
                <a:cs typeface="Raleway"/>
                <a:sym typeface="Raleway"/>
              </a:defRPr>
            </a:lvl6pPr>
            <a:lvl7pPr marR="0" lvl="6" algn="l" rtl="0">
              <a:lnSpc>
                <a:spcPct val="100000"/>
              </a:lnSpc>
              <a:spcBef>
                <a:spcPts val="0"/>
              </a:spcBef>
              <a:spcAft>
                <a:spcPts val="0"/>
              </a:spcAft>
              <a:buClr>
                <a:schemeClr val="accent5"/>
              </a:buClr>
              <a:buSzPts val="2800"/>
              <a:buFont typeface="Raleway"/>
              <a:buNone/>
              <a:defRPr sz="2800" b="1" i="0" u="none" strike="noStrike" cap="none">
                <a:solidFill>
                  <a:schemeClr val="accent5"/>
                </a:solidFill>
                <a:latin typeface="Raleway"/>
                <a:ea typeface="Raleway"/>
                <a:cs typeface="Raleway"/>
                <a:sym typeface="Raleway"/>
              </a:defRPr>
            </a:lvl7pPr>
            <a:lvl8pPr marR="0" lvl="7" algn="l" rtl="0">
              <a:lnSpc>
                <a:spcPct val="100000"/>
              </a:lnSpc>
              <a:spcBef>
                <a:spcPts val="0"/>
              </a:spcBef>
              <a:spcAft>
                <a:spcPts val="0"/>
              </a:spcAft>
              <a:buClr>
                <a:schemeClr val="accent5"/>
              </a:buClr>
              <a:buSzPts val="2800"/>
              <a:buFont typeface="Raleway"/>
              <a:buNone/>
              <a:defRPr sz="2800" b="1" i="0" u="none" strike="noStrike" cap="none">
                <a:solidFill>
                  <a:schemeClr val="accent5"/>
                </a:solidFill>
                <a:latin typeface="Raleway"/>
                <a:ea typeface="Raleway"/>
                <a:cs typeface="Raleway"/>
                <a:sym typeface="Raleway"/>
              </a:defRPr>
            </a:lvl8pPr>
            <a:lvl9pPr marR="0" lvl="8" algn="l" rtl="0">
              <a:lnSpc>
                <a:spcPct val="100000"/>
              </a:lnSpc>
              <a:spcBef>
                <a:spcPts val="0"/>
              </a:spcBef>
              <a:spcAft>
                <a:spcPts val="0"/>
              </a:spcAft>
              <a:buClr>
                <a:schemeClr val="accent5"/>
              </a:buClr>
              <a:buSzPts val="2800"/>
              <a:buFont typeface="Raleway"/>
              <a:buNone/>
              <a:defRPr sz="2800" b="1" i="0" u="none" strike="noStrike" cap="none">
                <a:solidFill>
                  <a:schemeClr val="accent5"/>
                </a:solidFill>
                <a:latin typeface="Raleway"/>
                <a:ea typeface="Raleway"/>
                <a:cs typeface="Raleway"/>
                <a:sym typeface="Raleway"/>
              </a:defRPr>
            </a:lvl9pPr>
          </a:lstStyle>
          <a:p>
            <a:pPr algn="ctr">
              <a:buClr>
                <a:srgbClr val="000000"/>
              </a:buClr>
              <a:buSzTx/>
              <a:defRPr/>
            </a:pPr>
            <a:r>
              <a:rPr lang="zh-TW" altLang="en-US" sz="3000" dirty="0">
                <a:solidFill>
                  <a:schemeClr val="tx1"/>
                </a:solidFill>
                <a:latin typeface="微軟正黑體" panose="020B0604030504040204" pitchFamily="34" charset="-120"/>
                <a:ea typeface="微軟正黑體" panose="020B0604030504040204" pitchFamily="34" charset="-120"/>
                <a:cs typeface="Arial"/>
                <a:sym typeface="Arial"/>
              </a:rPr>
              <a:t>雲林縣精神長照轉介與服務</a:t>
            </a:r>
            <a:endParaRPr lang="zh-CN" altLang="en-US" sz="3000" dirty="0">
              <a:solidFill>
                <a:schemeClr val="tx1"/>
              </a:solidFill>
              <a:latin typeface="微軟正黑體" panose="020B0604030504040204" pitchFamily="34" charset="-120"/>
              <a:ea typeface="微軟正黑體" panose="020B0604030504040204" pitchFamily="34" charset="-120"/>
              <a:cs typeface="Arial"/>
              <a:sym typeface="Arial"/>
            </a:endParaRPr>
          </a:p>
        </p:txBody>
      </p:sp>
      <p:sp>
        <p:nvSpPr>
          <p:cNvPr id="3" name="投影片編號版面配置區 2"/>
          <p:cNvSpPr>
            <a:spLocks noGrp="1"/>
          </p:cNvSpPr>
          <p:nvPr>
            <p:ph type="sldNum" sz="quarter" idx="12"/>
          </p:nvPr>
        </p:nvSpPr>
        <p:spPr/>
        <p:txBody>
          <a:bodyPr/>
          <a:lstStyle/>
          <a:p>
            <a:fld id="{B614AC73-2973-4967-9283-47CAA8E5AD54}" type="slidenum">
              <a:rPr lang="zh-TW" altLang="en-US" smtClean="0"/>
              <a:t>66</a:t>
            </a:fld>
            <a:endParaRPr lang="zh-TW" altLang="en-US"/>
          </a:p>
        </p:txBody>
      </p:sp>
      <p:cxnSp>
        <p:nvCxnSpPr>
          <p:cNvPr id="56" name="直線單箭頭接點 55"/>
          <p:cNvCxnSpPr/>
          <p:nvPr/>
        </p:nvCxnSpPr>
        <p:spPr>
          <a:xfrm>
            <a:off x="5946209" y="2445136"/>
            <a:ext cx="324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8" name="群組 107"/>
          <p:cNvGrpSpPr/>
          <p:nvPr/>
        </p:nvGrpSpPr>
        <p:grpSpPr>
          <a:xfrm>
            <a:off x="304338" y="69560"/>
            <a:ext cx="8516456" cy="4521890"/>
            <a:chOff x="405783" y="92747"/>
            <a:chExt cx="11355275" cy="6029187"/>
          </a:xfrm>
        </p:grpSpPr>
        <p:cxnSp>
          <p:nvCxnSpPr>
            <p:cNvPr id="111" name="AutoShape 189"/>
            <p:cNvCxnSpPr>
              <a:cxnSpLocks noChangeShapeType="1"/>
            </p:cNvCxnSpPr>
            <p:nvPr/>
          </p:nvCxnSpPr>
          <p:spPr bwMode="auto">
            <a:xfrm rot="10800000" flipV="1">
              <a:off x="2941261" y="1743113"/>
              <a:ext cx="2706728" cy="589699"/>
            </a:xfrm>
            <a:prstGeom prst="bentConnector2">
              <a:avLst/>
            </a:prstGeom>
            <a:noFill/>
            <a:ln w="19050">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sp>
          <p:nvSpPr>
            <p:cNvPr id="112" name="Text Box 185"/>
            <p:cNvSpPr txBox="1">
              <a:spLocks noChangeArrowheads="1"/>
            </p:cNvSpPr>
            <p:nvPr/>
          </p:nvSpPr>
          <p:spPr bwMode="auto">
            <a:xfrm>
              <a:off x="3856114" y="1821562"/>
              <a:ext cx="830918" cy="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pPr algn="ctr">
                <a:lnSpc>
                  <a:spcPts val="750"/>
                </a:lnSpc>
              </a:pPr>
              <a:r>
                <a:rPr lang="zh-TW" altLang="en-US" sz="1050" b="1" kern="100" dirty="0">
                  <a:latin typeface="微軟正黑體" panose="020B0604030504040204" pitchFamily="34" charset="-120"/>
                  <a:ea typeface="微軟正黑體" panose="020B0604030504040204" pitchFamily="34" charset="-120"/>
                  <a:cs typeface="新細明體"/>
                </a:rPr>
                <a:t>不符合</a:t>
              </a:r>
              <a:endParaRPr lang="zh-TW" altLang="en-US" sz="1500" b="1" kern="100" dirty="0">
                <a:latin typeface="微軟正黑體" panose="020B0604030504040204" pitchFamily="34" charset="-120"/>
                <a:ea typeface="微軟正黑體" panose="020B0604030504040204" pitchFamily="34" charset="-120"/>
              </a:endParaRPr>
            </a:p>
          </p:txBody>
        </p:sp>
        <p:grpSp>
          <p:nvGrpSpPr>
            <p:cNvPr id="104" name="群組 103"/>
            <p:cNvGrpSpPr/>
            <p:nvPr/>
          </p:nvGrpSpPr>
          <p:grpSpPr>
            <a:xfrm>
              <a:off x="405783" y="92747"/>
              <a:ext cx="11355275" cy="6029187"/>
              <a:chOff x="295714" y="160483"/>
              <a:chExt cx="11355275" cy="6029187"/>
            </a:xfrm>
          </p:grpSpPr>
          <p:grpSp>
            <p:nvGrpSpPr>
              <p:cNvPr id="4" name="群組 3"/>
              <p:cNvGrpSpPr/>
              <p:nvPr/>
            </p:nvGrpSpPr>
            <p:grpSpPr>
              <a:xfrm>
                <a:off x="295714" y="160483"/>
                <a:ext cx="11355275" cy="6029187"/>
                <a:chOff x="0" y="1"/>
                <a:chExt cx="6297405" cy="8327225"/>
              </a:xfrm>
            </p:grpSpPr>
            <p:grpSp>
              <p:nvGrpSpPr>
                <p:cNvPr id="5" name="群組 4"/>
                <p:cNvGrpSpPr/>
                <p:nvPr/>
              </p:nvGrpSpPr>
              <p:grpSpPr>
                <a:xfrm>
                  <a:off x="0" y="47708"/>
                  <a:ext cx="1113182" cy="2198024"/>
                  <a:chOff x="0" y="47708"/>
                  <a:chExt cx="1113182" cy="2198024"/>
                </a:xfrm>
              </p:grpSpPr>
              <p:sp>
                <p:nvSpPr>
                  <p:cNvPr id="50" name="矩形: 圓角 194"/>
                  <p:cNvSpPr/>
                  <p:nvPr/>
                </p:nvSpPr>
                <p:spPr>
                  <a:xfrm>
                    <a:off x="0" y="47708"/>
                    <a:ext cx="1113182" cy="2198024"/>
                  </a:xfrm>
                  <a:prstGeom prst="roundRect">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zh-TW" altLang="en-US" sz="1050"/>
                  </a:p>
                </p:txBody>
              </p:sp>
              <p:sp>
                <p:nvSpPr>
                  <p:cNvPr id="51" name="文字方塊 2"/>
                  <p:cNvSpPr txBox="1">
                    <a:spLocks noChangeArrowheads="1"/>
                  </p:cNvSpPr>
                  <p:nvPr/>
                </p:nvSpPr>
                <p:spPr bwMode="auto">
                  <a:xfrm>
                    <a:off x="119269" y="143123"/>
                    <a:ext cx="850265" cy="357505"/>
                  </a:xfrm>
                  <a:prstGeom prst="rect">
                    <a:avLst/>
                  </a:prstGeom>
                  <a:solidFill>
                    <a:schemeClr val="accent3">
                      <a:lumMod val="60000"/>
                      <a:lumOff val="40000"/>
                    </a:schemeClr>
                  </a:solidFill>
                  <a:ln w="9525">
                    <a:solidFill>
                      <a:schemeClr val="tx1"/>
                    </a:solidFill>
                    <a:miter lim="800000"/>
                    <a:headEnd/>
                    <a:tailEnd/>
                  </a:ln>
                </p:spPr>
                <p:txBody>
                  <a:bodyPr rot="0" vert="horz" wrap="square" lIns="68580" tIns="34290" rIns="68580" bIns="34290" anchor="ctr" anchorCtr="0">
                    <a:noAutofit/>
                  </a:bodyPr>
                  <a:lstStyle/>
                  <a:p>
                    <a:pPr algn="ctr"/>
                    <a:r>
                      <a:rPr lang="zh-TW" altLang="en-US" sz="900" b="1" kern="100" dirty="0">
                        <a:latin typeface="微軟正黑體" panose="020B0604030504040204" pitchFamily="34" charset="-120"/>
                        <a:ea typeface="微軟正黑體" panose="020B0604030504040204" pitchFamily="34" charset="-120"/>
                      </a:rPr>
                      <a:t>衛生所</a:t>
                    </a:r>
                  </a:p>
                </p:txBody>
              </p:sp>
              <p:sp>
                <p:nvSpPr>
                  <p:cNvPr id="52" name="文字方塊 2"/>
                  <p:cNvSpPr txBox="1">
                    <a:spLocks noChangeArrowheads="1"/>
                  </p:cNvSpPr>
                  <p:nvPr/>
                </p:nvSpPr>
                <p:spPr bwMode="auto">
                  <a:xfrm>
                    <a:off x="119269" y="556591"/>
                    <a:ext cx="850265" cy="357505"/>
                  </a:xfrm>
                  <a:prstGeom prst="rect">
                    <a:avLst/>
                  </a:prstGeom>
                  <a:solidFill>
                    <a:schemeClr val="accent3">
                      <a:lumMod val="60000"/>
                      <a:lumOff val="40000"/>
                    </a:schemeClr>
                  </a:solidFill>
                  <a:ln w="9525">
                    <a:solidFill>
                      <a:schemeClr val="tx1"/>
                    </a:solidFill>
                    <a:miter lim="800000"/>
                    <a:headEnd/>
                    <a:tailEnd/>
                  </a:ln>
                </p:spPr>
                <p:txBody>
                  <a:bodyPr rot="0" vert="horz" wrap="square" lIns="68580" tIns="34290" rIns="68580" bIns="34290" anchor="ctr" anchorCtr="0">
                    <a:noAutofit/>
                  </a:bodyPr>
                  <a:lstStyle/>
                  <a:p>
                    <a:pPr algn="ctr"/>
                    <a:r>
                      <a:rPr lang="zh-TW" altLang="en-US" sz="900" b="1" kern="100" dirty="0">
                        <a:latin typeface="微軟正黑體" panose="020B0604030504040204" pitchFamily="34" charset="-120"/>
                        <a:ea typeface="微軟正黑體" panose="020B0604030504040204" pitchFamily="34" charset="-120"/>
                      </a:rPr>
                      <a:t>醫療院所</a:t>
                    </a:r>
                  </a:p>
                </p:txBody>
              </p:sp>
              <p:sp>
                <p:nvSpPr>
                  <p:cNvPr id="53" name="文字方塊 2"/>
                  <p:cNvSpPr txBox="1">
                    <a:spLocks noChangeArrowheads="1"/>
                  </p:cNvSpPr>
                  <p:nvPr/>
                </p:nvSpPr>
                <p:spPr bwMode="auto">
                  <a:xfrm>
                    <a:off x="119269" y="970059"/>
                    <a:ext cx="850265" cy="357505"/>
                  </a:xfrm>
                  <a:prstGeom prst="rect">
                    <a:avLst/>
                  </a:prstGeom>
                  <a:solidFill>
                    <a:schemeClr val="accent3">
                      <a:lumMod val="60000"/>
                      <a:lumOff val="40000"/>
                    </a:schemeClr>
                  </a:solidFill>
                  <a:ln w="9525">
                    <a:solidFill>
                      <a:schemeClr val="tx1"/>
                    </a:solidFill>
                    <a:miter lim="800000"/>
                    <a:headEnd/>
                    <a:tailEnd/>
                  </a:ln>
                </p:spPr>
                <p:txBody>
                  <a:bodyPr rot="0" vert="horz" wrap="square" lIns="68580" tIns="34290" rIns="68580" bIns="34290" anchor="ctr" anchorCtr="0">
                    <a:noAutofit/>
                  </a:bodyPr>
                  <a:lstStyle/>
                  <a:p>
                    <a:pPr algn="ctr"/>
                    <a:r>
                      <a:rPr lang="zh-TW" altLang="en-US" sz="900" b="1" kern="100" dirty="0">
                        <a:latin typeface="微軟正黑體" panose="020B0604030504040204" pitchFamily="34" charset="-120"/>
                        <a:ea typeface="微軟正黑體" panose="020B0604030504040204" pitchFamily="34" charset="-120"/>
                      </a:rPr>
                      <a:t>精復機構</a:t>
                    </a:r>
                  </a:p>
                </p:txBody>
              </p:sp>
              <p:sp>
                <p:nvSpPr>
                  <p:cNvPr id="54" name="文字方塊 2"/>
                  <p:cNvSpPr txBox="1">
                    <a:spLocks noChangeArrowheads="1"/>
                  </p:cNvSpPr>
                  <p:nvPr/>
                </p:nvSpPr>
                <p:spPr bwMode="auto">
                  <a:xfrm>
                    <a:off x="119268" y="1383527"/>
                    <a:ext cx="850265" cy="357506"/>
                  </a:xfrm>
                  <a:prstGeom prst="rect">
                    <a:avLst/>
                  </a:prstGeom>
                  <a:solidFill>
                    <a:schemeClr val="accent3">
                      <a:lumMod val="60000"/>
                      <a:lumOff val="40000"/>
                    </a:schemeClr>
                  </a:solidFill>
                  <a:ln w="9525">
                    <a:solidFill>
                      <a:schemeClr val="tx1"/>
                    </a:solidFill>
                    <a:miter lim="800000"/>
                    <a:headEnd/>
                    <a:tailEnd/>
                  </a:ln>
                </p:spPr>
                <p:txBody>
                  <a:bodyPr rot="0" vert="horz" wrap="square" lIns="68580" tIns="34290" rIns="68580" bIns="34290" anchor="ctr" anchorCtr="0">
                    <a:noAutofit/>
                  </a:bodyPr>
                  <a:lstStyle/>
                  <a:p>
                    <a:pPr algn="ctr"/>
                    <a:r>
                      <a:rPr lang="zh-TW" altLang="en-US" sz="900" b="1" kern="100" dirty="0">
                        <a:latin typeface="微軟正黑體" panose="020B0604030504040204" pitchFamily="34" charset="-120"/>
                        <a:ea typeface="微軟正黑體" panose="020B0604030504040204" pitchFamily="34" charset="-120"/>
                      </a:rPr>
                      <a:t>社區單位</a:t>
                    </a:r>
                  </a:p>
                </p:txBody>
              </p:sp>
            </p:grpSp>
            <p:grpSp>
              <p:nvGrpSpPr>
                <p:cNvPr id="6" name="群組 5"/>
                <p:cNvGrpSpPr/>
                <p:nvPr/>
              </p:nvGrpSpPr>
              <p:grpSpPr>
                <a:xfrm>
                  <a:off x="5184250" y="1"/>
                  <a:ext cx="1113155" cy="2146300"/>
                  <a:chOff x="5184250" y="1"/>
                  <a:chExt cx="1113182" cy="2146852"/>
                </a:xfrm>
              </p:grpSpPr>
              <p:sp>
                <p:nvSpPr>
                  <p:cNvPr id="44" name="矩形: 圓角 200"/>
                  <p:cNvSpPr/>
                  <p:nvPr/>
                </p:nvSpPr>
                <p:spPr>
                  <a:xfrm>
                    <a:off x="5184250" y="1"/>
                    <a:ext cx="1113182" cy="2146852"/>
                  </a:xfrm>
                  <a:prstGeom prst="roundRect">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zh-TW" altLang="en-US" sz="1050"/>
                  </a:p>
                </p:txBody>
              </p:sp>
              <p:sp>
                <p:nvSpPr>
                  <p:cNvPr id="45" name="文字方塊 2"/>
                  <p:cNvSpPr txBox="1">
                    <a:spLocks noChangeArrowheads="1"/>
                  </p:cNvSpPr>
                  <p:nvPr/>
                </p:nvSpPr>
                <p:spPr bwMode="auto">
                  <a:xfrm>
                    <a:off x="5319422" y="866692"/>
                    <a:ext cx="850265" cy="357505"/>
                  </a:xfrm>
                  <a:prstGeom prst="rect">
                    <a:avLst/>
                  </a:prstGeom>
                  <a:solidFill>
                    <a:schemeClr val="accent3">
                      <a:lumMod val="60000"/>
                      <a:lumOff val="40000"/>
                    </a:schemeClr>
                  </a:solidFill>
                  <a:ln w="9525">
                    <a:solidFill>
                      <a:srgbClr val="000000"/>
                    </a:solidFill>
                    <a:miter lim="800000"/>
                    <a:headEnd/>
                    <a:tailEnd/>
                  </a:ln>
                </p:spPr>
                <p:txBody>
                  <a:bodyPr rot="0" vert="horz" wrap="square" lIns="68580" tIns="34290" rIns="68580" bIns="34290" anchor="ctr" anchorCtr="0">
                    <a:noAutofit/>
                  </a:bodyPr>
                  <a:lstStyle/>
                  <a:p>
                    <a:pPr algn="ctr"/>
                    <a:r>
                      <a:rPr lang="zh-TW" altLang="en-US" sz="900" b="1" kern="100">
                        <a:latin typeface="微軟正黑體" panose="020B0604030504040204" pitchFamily="34" charset="-120"/>
                        <a:ea typeface="微軟正黑體" panose="020B0604030504040204" pitchFamily="34" charset="-120"/>
                      </a:rPr>
                      <a:t>出院準備</a:t>
                    </a:r>
                  </a:p>
                </p:txBody>
              </p:sp>
              <p:sp>
                <p:nvSpPr>
                  <p:cNvPr id="46" name="文字方塊 2"/>
                  <p:cNvSpPr txBox="1">
                    <a:spLocks noChangeArrowheads="1"/>
                  </p:cNvSpPr>
                  <p:nvPr/>
                </p:nvSpPr>
                <p:spPr bwMode="auto">
                  <a:xfrm>
                    <a:off x="5319422" y="95416"/>
                    <a:ext cx="850265" cy="357505"/>
                  </a:xfrm>
                  <a:prstGeom prst="rect">
                    <a:avLst/>
                  </a:prstGeom>
                  <a:solidFill>
                    <a:schemeClr val="accent3">
                      <a:lumMod val="60000"/>
                      <a:lumOff val="40000"/>
                    </a:schemeClr>
                  </a:solidFill>
                  <a:ln w="9525">
                    <a:solidFill>
                      <a:srgbClr val="000000"/>
                    </a:solidFill>
                    <a:miter lim="800000"/>
                    <a:headEnd/>
                    <a:tailEnd/>
                  </a:ln>
                </p:spPr>
                <p:txBody>
                  <a:bodyPr rot="0" vert="horz" wrap="square" lIns="68580" tIns="34290" rIns="68580" bIns="34290" anchor="ctr" anchorCtr="0">
                    <a:noAutofit/>
                  </a:bodyPr>
                  <a:lstStyle/>
                  <a:p>
                    <a:pPr algn="ctr"/>
                    <a:r>
                      <a:rPr lang="zh-TW" altLang="en-US" sz="900" b="1" kern="100" dirty="0">
                        <a:latin typeface="微軟正黑體" panose="020B0604030504040204" pitchFamily="34" charset="-120"/>
                        <a:ea typeface="微軟正黑體" panose="020B0604030504040204" pitchFamily="34" charset="-120"/>
                      </a:rPr>
                      <a:t>精神門診</a:t>
                    </a:r>
                  </a:p>
                </p:txBody>
              </p:sp>
              <p:sp>
                <p:nvSpPr>
                  <p:cNvPr id="47" name="文字方塊 2"/>
                  <p:cNvSpPr txBox="1">
                    <a:spLocks noChangeArrowheads="1"/>
                  </p:cNvSpPr>
                  <p:nvPr/>
                </p:nvSpPr>
                <p:spPr bwMode="auto">
                  <a:xfrm>
                    <a:off x="5319422" y="485030"/>
                    <a:ext cx="850265" cy="357505"/>
                  </a:xfrm>
                  <a:prstGeom prst="rect">
                    <a:avLst/>
                  </a:prstGeom>
                  <a:solidFill>
                    <a:schemeClr val="accent3">
                      <a:lumMod val="60000"/>
                      <a:lumOff val="40000"/>
                    </a:schemeClr>
                  </a:solidFill>
                  <a:ln w="9525">
                    <a:solidFill>
                      <a:srgbClr val="000000"/>
                    </a:solidFill>
                    <a:miter lim="800000"/>
                    <a:headEnd/>
                    <a:tailEnd/>
                  </a:ln>
                </p:spPr>
                <p:txBody>
                  <a:bodyPr rot="0" vert="horz" wrap="square" lIns="68580" tIns="34290" rIns="68580" bIns="34290" anchor="ctr" anchorCtr="0">
                    <a:noAutofit/>
                  </a:bodyPr>
                  <a:lstStyle/>
                  <a:p>
                    <a:pPr algn="ctr"/>
                    <a:r>
                      <a:rPr lang="zh-TW" altLang="en-US" sz="900" b="1" kern="100">
                        <a:latin typeface="微軟正黑體" panose="020B0604030504040204" pitchFamily="34" charset="-120"/>
                        <a:ea typeface="微軟正黑體" panose="020B0604030504040204" pitchFamily="34" charset="-120"/>
                      </a:rPr>
                      <a:t>居家護理</a:t>
                    </a:r>
                  </a:p>
                </p:txBody>
              </p:sp>
              <p:sp>
                <p:nvSpPr>
                  <p:cNvPr id="48" name="文字方塊 2"/>
                  <p:cNvSpPr txBox="1">
                    <a:spLocks noChangeArrowheads="1"/>
                  </p:cNvSpPr>
                  <p:nvPr/>
                </p:nvSpPr>
                <p:spPr bwMode="auto">
                  <a:xfrm>
                    <a:off x="5319739" y="1632720"/>
                    <a:ext cx="849630" cy="357505"/>
                  </a:xfrm>
                  <a:prstGeom prst="rect">
                    <a:avLst/>
                  </a:prstGeom>
                  <a:solidFill>
                    <a:schemeClr val="accent3">
                      <a:lumMod val="60000"/>
                      <a:lumOff val="40000"/>
                    </a:schemeClr>
                  </a:solidFill>
                  <a:ln w="9525">
                    <a:solidFill>
                      <a:srgbClr val="000000"/>
                    </a:solidFill>
                    <a:miter lim="800000"/>
                    <a:headEnd/>
                    <a:tailEnd/>
                  </a:ln>
                </p:spPr>
                <p:txBody>
                  <a:bodyPr rot="0" vert="horz" wrap="square" lIns="68580" tIns="34290" rIns="68580" bIns="34290" anchor="ctr" anchorCtr="0">
                    <a:noAutofit/>
                  </a:bodyPr>
                  <a:lstStyle/>
                  <a:p>
                    <a:pPr algn="ctr"/>
                    <a:r>
                      <a:rPr lang="zh-TW" altLang="en-US" sz="900" b="1" kern="100" dirty="0">
                        <a:latin typeface="微軟正黑體" panose="020B0604030504040204" pitchFamily="34" charset="-120"/>
                        <a:ea typeface="微軟正黑體" panose="020B0604030504040204" pitchFamily="34" charset="-120"/>
                      </a:rPr>
                      <a:t>其他醫療單位</a:t>
                    </a:r>
                    <a:endParaRPr lang="zh-TW" altLang="en-US" sz="1800" b="1" kern="100" dirty="0">
                      <a:latin typeface="微軟正黑體" panose="020B0604030504040204" pitchFamily="34" charset="-120"/>
                      <a:ea typeface="微軟正黑體" panose="020B0604030504040204" pitchFamily="34" charset="-120"/>
                    </a:endParaRPr>
                  </a:p>
                </p:txBody>
              </p:sp>
              <p:sp>
                <p:nvSpPr>
                  <p:cNvPr id="49" name="文字方塊 2"/>
                  <p:cNvSpPr txBox="1">
                    <a:spLocks noChangeArrowheads="1"/>
                  </p:cNvSpPr>
                  <p:nvPr/>
                </p:nvSpPr>
                <p:spPr bwMode="auto">
                  <a:xfrm>
                    <a:off x="5319422" y="1256667"/>
                    <a:ext cx="849630" cy="357505"/>
                  </a:xfrm>
                  <a:prstGeom prst="rect">
                    <a:avLst/>
                  </a:prstGeom>
                  <a:solidFill>
                    <a:schemeClr val="accent3">
                      <a:lumMod val="60000"/>
                      <a:lumOff val="40000"/>
                    </a:schemeClr>
                  </a:solidFill>
                  <a:ln w="9525">
                    <a:solidFill>
                      <a:srgbClr val="000000"/>
                    </a:solidFill>
                    <a:miter lim="800000"/>
                    <a:headEnd/>
                    <a:tailEnd/>
                  </a:ln>
                </p:spPr>
                <p:txBody>
                  <a:bodyPr rot="0" vert="horz" wrap="square" lIns="68580" tIns="34290" rIns="68580" bIns="34290" anchor="ctr" anchorCtr="0">
                    <a:noAutofit/>
                  </a:bodyPr>
                  <a:lstStyle/>
                  <a:p>
                    <a:pPr algn="ctr"/>
                    <a:r>
                      <a:rPr lang="zh-TW" altLang="en-US" sz="900" b="1" kern="100">
                        <a:latin typeface="微軟正黑體" panose="020B0604030504040204" pitchFamily="34" charset="-120"/>
                        <a:ea typeface="微軟正黑體" panose="020B0604030504040204" pitchFamily="34" charset="-120"/>
                      </a:rPr>
                      <a:t>日間病房</a:t>
                    </a:r>
                  </a:p>
                </p:txBody>
              </p:sp>
            </p:grpSp>
            <p:sp>
              <p:nvSpPr>
                <p:cNvPr id="7" name="橢圓 6"/>
                <p:cNvSpPr/>
                <p:nvPr/>
              </p:nvSpPr>
              <p:spPr>
                <a:xfrm>
                  <a:off x="3108960" y="95392"/>
                  <a:ext cx="1621790" cy="1288135"/>
                </a:xfrm>
                <a:prstGeom prst="ellipse">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zh-TW" altLang="en-US" sz="1050" b="1" kern="100" dirty="0">
                      <a:solidFill>
                        <a:srgbClr val="000000"/>
                      </a:solidFill>
                      <a:latin typeface="微軟正黑體" panose="020B0604030504040204" pitchFamily="34" charset="-120"/>
                      <a:ea typeface="微軟正黑體" panose="020B0604030504040204" pitchFamily="34" charset="-120"/>
                    </a:rPr>
                    <a:t>成大醫院斗六分院</a:t>
                  </a:r>
                  <a:endParaRPr lang="zh-TW" altLang="en-US" sz="1050" b="1" kern="100" dirty="0">
                    <a:latin typeface="微軟正黑體" panose="020B0604030504040204" pitchFamily="34" charset="-120"/>
                    <a:ea typeface="微軟正黑體" panose="020B0604030504040204" pitchFamily="34" charset="-120"/>
                  </a:endParaRPr>
                </a:p>
                <a:p>
                  <a:pPr algn="ctr"/>
                  <a:r>
                    <a:rPr lang="zh-TW" altLang="en-US" sz="1050" b="1" kern="100" dirty="0">
                      <a:solidFill>
                        <a:srgbClr val="000000"/>
                      </a:solidFill>
                      <a:latin typeface="微軟正黑體" panose="020B0604030504040204" pitchFamily="34" charset="-120"/>
                      <a:ea typeface="微軟正黑體" panose="020B0604030504040204" pitchFamily="34" charset="-120"/>
                    </a:rPr>
                    <a:t>精神長照中心</a:t>
                  </a:r>
                  <a:endParaRPr lang="zh-TW" altLang="en-US" sz="1050" b="1" kern="100" dirty="0">
                    <a:latin typeface="微軟正黑體" panose="020B0604030504040204" pitchFamily="34" charset="-120"/>
                    <a:ea typeface="微軟正黑體" panose="020B0604030504040204" pitchFamily="34" charset="-120"/>
                  </a:endParaRPr>
                </a:p>
              </p:txBody>
            </p:sp>
            <p:cxnSp>
              <p:nvCxnSpPr>
                <p:cNvPr id="9" name="直線單箭頭接點 8"/>
                <p:cNvCxnSpPr/>
                <p:nvPr/>
              </p:nvCxnSpPr>
              <p:spPr>
                <a:xfrm>
                  <a:off x="1181351" y="1022323"/>
                  <a:ext cx="1896663" cy="0"/>
                </a:xfrm>
                <a:prstGeom prst="straightConnector1">
                  <a:avLst/>
                </a:prstGeom>
                <a:ln>
                  <a:solidFill>
                    <a:schemeClr val="tx1"/>
                  </a:solidFill>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0" name="直線單箭頭接點 9"/>
                <p:cNvCxnSpPr/>
                <p:nvPr/>
              </p:nvCxnSpPr>
              <p:spPr>
                <a:xfrm>
                  <a:off x="3845118" y="1391478"/>
                  <a:ext cx="0" cy="325755"/>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矩形: 圓角 210"/>
                <p:cNvSpPr/>
                <p:nvPr/>
              </p:nvSpPr>
              <p:spPr>
                <a:xfrm>
                  <a:off x="544401" y="3096732"/>
                  <a:ext cx="1602081" cy="727784"/>
                </a:xfrm>
                <a:prstGeom prst="round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zh-TW" altLang="en-US" sz="1050" b="1" kern="100" dirty="0">
                      <a:solidFill>
                        <a:srgbClr val="000000"/>
                      </a:solidFill>
                      <a:latin typeface="微軟正黑體" panose="020B0604030504040204" pitchFamily="34" charset="-120"/>
                      <a:ea typeface="微軟正黑體" panose="020B0604030504040204" pitchFamily="34" charset="-120"/>
                      <a:cs typeface="標楷體"/>
                    </a:rPr>
                    <a:t>不收案</a:t>
                  </a:r>
                  <a:endParaRPr lang="zh-TW" altLang="en-US" sz="1050" b="1" kern="100" dirty="0">
                    <a:latin typeface="微軟正黑體" panose="020B0604030504040204" pitchFamily="34" charset="-120"/>
                    <a:ea typeface="微軟正黑體" panose="020B0604030504040204" pitchFamily="34" charset="-120"/>
                  </a:endParaRPr>
                </a:p>
                <a:p>
                  <a:pPr algn="ctr"/>
                  <a:r>
                    <a:rPr lang="zh-TW" altLang="en-US" sz="1050" b="1" kern="100" dirty="0">
                      <a:solidFill>
                        <a:srgbClr val="000000"/>
                      </a:solidFill>
                      <a:latin typeface="微軟正黑體" panose="020B0604030504040204" pitchFamily="34" charset="-120"/>
                      <a:ea typeface="微軟正黑體" panose="020B0604030504040204" pitchFamily="34" charset="-120"/>
                      <a:cs typeface="標楷體"/>
                    </a:rPr>
                    <a:t>轉介其他社區關懷據點</a:t>
                  </a:r>
                  <a:endParaRPr lang="zh-TW" altLang="en-US" sz="1050" b="1" kern="100" dirty="0">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2313823" y="1752455"/>
                  <a:ext cx="3699791" cy="6574771"/>
                  <a:chOff x="2313829" y="1752434"/>
                  <a:chExt cx="3700195" cy="6574771"/>
                </a:xfrm>
              </p:grpSpPr>
              <p:cxnSp>
                <p:nvCxnSpPr>
                  <p:cNvPr id="14" name="直線接點 13"/>
                  <p:cNvCxnSpPr/>
                  <p:nvPr/>
                </p:nvCxnSpPr>
                <p:spPr>
                  <a:xfrm>
                    <a:off x="4022826" y="8037120"/>
                    <a:ext cx="387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4024771" y="6850057"/>
                    <a:ext cx="0" cy="1193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a:off x="4024770" y="6860521"/>
                    <a:ext cx="25957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文字方塊 2"/>
                  <p:cNvSpPr txBox="1">
                    <a:spLocks noChangeArrowheads="1"/>
                  </p:cNvSpPr>
                  <p:nvPr/>
                </p:nvSpPr>
                <p:spPr bwMode="auto">
                  <a:xfrm>
                    <a:off x="3461838" y="6959123"/>
                    <a:ext cx="624561" cy="975183"/>
                  </a:xfrm>
                  <a:prstGeom prst="rect">
                    <a:avLst/>
                  </a:prstGeom>
                  <a:noFill/>
                  <a:ln w="9525">
                    <a:noFill/>
                    <a:miter lim="800000"/>
                    <a:headEnd/>
                    <a:tailEnd/>
                  </a:ln>
                </p:spPr>
                <p:txBody>
                  <a:bodyPr rot="0" vert="horz" wrap="square" lIns="68580" tIns="34290" rIns="68580" bIns="34290" anchor="ctr" anchorCtr="0">
                    <a:noAutofit/>
                  </a:bodyPr>
                  <a:lstStyle/>
                  <a:p>
                    <a:r>
                      <a:rPr lang="zh-TW" altLang="en-US" sz="1050" b="1" kern="100" dirty="0">
                        <a:latin typeface="微軟正黑體" panose="020B0604030504040204" pitchFamily="34" charset="-120"/>
                        <a:ea typeface="微軟正黑體" panose="020B0604030504040204" pitchFamily="34" charset="-120"/>
                      </a:rPr>
                      <a:t>視學員情況</a:t>
                    </a:r>
                    <a:endParaRPr lang="en-US" altLang="zh-TW" sz="1050" b="1" kern="100" dirty="0">
                      <a:latin typeface="微軟正黑體" panose="020B0604030504040204" pitchFamily="34" charset="-120"/>
                      <a:ea typeface="微軟正黑體" panose="020B0604030504040204" pitchFamily="34" charset="-120"/>
                    </a:endParaRPr>
                  </a:p>
                  <a:p>
                    <a:r>
                      <a:rPr lang="zh-TW" altLang="en-US" sz="1050" b="1" kern="100" dirty="0">
                        <a:latin typeface="微軟正黑體" panose="020B0604030504040204" pitchFamily="34" charset="-120"/>
                        <a:ea typeface="微軟正黑體" panose="020B0604030504040204" pitchFamily="34" charset="-120"/>
                      </a:rPr>
                      <a:t>調整課程</a:t>
                    </a:r>
                    <a:endParaRPr lang="zh-TW" altLang="en-US" sz="1500" b="1" kern="100" dirty="0">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313829" y="1752434"/>
                    <a:ext cx="3700195" cy="6574771"/>
                    <a:chOff x="2313829" y="1752434"/>
                    <a:chExt cx="3700195" cy="6574771"/>
                  </a:xfrm>
                </p:grpSpPr>
                <p:cxnSp>
                  <p:nvCxnSpPr>
                    <p:cNvPr id="19" name="直線單箭頭接點 18"/>
                    <p:cNvCxnSpPr/>
                    <p:nvPr/>
                  </p:nvCxnSpPr>
                  <p:spPr>
                    <a:xfrm>
                      <a:off x="4934731" y="5664244"/>
                      <a:ext cx="0" cy="42937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圓角 218"/>
                    <p:cNvSpPr/>
                    <p:nvPr/>
                  </p:nvSpPr>
                  <p:spPr>
                    <a:xfrm>
                      <a:off x="4284342" y="6108125"/>
                      <a:ext cx="1326774" cy="1164667"/>
                    </a:xfrm>
                    <a:prstGeom prst="roundRect">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050" b="1" dirty="0">
                          <a:solidFill>
                            <a:srgbClr val="000000"/>
                          </a:solidFill>
                          <a:latin typeface="微軟正黑體" panose="020B0604030504040204" pitchFamily="34" charset="-120"/>
                          <a:ea typeface="微軟正黑體" panose="020B0604030504040204" pitchFamily="34" charset="-120"/>
                          <a:cs typeface="Arial"/>
                          <a:sym typeface="Wingdings 3"/>
                        </a:rPr>
                        <a:t></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延緩失能      </a:t>
                      </a:r>
                      <a:r>
                        <a:rPr lang="en-US" sz="1050" b="1" dirty="0">
                          <a:solidFill>
                            <a:srgbClr val="000000"/>
                          </a:solidFill>
                          <a:latin typeface="微軟正黑體" panose="020B0604030504040204" pitchFamily="34" charset="-120"/>
                          <a:ea typeface="微軟正黑體" panose="020B0604030504040204" pitchFamily="34" charset="-120"/>
                          <a:cs typeface="Arial"/>
                          <a:sym typeface="Wingdings 3"/>
                        </a:rPr>
                        <a:t></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認知促進</a:t>
                      </a:r>
                      <a:endParaRPr lang="zh-TW" altLang="en-US" sz="1050" b="1" kern="100" dirty="0">
                        <a:latin typeface="微軟正黑體" panose="020B0604030504040204" pitchFamily="34" charset="-120"/>
                        <a:ea typeface="微軟正黑體" panose="020B0604030504040204" pitchFamily="34" charset="-120"/>
                      </a:endParaRPr>
                    </a:p>
                    <a:p>
                      <a:pPr algn="ctr"/>
                      <a:r>
                        <a:rPr lang="en-US" sz="1050" b="1" dirty="0">
                          <a:solidFill>
                            <a:srgbClr val="000000"/>
                          </a:solidFill>
                          <a:latin typeface="微軟正黑體" panose="020B0604030504040204" pitchFamily="34" charset="-120"/>
                          <a:ea typeface="微軟正黑體" panose="020B0604030504040204" pitchFamily="34" charset="-120"/>
                          <a:cs typeface="Arial"/>
                          <a:sym typeface="Wingdings 3"/>
                        </a:rPr>
                        <a:t></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共餐活動      </a:t>
                      </a:r>
                      <a:r>
                        <a:rPr lang="en-US" sz="1050" b="1" dirty="0">
                          <a:solidFill>
                            <a:srgbClr val="000000"/>
                          </a:solidFill>
                          <a:latin typeface="微軟正黑體" panose="020B0604030504040204" pitchFamily="34" charset="-120"/>
                          <a:ea typeface="微軟正黑體" panose="020B0604030504040204" pitchFamily="34" charset="-120"/>
                          <a:cs typeface="Arial"/>
                          <a:sym typeface="Wingdings 3"/>
                        </a:rPr>
                        <a:t></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安全看視</a:t>
                      </a:r>
                      <a:endParaRPr lang="zh-TW" altLang="en-US" sz="1050" b="1" kern="100" dirty="0">
                        <a:latin typeface="微軟正黑體" panose="020B0604030504040204" pitchFamily="34" charset="-120"/>
                        <a:ea typeface="微軟正黑體" panose="020B0604030504040204" pitchFamily="34" charset="-120"/>
                      </a:endParaRPr>
                    </a:p>
                    <a:p>
                      <a:pPr algn="ctr"/>
                      <a:r>
                        <a:rPr lang="en-US" sz="1050" b="1" dirty="0">
                          <a:solidFill>
                            <a:srgbClr val="000000"/>
                          </a:solidFill>
                          <a:latin typeface="微軟正黑體" panose="020B0604030504040204" pitchFamily="34" charset="-120"/>
                          <a:ea typeface="微軟正黑體" panose="020B0604030504040204" pitchFamily="34" charset="-120"/>
                          <a:cs typeface="Arial"/>
                          <a:sym typeface="Wingdings 3"/>
                        </a:rPr>
                        <a:t></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照顧喘息      </a:t>
                      </a:r>
                      <a:r>
                        <a:rPr lang="en-US" sz="1050" b="1" dirty="0">
                          <a:solidFill>
                            <a:srgbClr val="000000"/>
                          </a:solidFill>
                          <a:latin typeface="微軟正黑體" panose="020B0604030504040204" pitchFamily="34" charset="-120"/>
                          <a:ea typeface="微軟正黑體" panose="020B0604030504040204" pitchFamily="34" charset="-120"/>
                          <a:cs typeface="Arial"/>
                          <a:sym typeface="Wingdings 3"/>
                        </a:rPr>
                        <a:t></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家屬支持</a:t>
                      </a:r>
                      <a:endParaRPr lang="zh-TW" altLang="en-US" sz="1050" b="1" kern="100" dirty="0">
                        <a:latin typeface="微軟正黑體" panose="020B0604030504040204" pitchFamily="34" charset="-120"/>
                        <a:ea typeface="微軟正黑體" panose="020B0604030504040204" pitchFamily="34" charset="-120"/>
                      </a:endParaRPr>
                    </a:p>
                  </p:txBody>
                </p:sp>
                <p:cxnSp>
                  <p:nvCxnSpPr>
                    <p:cNvPr id="21" name="直線單箭頭接點 20"/>
                    <p:cNvCxnSpPr/>
                    <p:nvPr/>
                  </p:nvCxnSpPr>
                  <p:spPr>
                    <a:xfrm>
                      <a:off x="4945063" y="7272792"/>
                      <a:ext cx="0" cy="381663"/>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矩形: 圓角 220"/>
                    <p:cNvSpPr/>
                    <p:nvPr/>
                  </p:nvSpPr>
                  <p:spPr>
                    <a:xfrm>
                      <a:off x="4284342" y="7691009"/>
                      <a:ext cx="1321442" cy="636196"/>
                    </a:xfrm>
                    <a:prstGeom prst="roundRect">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050" b="1" dirty="0">
                          <a:solidFill>
                            <a:srgbClr val="000000"/>
                          </a:solidFill>
                          <a:latin typeface="微軟正黑體" panose="020B0604030504040204" pitchFamily="34" charset="-120"/>
                          <a:ea typeface="微軟正黑體" panose="020B0604030504040204" pitchFamily="34" charset="-120"/>
                          <a:cs typeface="Arial"/>
                        </a:rPr>
                        <a:t>IADL</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a:t>
                      </a:r>
                      <a:r>
                        <a:rPr lang="en-US" sz="1050" b="1" dirty="0">
                          <a:solidFill>
                            <a:srgbClr val="000000"/>
                          </a:solidFill>
                          <a:latin typeface="微軟正黑體" panose="020B0604030504040204" pitchFamily="34" charset="-120"/>
                          <a:ea typeface="微軟正黑體" panose="020B0604030504040204" pitchFamily="34" charset="-120"/>
                          <a:cs typeface="Arial"/>
                        </a:rPr>
                        <a:t>ADL</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a:t>
                      </a:r>
                      <a:r>
                        <a:rPr lang="en-US" sz="1050" b="1" dirty="0" err="1">
                          <a:solidFill>
                            <a:srgbClr val="000000"/>
                          </a:solidFill>
                          <a:latin typeface="微軟正黑體" panose="020B0604030504040204" pitchFamily="34" charset="-120"/>
                          <a:ea typeface="微軟正黑體" panose="020B0604030504040204" pitchFamily="34" charset="-120"/>
                          <a:cs typeface="Arial"/>
                        </a:rPr>
                        <a:t>Kihon</a:t>
                      </a:r>
                      <a:r>
                        <a:rPr lang="en-US" sz="1050" b="1" dirty="0">
                          <a:solidFill>
                            <a:srgbClr val="000000"/>
                          </a:solidFill>
                          <a:latin typeface="微軟正黑體" panose="020B0604030504040204" pitchFamily="34" charset="-120"/>
                          <a:ea typeface="微軟正黑體" panose="020B0604030504040204" pitchFamily="34" charset="-120"/>
                          <a:cs typeface="Arial"/>
                        </a:rPr>
                        <a:t> Checklist</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  後測</a:t>
                      </a:r>
                      <a:endParaRPr lang="zh-TW" altLang="en-US" sz="1050" b="1" kern="100" dirty="0">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313829" y="1752434"/>
                      <a:ext cx="3700195" cy="4211285"/>
                      <a:chOff x="2313829" y="1752434"/>
                      <a:chExt cx="3700195" cy="4211285"/>
                    </a:xfrm>
                  </p:grpSpPr>
                  <p:cxnSp>
                    <p:nvCxnSpPr>
                      <p:cNvPr id="24" name="直線單箭頭接點 23"/>
                      <p:cNvCxnSpPr/>
                      <p:nvPr/>
                    </p:nvCxnSpPr>
                    <p:spPr>
                      <a:xfrm>
                        <a:off x="4926495" y="4516340"/>
                        <a:ext cx="0" cy="381663"/>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矩形: 圓角 223"/>
                      <p:cNvSpPr/>
                      <p:nvPr/>
                    </p:nvSpPr>
                    <p:spPr>
                      <a:xfrm>
                        <a:off x="4284342" y="4905953"/>
                        <a:ext cx="1321442" cy="758291"/>
                      </a:xfrm>
                      <a:prstGeom prst="roundRect">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050" b="1" dirty="0">
                            <a:solidFill>
                              <a:srgbClr val="000000"/>
                            </a:solidFill>
                            <a:latin typeface="微軟正黑體" panose="020B0604030504040204" pitchFamily="34" charset="-120"/>
                            <a:ea typeface="微軟正黑體" panose="020B0604030504040204" pitchFamily="34" charset="-120"/>
                            <a:cs typeface="Arial"/>
                          </a:rPr>
                          <a:t>IADL</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a:t>
                        </a:r>
                        <a:r>
                          <a:rPr lang="en-US" sz="1050" b="1" dirty="0">
                            <a:solidFill>
                              <a:srgbClr val="000000"/>
                            </a:solidFill>
                            <a:latin typeface="微軟正黑體" panose="020B0604030504040204" pitchFamily="34" charset="-120"/>
                            <a:ea typeface="微軟正黑體" panose="020B0604030504040204" pitchFamily="34" charset="-120"/>
                            <a:cs typeface="Arial"/>
                          </a:rPr>
                          <a:t>ADL</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a:t>
                        </a:r>
                        <a:r>
                          <a:rPr lang="en-US" sz="1050" b="1" dirty="0" err="1">
                            <a:solidFill>
                              <a:srgbClr val="000000"/>
                            </a:solidFill>
                            <a:latin typeface="微軟正黑體" panose="020B0604030504040204" pitchFamily="34" charset="-120"/>
                            <a:ea typeface="微軟正黑體" panose="020B0604030504040204" pitchFamily="34" charset="-120"/>
                            <a:cs typeface="Arial"/>
                          </a:rPr>
                          <a:t>Kihon</a:t>
                        </a:r>
                        <a:r>
                          <a:rPr lang="en-US" sz="1050" b="1" dirty="0">
                            <a:solidFill>
                              <a:srgbClr val="000000"/>
                            </a:solidFill>
                            <a:latin typeface="微軟正黑體" panose="020B0604030504040204" pitchFamily="34" charset="-120"/>
                            <a:ea typeface="微軟正黑體" panose="020B0604030504040204" pitchFamily="34" charset="-120"/>
                            <a:cs typeface="Arial"/>
                          </a:rPr>
                          <a:t> Checklist</a:t>
                        </a:r>
                        <a:r>
                          <a:rPr lang="zh-TW" altLang="en-US" sz="1050" b="1" dirty="0">
                            <a:solidFill>
                              <a:srgbClr val="000000"/>
                            </a:solidFill>
                            <a:latin typeface="微軟正黑體" panose="020B0604030504040204" pitchFamily="34" charset="-120"/>
                            <a:ea typeface="微軟正黑體" panose="020B0604030504040204" pitchFamily="34" charset="-120"/>
                            <a:cs typeface="Arial"/>
                          </a:rPr>
                          <a:t>  前測</a:t>
                        </a:r>
                        <a:endParaRPr lang="zh-TW" altLang="en-US" sz="1050" b="1" kern="100" dirty="0">
                          <a:latin typeface="微軟正黑體" panose="020B0604030504040204" pitchFamily="34" charset="-120"/>
                          <a:ea typeface="微軟正黑體" panose="020B0604030504040204" pitchFamily="34" charset="-120"/>
                        </a:endParaRPr>
                      </a:p>
                    </p:txBody>
                  </p:sp>
                  <p:cxnSp>
                    <p:nvCxnSpPr>
                      <p:cNvPr id="26" name="直線單箭頭接點 25"/>
                      <p:cNvCxnSpPr/>
                      <p:nvPr/>
                    </p:nvCxnSpPr>
                    <p:spPr>
                      <a:xfrm>
                        <a:off x="2792867" y="4541450"/>
                        <a:ext cx="0" cy="42142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圓角 225"/>
                      <p:cNvSpPr/>
                      <p:nvPr/>
                    </p:nvSpPr>
                    <p:spPr>
                      <a:xfrm>
                        <a:off x="2313829" y="4953662"/>
                        <a:ext cx="958076" cy="1010057"/>
                      </a:xfrm>
                      <a:prstGeom prst="roundRect">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zh-TW" altLang="en-US" sz="1050" b="1" kern="100" dirty="0">
                            <a:solidFill>
                              <a:srgbClr val="000000"/>
                            </a:solidFill>
                            <a:latin typeface="微軟正黑體" panose="020B0604030504040204" pitchFamily="34" charset="-120"/>
                            <a:ea typeface="微軟正黑體" panose="020B0604030504040204" pitchFamily="34" charset="-120"/>
                          </a:rPr>
                          <a:t>個案資料</a:t>
                        </a:r>
                        <a:r>
                          <a:rPr lang="en-US" sz="1050" b="1" kern="100" dirty="0">
                            <a:solidFill>
                              <a:srgbClr val="000000"/>
                            </a:solidFill>
                            <a:latin typeface="微軟正黑體" panose="020B0604030504040204" pitchFamily="34" charset="-120"/>
                            <a:ea typeface="微軟正黑體" panose="020B0604030504040204" pitchFamily="34" charset="-120"/>
                          </a:rPr>
                          <a:t>/</a:t>
                        </a:r>
                        <a:endParaRPr lang="zh-TW" altLang="en-US" sz="1050" b="1" kern="100" dirty="0">
                          <a:latin typeface="微軟正黑體" panose="020B0604030504040204" pitchFamily="34" charset="-120"/>
                          <a:ea typeface="微軟正黑體" panose="020B0604030504040204" pitchFamily="34" charset="-120"/>
                        </a:endParaRPr>
                      </a:p>
                      <a:p>
                        <a:pPr algn="ctr"/>
                        <a:r>
                          <a:rPr lang="zh-TW" altLang="en-US" sz="1050" b="1" kern="100" dirty="0">
                            <a:solidFill>
                              <a:srgbClr val="000000"/>
                            </a:solidFill>
                            <a:latin typeface="微軟正黑體" panose="020B0604030504040204" pitchFamily="34" charset="-120"/>
                            <a:ea typeface="微軟正黑體" panose="020B0604030504040204" pitchFamily="34" charset="-120"/>
                          </a:rPr>
                          <a:t>照護紀錄</a:t>
                        </a:r>
                        <a:endParaRPr lang="zh-TW" altLang="en-US" sz="1050" b="1" kern="100" dirty="0">
                          <a:latin typeface="微軟正黑體" panose="020B0604030504040204" pitchFamily="34" charset="-120"/>
                          <a:ea typeface="微軟正黑體" panose="020B0604030504040204" pitchFamily="34" charset="-120"/>
                        </a:endParaRPr>
                      </a:p>
                      <a:p>
                        <a:pPr algn="ctr"/>
                        <a:r>
                          <a:rPr lang="zh-TW" altLang="en-US" sz="1050" b="1" kern="100" dirty="0">
                            <a:solidFill>
                              <a:srgbClr val="000000"/>
                            </a:solidFill>
                            <a:latin typeface="微軟正黑體" panose="020B0604030504040204" pitchFamily="34" charset="-120"/>
                            <a:ea typeface="微軟正黑體" panose="020B0604030504040204" pitchFamily="34" charset="-120"/>
                          </a:rPr>
                          <a:t>登錄及管理</a:t>
                        </a:r>
                        <a:endParaRPr lang="zh-TW" altLang="en-US" sz="1050" b="1" kern="100" dirty="0">
                          <a:latin typeface="微軟正黑體" panose="020B0604030504040204" pitchFamily="34" charset="-120"/>
                          <a:ea typeface="微軟正黑體" panose="020B0604030504040204" pitchFamily="34" charset="-120"/>
                        </a:endParaRPr>
                      </a:p>
                    </p:txBody>
                  </p:sp>
                  <p:grpSp>
                    <p:nvGrpSpPr>
                      <p:cNvPr id="28" name="群組 27"/>
                      <p:cNvGrpSpPr/>
                      <p:nvPr/>
                    </p:nvGrpSpPr>
                    <p:grpSpPr>
                      <a:xfrm>
                        <a:off x="2313829" y="1752434"/>
                        <a:ext cx="3700195" cy="2985994"/>
                        <a:chOff x="2313829" y="1752434"/>
                        <a:chExt cx="3700195" cy="2985994"/>
                      </a:xfrm>
                    </p:grpSpPr>
                    <p:sp>
                      <p:nvSpPr>
                        <p:cNvPr id="29" name="流程圖: 決策 28"/>
                        <p:cNvSpPr/>
                        <p:nvPr/>
                      </p:nvSpPr>
                      <p:spPr>
                        <a:xfrm>
                          <a:off x="2857665" y="1752434"/>
                          <a:ext cx="1964055" cy="1054100"/>
                        </a:xfrm>
                        <a:prstGeom prst="flowChartDecision">
                          <a:avLst/>
                        </a:prstGeom>
                        <a:solidFill>
                          <a:srgbClr val="FCFAA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zh-TW" altLang="en-US" sz="1050" b="1" kern="100" dirty="0">
                              <a:solidFill>
                                <a:srgbClr val="000000"/>
                              </a:solidFill>
                              <a:latin typeface="微軟正黑體" panose="020B0604030504040204" pitchFamily="34" charset="-120"/>
                              <a:ea typeface="微軟正黑體" panose="020B0604030504040204" pitchFamily="34" charset="-120"/>
                            </a:rPr>
                            <a:t>個管師</a:t>
                          </a:r>
                          <a:endParaRPr lang="en-US" altLang="zh-TW" sz="1050" b="1" kern="100" dirty="0">
                            <a:solidFill>
                              <a:srgbClr val="000000"/>
                            </a:solidFill>
                            <a:latin typeface="微軟正黑體" panose="020B0604030504040204" pitchFamily="34" charset="-120"/>
                            <a:ea typeface="微軟正黑體" panose="020B0604030504040204" pitchFamily="34" charset="-120"/>
                          </a:endParaRPr>
                        </a:p>
                        <a:p>
                          <a:pPr algn="ctr"/>
                          <a:r>
                            <a:rPr lang="zh-TW" altLang="en-US" sz="1050" b="1" kern="100" dirty="0">
                              <a:solidFill>
                                <a:srgbClr val="000000"/>
                              </a:solidFill>
                              <a:latin typeface="微軟正黑體" panose="020B0604030504040204" pitchFamily="34" charset="-120"/>
                              <a:ea typeface="微軟正黑體" panose="020B0604030504040204" pitchFamily="34" charset="-120"/>
                            </a:rPr>
                            <a:t>評估收案條件</a:t>
                          </a:r>
                          <a:endParaRPr lang="zh-TW" altLang="en-US" sz="1050" b="1" kern="100" dirty="0">
                            <a:latin typeface="微軟正黑體" panose="020B0604030504040204" pitchFamily="34" charset="-120"/>
                            <a:ea typeface="微軟正黑體" panose="020B0604030504040204" pitchFamily="34" charset="-120"/>
                          </a:endParaRPr>
                        </a:p>
                      </p:txBody>
                    </p:sp>
                    <p:sp>
                      <p:nvSpPr>
                        <p:cNvPr id="30" name="文字方塊 2"/>
                        <p:cNvSpPr txBox="1">
                          <a:spLocks noChangeArrowheads="1"/>
                        </p:cNvSpPr>
                        <p:nvPr/>
                      </p:nvSpPr>
                      <p:spPr bwMode="auto">
                        <a:xfrm>
                          <a:off x="3854674" y="2818301"/>
                          <a:ext cx="378407" cy="532130"/>
                        </a:xfrm>
                        <a:prstGeom prst="rect">
                          <a:avLst/>
                        </a:prstGeom>
                        <a:noFill/>
                        <a:ln w="9525">
                          <a:noFill/>
                          <a:miter lim="800000"/>
                          <a:headEnd/>
                          <a:tailEnd/>
                        </a:ln>
                      </p:spPr>
                      <p:txBody>
                        <a:bodyPr rot="0" vert="horz" wrap="square" lIns="68580" tIns="34290" rIns="68580" bIns="34290" anchor="ctr" anchorCtr="0">
                          <a:noAutofit/>
                        </a:bodyPr>
                        <a:lstStyle/>
                        <a:p>
                          <a:r>
                            <a:rPr lang="zh-TW" altLang="en-US" sz="1050" b="1" kern="100" dirty="0">
                              <a:latin typeface="微軟正黑體" panose="020B0604030504040204" pitchFamily="34" charset="-120"/>
                              <a:ea typeface="微軟正黑體" panose="020B0604030504040204" pitchFamily="34" charset="-120"/>
                            </a:rPr>
                            <a:t>符合</a:t>
                          </a:r>
                        </a:p>
                      </p:txBody>
                    </p:sp>
                    <p:grpSp>
                      <p:nvGrpSpPr>
                        <p:cNvPr id="31" name="群組 30"/>
                        <p:cNvGrpSpPr/>
                        <p:nvPr/>
                      </p:nvGrpSpPr>
                      <p:grpSpPr>
                        <a:xfrm>
                          <a:off x="2313829" y="2806534"/>
                          <a:ext cx="3700195" cy="1931894"/>
                          <a:chOff x="2313829" y="2806534"/>
                          <a:chExt cx="3700195" cy="1931894"/>
                        </a:xfrm>
                      </p:grpSpPr>
                      <p:grpSp>
                        <p:nvGrpSpPr>
                          <p:cNvPr id="32" name="群組 31"/>
                          <p:cNvGrpSpPr/>
                          <p:nvPr/>
                        </p:nvGrpSpPr>
                        <p:grpSpPr>
                          <a:xfrm>
                            <a:off x="2313829" y="2806534"/>
                            <a:ext cx="3053301" cy="1931894"/>
                            <a:chOff x="2313829" y="2806534"/>
                            <a:chExt cx="3053301" cy="1931894"/>
                          </a:xfrm>
                        </p:grpSpPr>
                        <p:grpSp>
                          <p:nvGrpSpPr>
                            <p:cNvPr id="34" name="群組 33"/>
                            <p:cNvGrpSpPr/>
                            <p:nvPr/>
                          </p:nvGrpSpPr>
                          <p:grpSpPr>
                            <a:xfrm>
                              <a:off x="2791921" y="2806534"/>
                              <a:ext cx="2142810" cy="1017962"/>
                              <a:chOff x="2791921" y="2806534"/>
                              <a:chExt cx="2142810" cy="1017962"/>
                            </a:xfrm>
                          </p:grpSpPr>
                          <p:cxnSp>
                            <p:nvCxnSpPr>
                              <p:cNvPr id="39" name="直線單箭頭接點 38"/>
                              <p:cNvCxnSpPr>
                                <a:stCxn id="29" idx="2"/>
                              </p:cNvCxnSpPr>
                              <p:nvPr/>
                            </p:nvCxnSpPr>
                            <p:spPr>
                              <a:xfrm>
                                <a:off x="3839693" y="2806534"/>
                                <a:ext cx="5590" cy="58867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a:off x="2791921" y="3403489"/>
                                <a:ext cx="21364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a:off x="4934731" y="3403489"/>
                                <a:ext cx="0" cy="42100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a:off x="3848100" y="3403489"/>
                                <a:ext cx="0" cy="42100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a:off x="2792867" y="3400292"/>
                                <a:ext cx="0" cy="42100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矩形: 圓角 238"/>
                            <p:cNvSpPr/>
                            <p:nvPr/>
                          </p:nvSpPr>
                          <p:spPr>
                            <a:xfrm>
                              <a:off x="3461838" y="3837413"/>
                              <a:ext cx="759741" cy="901015"/>
                            </a:xfrm>
                            <a:prstGeom prst="roundRect">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050" b="1" kern="100" dirty="0">
                                  <a:solidFill>
                                    <a:srgbClr val="000000"/>
                                  </a:solidFill>
                                  <a:latin typeface="微軟正黑體" panose="020B0604030504040204" pitchFamily="34" charset="-120"/>
                                  <a:ea typeface="微軟正黑體" panose="020B0604030504040204" pitchFamily="34" charset="-120"/>
                                </a:rPr>
                                <a:t>65</a:t>
                              </a:r>
                              <a:r>
                                <a:rPr lang="zh-TW" altLang="en-US" sz="1050" b="1" kern="100" dirty="0">
                                  <a:solidFill>
                                    <a:srgbClr val="000000"/>
                                  </a:solidFill>
                                  <a:latin typeface="微軟正黑體" panose="020B0604030504040204" pitchFamily="34" charset="-120"/>
                                  <a:ea typeface="微軟正黑體" panose="020B0604030504040204" pitchFamily="34" charset="-120"/>
                                </a:rPr>
                                <a:t>歲以上連結</a:t>
                              </a:r>
                              <a:endParaRPr lang="en-US" altLang="zh-TW" sz="1050" b="1" kern="100" dirty="0">
                                <a:solidFill>
                                  <a:srgbClr val="000000"/>
                                </a:solidFill>
                                <a:latin typeface="微軟正黑體" panose="020B0604030504040204" pitchFamily="34" charset="-120"/>
                                <a:ea typeface="微軟正黑體" panose="020B0604030504040204" pitchFamily="34" charset="-120"/>
                              </a:endParaRPr>
                            </a:p>
                            <a:p>
                              <a:pPr algn="ctr"/>
                              <a:r>
                                <a:rPr lang="zh-TW" altLang="en-US" sz="1050" b="1" kern="100" dirty="0">
                                  <a:solidFill>
                                    <a:srgbClr val="000000"/>
                                  </a:solidFill>
                                  <a:latin typeface="微軟正黑體" panose="020B0604030504040204" pitchFamily="34" charset="-120"/>
                                  <a:ea typeface="微軟正黑體" panose="020B0604030504040204" pitchFamily="34" charset="-120"/>
                                </a:rPr>
                                <a:t>長照資源</a:t>
                              </a:r>
                              <a:endParaRPr lang="en-US" altLang="zh-TW" sz="1050" b="1" kern="100" dirty="0">
                                <a:solidFill>
                                  <a:srgbClr val="000000"/>
                                </a:solidFill>
                                <a:latin typeface="微軟正黑體" panose="020B0604030504040204" pitchFamily="34" charset="-120"/>
                                <a:ea typeface="微軟正黑體" panose="020B0604030504040204" pitchFamily="34" charset="-120"/>
                              </a:endParaRPr>
                            </a:p>
                            <a:p>
                              <a:pPr algn="ctr"/>
                              <a:r>
                                <a:rPr lang="zh-TW" altLang="en-US" sz="1050" b="1" kern="100" dirty="0">
                                  <a:solidFill>
                                    <a:srgbClr val="000000"/>
                                  </a:solidFill>
                                  <a:latin typeface="微軟正黑體" panose="020B0604030504040204" pitchFamily="34" charset="-120"/>
                                  <a:ea typeface="微軟正黑體" panose="020B0604030504040204" pitchFamily="34" charset="-120"/>
                                </a:rPr>
                                <a:t>（照管中心）</a:t>
                              </a:r>
                              <a:endParaRPr lang="zh-TW" altLang="en-US" sz="1050" b="1" kern="100" dirty="0">
                                <a:latin typeface="微軟正黑體" panose="020B0604030504040204" pitchFamily="34" charset="-120"/>
                                <a:ea typeface="微軟正黑體" panose="020B0604030504040204" pitchFamily="34" charset="-120"/>
                              </a:endParaRPr>
                            </a:p>
                          </p:txBody>
                        </p:sp>
                        <p:sp>
                          <p:nvSpPr>
                            <p:cNvPr id="37" name="矩形: 圓角 239"/>
                            <p:cNvSpPr/>
                            <p:nvPr/>
                          </p:nvSpPr>
                          <p:spPr>
                            <a:xfrm>
                              <a:off x="2313829" y="3856382"/>
                              <a:ext cx="958076" cy="685068"/>
                            </a:xfrm>
                            <a:prstGeom prst="roundRect">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zh-TW" altLang="en-US" sz="1050" b="1" kern="100" dirty="0">
                                  <a:solidFill>
                                    <a:srgbClr val="000000"/>
                                  </a:solidFill>
                                  <a:latin typeface="微軟正黑體" panose="020B0604030504040204" pitchFamily="34" charset="-120"/>
                                  <a:ea typeface="微軟正黑體" panose="020B0604030504040204" pitchFamily="34" charset="-120"/>
                                </a:rPr>
                                <a:t>每月定期訪視服務</a:t>
                              </a:r>
                              <a:endParaRPr lang="zh-TW" altLang="en-US" sz="1050" b="1" kern="100" dirty="0">
                                <a:latin typeface="微軟正黑體" panose="020B0604030504040204" pitchFamily="34" charset="-120"/>
                                <a:ea typeface="微軟正黑體" panose="020B0604030504040204" pitchFamily="34" charset="-120"/>
                              </a:endParaRPr>
                            </a:p>
                          </p:txBody>
                        </p:sp>
                        <p:sp>
                          <p:nvSpPr>
                            <p:cNvPr id="35" name="矩形: 圓角 237"/>
                            <p:cNvSpPr/>
                            <p:nvPr/>
                          </p:nvSpPr>
                          <p:spPr>
                            <a:xfrm>
                              <a:off x="4468633" y="3856381"/>
                              <a:ext cx="898497" cy="659696"/>
                            </a:xfrm>
                            <a:prstGeom prst="roundRect">
                              <a:avLst/>
                            </a:prstGeom>
                            <a:solidFill>
                              <a:srgbClr val="FCFAA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zh-TW" altLang="en-US" sz="1050" b="1" kern="100" dirty="0">
                                  <a:solidFill>
                                    <a:srgbClr val="000000"/>
                                  </a:solidFill>
                                  <a:latin typeface="微軟正黑體" panose="020B0604030504040204" pitchFamily="34" charset="-120"/>
                                  <a:ea typeface="微軟正黑體" panose="020B0604030504040204" pitchFamily="34" charset="-120"/>
                                </a:rPr>
                                <a:t>精神長照據點</a:t>
                              </a:r>
                              <a:endParaRPr lang="zh-TW" altLang="en-US" sz="1050" b="1" kern="100" dirty="0">
                                <a:latin typeface="微軟正黑體" panose="020B0604030504040204" pitchFamily="34" charset="-120"/>
                                <a:ea typeface="微軟正黑體" panose="020B0604030504040204" pitchFamily="34" charset="-120"/>
                              </a:endParaRPr>
                            </a:p>
                          </p:txBody>
                        </p:sp>
                      </p:grpSp>
                      <p:sp>
                        <p:nvSpPr>
                          <p:cNvPr id="33" name="文字方塊 2"/>
                          <p:cNvSpPr txBox="1">
                            <a:spLocks noChangeArrowheads="1"/>
                          </p:cNvSpPr>
                          <p:nvPr/>
                        </p:nvSpPr>
                        <p:spPr bwMode="auto">
                          <a:xfrm>
                            <a:off x="5468391" y="2962680"/>
                            <a:ext cx="545633" cy="548241"/>
                          </a:xfrm>
                          <a:prstGeom prst="rect">
                            <a:avLst/>
                          </a:prstGeom>
                          <a:noFill/>
                          <a:ln w="9525">
                            <a:noFill/>
                            <a:miter lim="800000"/>
                            <a:headEnd/>
                            <a:tailEnd/>
                          </a:ln>
                        </p:spPr>
                        <p:txBody>
                          <a:bodyPr rot="0" vert="horz" wrap="square" lIns="68580" tIns="34290" rIns="68580" bIns="34290" anchor="ctr" anchorCtr="0">
                            <a:noAutofit/>
                          </a:bodyPr>
                          <a:lstStyle/>
                          <a:p>
                            <a:r>
                              <a:rPr lang="zh-TW" altLang="en-US" sz="1050" b="1" kern="100" dirty="0">
                                <a:latin typeface="微軟正黑體" panose="020B0604030504040204" pitchFamily="34" charset="-120"/>
                                <a:ea typeface="微軟正黑體" panose="020B0604030504040204" pitchFamily="34" charset="-120"/>
                              </a:rPr>
                              <a:t>回報</a:t>
                            </a:r>
                            <a:endParaRPr lang="en-US" altLang="zh-TW" sz="1050" b="1" kern="100" dirty="0">
                              <a:latin typeface="微軟正黑體" panose="020B0604030504040204" pitchFamily="34" charset="-120"/>
                              <a:ea typeface="微軟正黑體" panose="020B0604030504040204" pitchFamily="34" charset="-120"/>
                            </a:endParaRPr>
                          </a:p>
                          <a:p>
                            <a:r>
                              <a:rPr lang="zh-TW" altLang="en-US" sz="1050" b="1" kern="100" dirty="0">
                                <a:latin typeface="微軟正黑體" panose="020B0604030504040204" pitchFamily="34" charset="-120"/>
                                <a:ea typeface="微軟正黑體" panose="020B0604030504040204" pitchFamily="34" charset="-120"/>
                              </a:rPr>
                              <a:t>個案狀況</a:t>
                            </a:r>
                            <a:endParaRPr lang="zh-TW" altLang="en-US" sz="1500" b="1" kern="100" dirty="0">
                              <a:latin typeface="微軟正黑體" panose="020B0604030504040204" pitchFamily="34" charset="-120"/>
                              <a:ea typeface="微軟正黑體" panose="020B0604030504040204" pitchFamily="34" charset="-120"/>
                            </a:endParaRPr>
                          </a:p>
                        </p:txBody>
                      </p:sp>
                    </p:grpSp>
                  </p:grpSp>
                </p:grpSp>
              </p:grpSp>
            </p:grpSp>
            <p:cxnSp>
              <p:nvCxnSpPr>
                <p:cNvPr id="13" name="直線單箭頭接點 12"/>
                <p:cNvCxnSpPr/>
                <p:nvPr/>
              </p:nvCxnSpPr>
              <p:spPr>
                <a:xfrm>
                  <a:off x="4737320" y="748007"/>
                  <a:ext cx="421005"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圓角矩形 7"/>
                <p:cNvSpPr/>
                <p:nvPr/>
              </p:nvSpPr>
              <p:spPr>
                <a:xfrm>
                  <a:off x="1521195" y="692223"/>
                  <a:ext cx="1241991" cy="761853"/>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zh-TW" altLang="en-US" sz="1200" b="1" kern="100" dirty="0">
                      <a:solidFill>
                        <a:srgbClr val="000000"/>
                      </a:solidFill>
                      <a:latin typeface="微軟正黑體" panose="020B0604030504040204" pitchFamily="34" charset="-120"/>
                      <a:ea typeface="微軟正黑體" panose="020B0604030504040204" pitchFamily="34" charset="-120"/>
                    </a:rPr>
                    <a:t>雲林縣</a:t>
                  </a:r>
                  <a:endParaRPr lang="zh-TW" altLang="en-US" sz="1200" b="1" kern="100" dirty="0">
                    <a:latin typeface="微軟正黑體" panose="020B0604030504040204" pitchFamily="34" charset="-120"/>
                    <a:ea typeface="微軟正黑體" panose="020B0604030504040204" pitchFamily="34" charset="-120"/>
                  </a:endParaRPr>
                </a:p>
                <a:p>
                  <a:pPr algn="ctr"/>
                  <a:r>
                    <a:rPr lang="zh-TW" altLang="en-US" sz="1200" b="1" kern="100" dirty="0">
                      <a:solidFill>
                        <a:srgbClr val="000000"/>
                      </a:solidFill>
                      <a:latin typeface="微軟正黑體" panose="020B0604030504040204" pitchFamily="34" charset="-120"/>
                      <a:ea typeface="微軟正黑體" panose="020B0604030504040204" pitchFamily="34" charset="-120"/>
                    </a:rPr>
                    <a:t>長期照顧管理中心</a:t>
                  </a:r>
                  <a:endParaRPr lang="zh-TW" altLang="en-US" sz="1200" b="1" kern="100" dirty="0">
                    <a:latin typeface="微軟正黑體" panose="020B0604030504040204" pitchFamily="34" charset="-120"/>
                    <a:ea typeface="微軟正黑體" panose="020B0604030504040204" pitchFamily="34" charset="-120"/>
                  </a:endParaRPr>
                </a:p>
              </p:txBody>
            </p:sp>
          </p:grpSp>
          <p:sp>
            <p:nvSpPr>
              <p:cNvPr id="106" name="文字方塊 2"/>
              <p:cNvSpPr txBox="1">
                <a:spLocks noChangeArrowheads="1"/>
              </p:cNvSpPr>
              <p:nvPr/>
            </p:nvSpPr>
            <p:spPr bwMode="auto">
              <a:xfrm>
                <a:off x="510774" y="1458751"/>
                <a:ext cx="1533170" cy="252264"/>
              </a:xfrm>
              <a:prstGeom prst="rect">
                <a:avLst/>
              </a:prstGeom>
              <a:solidFill>
                <a:schemeClr val="accent3">
                  <a:lumMod val="60000"/>
                  <a:lumOff val="40000"/>
                </a:schemeClr>
              </a:solidFill>
              <a:ln w="9525">
                <a:solidFill>
                  <a:schemeClr val="tx1"/>
                </a:solidFill>
                <a:miter lim="800000"/>
                <a:headEnd/>
                <a:tailEnd/>
              </a:ln>
            </p:spPr>
            <p:txBody>
              <a:bodyPr rot="0" vert="horz" wrap="square" lIns="68580" tIns="34290" rIns="68580" bIns="34290" anchor="ctr" anchorCtr="0">
                <a:noAutofit/>
              </a:bodyPr>
              <a:lstStyle/>
              <a:p>
                <a:pPr algn="ctr"/>
                <a:r>
                  <a:rPr lang="zh-TW" altLang="zh-TW" sz="900" b="1" dirty="0">
                    <a:latin typeface="微軟正黑體" panose="020B0604030504040204" pitchFamily="34" charset="-120"/>
                    <a:ea typeface="微軟正黑體" panose="020B0604030504040204" pitchFamily="34" charset="-120"/>
                  </a:rPr>
                  <a:t>民眾自行申請</a:t>
                </a:r>
              </a:p>
            </p:txBody>
          </p:sp>
          <p:cxnSp>
            <p:nvCxnSpPr>
              <p:cNvPr id="63" name="肘形接點 62"/>
              <p:cNvCxnSpPr>
                <a:stCxn id="35" idx="3"/>
              </p:cNvCxnSpPr>
              <p:nvPr/>
            </p:nvCxnSpPr>
            <p:spPr>
              <a:xfrm flipH="1" flipV="1">
                <a:off x="8972053" y="1816632"/>
                <a:ext cx="1000883" cy="1374834"/>
              </a:xfrm>
              <a:prstGeom prst="bentConnector4">
                <a:avLst>
                  <a:gd name="adj1" fmla="val -22840"/>
                  <a:gd name="adj2" fmla="val 10056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789948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rot="-21887">
            <a:off x="1607863" y="121694"/>
            <a:ext cx="6161650" cy="926630"/>
          </a:xfrm>
        </p:spPr>
        <p:txBody>
          <a:bodyPr/>
          <a:lstStyle/>
          <a:p>
            <a:endParaRPr lang="zh-TW" altLang="en-US" dirty="0"/>
          </a:p>
        </p:txBody>
      </p:sp>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b="52811"/>
          <a:stretch/>
        </p:blipFill>
        <p:spPr>
          <a:xfrm>
            <a:off x="1358845" y="243283"/>
            <a:ext cx="6413555" cy="4604382"/>
          </a:xfrm>
          <a:prstGeom prst="rect">
            <a:avLst/>
          </a:prstGeom>
        </p:spPr>
      </p:pic>
    </p:spTree>
    <p:extLst>
      <p:ext uri="{BB962C8B-B14F-4D97-AF65-F5344CB8AC3E}">
        <p14:creationId xmlns:p14="http://schemas.microsoft.com/office/powerpoint/2010/main" val="970566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45"/>
          <p:cNvSpPr txBox="1">
            <a:spLocks noGrp="1"/>
          </p:cNvSpPr>
          <p:nvPr>
            <p:ph type="subTitle" idx="5"/>
          </p:nvPr>
        </p:nvSpPr>
        <p:spPr>
          <a:xfrm>
            <a:off x="5782293" y="2205949"/>
            <a:ext cx="1611675" cy="483668"/>
          </a:xfrm>
          <a:prstGeom prst="rect">
            <a:avLst/>
          </a:prstGeom>
        </p:spPr>
        <p:txBody>
          <a:bodyPr spcFirstLastPara="1" vert="horz" wrap="square" lIns="68569" tIns="68569" rIns="68569" bIns="68569" rtlCol="0" anchor="t" anchorCtr="0">
            <a:noAutofit/>
          </a:bodyPr>
          <a:lstStyle/>
          <a:p>
            <a:pPr marL="0" indent="0"/>
            <a:r>
              <a:rPr lang="zh-TW" altLang="en-US" sz="1800" b="1" dirty="0">
                <a:solidFill>
                  <a:schemeClr val="bg2">
                    <a:lumMod val="50000"/>
                  </a:schemeClr>
                </a:solidFill>
                <a:latin typeface="微軟正黑體" panose="020B0604030504040204" pitchFamily="34" charset="-120"/>
                <a:ea typeface="微軟正黑體" panose="020B0604030504040204" pitchFamily="34" charset="-120"/>
              </a:rPr>
              <a:t>共同到場訪視</a:t>
            </a:r>
            <a:endParaRPr sz="18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260" name="Google Shape;1260;p45"/>
          <p:cNvSpPr txBox="1">
            <a:spLocks noGrp="1"/>
          </p:cNvSpPr>
          <p:nvPr>
            <p:ph type="subTitle" idx="1"/>
          </p:nvPr>
        </p:nvSpPr>
        <p:spPr>
          <a:xfrm>
            <a:off x="1352821" y="2046620"/>
            <a:ext cx="2070029" cy="620694"/>
          </a:xfrm>
          <a:prstGeom prst="rect">
            <a:avLst/>
          </a:prstGeom>
        </p:spPr>
        <p:txBody>
          <a:bodyPr spcFirstLastPara="1" vert="horz" wrap="square" lIns="68569" tIns="68569" rIns="68569" bIns="68569" rtlCol="0" anchor="t" anchorCtr="0">
            <a:noAutofit/>
          </a:bodyPr>
          <a:lstStyle/>
          <a:p>
            <a:pPr marL="0" indent="0"/>
            <a:r>
              <a:rPr lang="zh-TW" altLang="en-US" sz="1800" b="1" dirty="0">
                <a:solidFill>
                  <a:schemeClr val="bg2">
                    <a:lumMod val="75000"/>
                  </a:schemeClr>
                </a:solidFill>
                <a:latin typeface="微軟正黑體" panose="020B0604030504040204" pitchFamily="34" charset="-120"/>
                <a:ea typeface="微軟正黑體" panose="020B0604030504040204" pitchFamily="34" charset="-120"/>
              </a:rPr>
              <a:t>網絡單位</a:t>
            </a:r>
            <a:endParaRPr lang="en-US" altLang="zh-TW" sz="1800" b="1" dirty="0">
              <a:solidFill>
                <a:schemeClr val="bg2">
                  <a:lumMod val="75000"/>
                </a:schemeClr>
              </a:solidFill>
              <a:latin typeface="微軟正黑體" panose="020B0604030504040204" pitchFamily="34" charset="-120"/>
              <a:ea typeface="微軟正黑體" panose="020B0604030504040204" pitchFamily="34" charset="-120"/>
            </a:endParaRPr>
          </a:p>
          <a:p>
            <a:pPr marL="0" indent="0"/>
            <a:r>
              <a:rPr lang="zh-TW" altLang="en-US" sz="1800" b="1" dirty="0">
                <a:solidFill>
                  <a:schemeClr val="bg2">
                    <a:lumMod val="75000"/>
                  </a:schemeClr>
                </a:solidFill>
                <a:latin typeface="微軟正黑體" panose="020B0604030504040204" pitchFamily="34" charset="-120"/>
                <a:ea typeface="微軟正黑體" panose="020B0604030504040204" pitchFamily="34" charset="-120"/>
              </a:rPr>
              <a:t>轉介疑似精神病人</a:t>
            </a:r>
            <a:endParaRPr sz="1800" b="1" dirty="0">
              <a:solidFill>
                <a:schemeClr val="bg2">
                  <a:lumMod val="75000"/>
                </a:schemeClr>
              </a:solidFill>
              <a:latin typeface="微軟正黑體" panose="020B0604030504040204" pitchFamily="34" charset="-120"/>
              <a:ea typeface="微軟正黑體" panose="020B0604030504040204" pitchFamily="34" charset="-120"/>
            </a:endParaRPr>
          </a:p>
        </p:txBody>
      </p:sp>
      <p:sp>
        <p:nvSpPr>
          <p:cNvPr id="1261" name="Google Shape;1261;p45"/>
          <p:cNvSpPr txBox="1">
            <a:spLocks noGrp="1"/>
          </p:cNvSpPr>
          <p:nvPr>
            <p:ph type="subTitle" idx="2"/>
          </p:nvPr>
        </p:nvSpPr>
        <p:spPr>
          <a:xfrm>
            <a:off x="1387178" y="2779253"/>
            <a:ext cx="2207796" cy="1091289"/>
          </a:xfrm>
          <a:prstGeom prst="rect">
            <a:avLst/>
          </a:prstGeom>
        </p:spPr>
        <p:txBody>
          <a:bodyPr spcFirstLastPara="1" vert="horz" wrap="square" lIns="68569" tIns="68569" rIns="68569" bIns="68569" rtlCol="0" anchor="t" anchorCtr="0">
            <a:noAutofit/>
          </a:bodyPr>
          <a:lstStyle/>
          <a:p>
            <a:pPr marL="0" indent="0"/>
            <a:r>
              <a:rPr lang="zh-TW" altLang="en-US" sz="1500" b="1" dirty="0">
                <a:latin typeface="微軟正黑體" panose="020B0604030504040204" pitchFamily="34" charset="-120"/>
                <a:ea typeface="微軟正黑體" panose="020B0604030504040204" pitchFamily="34" charset="-120"/>
              </a:rPr>
              <a:t>網路單位請至雲林縣衛生局官網下載，填寫</a:t>
            </a:r>
            <a:r>
              <a:rPr lang="en-US" altLang="zh-TW" sz="1500" b="1" dirty="0">
                <a:latin typeface="微軟正黑體" panose="020B0604030504040204" pitchFamily="34" charset="-120"/>
                <a:ea typeface="微軟正黑體" panose="020B0604030504040204" pitchFamily="34" charset="-120"/>
              </a:rPr>
              <a:t>112</a:t>
            </a:r>
            <a:r>
              <a:rPr lang="zh-TW" altLang="en-US" sz="1500" b="1" dirty="0">
                <a:latin typeface="微軟正黑體" panose="020B0604030504040204" pitchFamily="34" charset="-120"/>
                <a:ea typeface="微軟正黑體" panose="020B0604030504040204" pitchFamily="34" charset="-120"/>
              </a:rPr>
              <a:t>年</a:t>
            </a:r>
            <a:r>
              <a:rPr lang="zh-TW" altLang="en-US" sz="1500" b="1" dirty="0">
                <a:solidFill>
                  <a:srgbClr val="FF0000"/>
                </a:solidFill>
                <a:highlight>
                  <a:srgbClr val="FFFF00"/>
                </a:highlight>
                <a:latin typeface="微軟正黑體" panose="020B0604030504040204" pitchFamily="34" charset="-120"/>
                <a:ea typeface="微軟正黑體" panose="020B0604030504040204" pitchFamily="34" charset="-120"/>
              </a:rPr>
              <a:t>新版</a:t>
            </a:r>
            <a:r>
              <a:rPr lang="en-US" altLang="zh-TW" sz="1350" b="1" dirty="0">
                <a:latin typeface="微軟正黑體" panose="020B0604030504040204" pitchFamily="34" charset="-120"/>
                <a:ea typeface="微軟正黑體" panose="020B0604030504040204" pitchFamily="34" charset="-120"/>
              </a:rPr>
              <a:t>【</a:t>
            </a:r>
            <a:r>
              <a:rPr lang="zh-TW" altLang="en-US" sz="1350" b="1" dirty="0">
                <a:latin typeface="微軟正黑體" panose="020B0604030504040204" pitchFamily="34" charset="-120"/>
                <a:ea typeface="微軟正黑體" panose="020B0604030504040204" pitchFamily="34" charset="-120"/>
              </a:rPr>
              <a:t>疑似精神病人個案轉介單</a:t>
            </a:r>
            <a:r>
              <a:rPr lang="en-US" altLang="zh-TW" sz="1350" b="1" dirty="0">
                <a:latin typeface="微軟正黑體" panose="020B0604030504040204" pitchFamily="34" charset="-120"/>
                <a:ea typeface="微軟正黑體" panose="020B0604030504040204" pitchFamily="34" charset="-120"/>
              </a:rPr>
              <a:t>】</a:t>
            </a:r>
            <a:endParaRPr sz="1350" b="1" dirty="0">
              <a:latin typeface="微軟正黑體" panose="020B0604030504040204" pitchFamily="34" charset="-120"/>
              <a:ea typeface="微軟正黑體" panose="020B0604030504040204" pitchFamily="34" charset="-120"/>
            </a:endParaRPr>
          </a:p>
        </p:txBody>
      </p:sp>
      <p:sp>
        <p:nvSpPr>
          <p:cNvPr id="1262" name="Google Shape;1262;p45"/>
          <p:cNvSpPr txBox="1">
            <a:spLocks noGrp="1"/>
          </p:cNvSpPr>
          <p:nvPr>
            <p:ph type="subTitle" idx="3"/>
          </p:nvPr>
        </p:nvSpPr>
        <p:spPr>
          <a:xfrm>
            <a:off x="3766163" y="2196551"/>
            <a:ext cx="1611675" cy="387114"/>
          </a:xfrm>
          <a:prstGeom prst="rect">
            <a:avLst/>
          </a:prstGeom>
        </p:spPr>
        <p:txBody>
          <a:bodyPr spcFirstLastPara="1" vert="horz" wrap="square" lIns="68569" tIns="68569" rIns="68569" bIns="68569" rtlCol="0" anchor="t" anchorCtr="0">
            <a:noAutofit/>
          </a:bodyPr>
          <a:lstStyle/>
          <a:p>
            <a:pPr marL="0" indent="0"/>
            <a:r>
              <a:rPr lang="zh-TW" altLang="en-US" sz="1800" b="1" dirty="0">
                <a:solidFill>
                  <a:srgbClr val="000099"/>
                </a:solidFill>
                <a:latin typeface="微軟正黑體" panose="020B0604030504040204" pitchFamily="34" charset="-120"/>
                <a:ea typeface="微軟正黑體" panose="020B0604030504040204" pitchFamily="34" charset="-120"/>
              </a:rPr>
              <a:t>簡易篩檢表</a:t>
            </a:r>
            <a:endParaRPr lang="en-US" altLang="zh-TW" sz="1800" b="1" dirty="0">
              <a:solidFill>
                <a:srgbClr val="000099"/>
              </a:solidFill>
              <a:latin typeface="微軟正黑體" panose="020B0604030504040204" pitchFamily="34" charset="-120"/>
              <a:ea typeface="微軟正黑體" panose="020B0604030504040204" pitchFamily="34" charset="-120"/>
            </a:endParaRPr>
          </a:p>
        </p:txBody>
      </p:sp>
      <p:sp>
        <p:nvSpPr>
          <p:cNvPr id="1263" name="Google Shape;1263;p45"/>
          <p:cNvSpPr txBox="1">
            <a:spLocks noGrp="1"/>
          </p:cNvSpPr>
          <p:nvPr>
            <p:ph type="title"/>
          </p:nvPr>
        </p:nvSpPr>
        <p:spPr>
          <a:xfrm>
            <a:off x="1473271" y="47037"/>
            <a:ext cx="6240917" cy="1043443"/>
          </a:xfrm>
          <a:prstGeom prst="rect">
            <a:avLst/>
          </a:prstGeom>
        </p:spPr>
        <p:txBody>
          <a:bodyPr spcFirstLastPara="1" vert="horz" wrap="square" lIns="68569" tIns="68569" rIns="68569" bIns="68569" rtlCol="0" anchor="t" anchorCtr="0">
            <a:noAutofit/>
          </a:bodyPr>
          <a:lstStyle/>
          <a:p>
            <a:pPr lvl="0"/>
            <a:r>
              <a:rPr lang="en-US" altLang="zh-TW" sz="3000" b="1" dirty="0">
                <a:solidFill>
                  <a:srgbClr val="002060"/>
                </a:solidFill>
                <a:latin typeface="微軟正黑體" panose="020B0604030504040204" pitchFamily="34" charset="-120"/>
                <a:ea typeface="微軟正黑體" panose="020B0604030504040204" pitchFamily="34" charset="-120"/>
              </a:rPr>
              <a:t>112</a:t>
            </a:r>
            <a:r>
              <a:rPr lang="zh-TW" altLang="en-US" sz="3000" b="1" dirty="0">
                <a:solidFill>
                  <a:srgbClr val="002060"/>
                </a:solidFill>
                <a:latin typeface="微軟正黑體" panose="020B0604030504040204" pitchFamily="34" charset="-120"/>
                <a:ea typeface="微軟正黑體" panose="020B0604030504040204" pitchFamily="34" charset="-120"/>
              </a:rPr>
              <a:t>年</a:t>
            </a:r>
            <a:r>
              <a:rPr lang="en-US" altLang="zh-TW" sz="3000" b="1" dirty="0">
                <a:solidFill>
                  <a:srgbClr val="002060"/>
                </a:solidFill>
                <a:latin typeface="微軟正黑體" panose="020B0604030504040204" pitchFamily="34" charset="-120"/>
                <a:ea typeface="微軟正黑體" panose="020B0604030504040204" pitchFamily="34" charset="-120"/>
              </a:rPr>
              <a:t/>
            </a:r>
            <a:br>
              <a:rPr lang="en-US" altLang="zh-TW" sz="3000" b="1" dirty="0">
                <a:solidFill>
                  <a:srgbClr val="002060"/>
                </a:solidFill>
                <a:latin typeface="微軟正黑體" panose="020B0604030504040204" pitchFamily="34" charset="-120"/>
                <a:ea typeface="微軟正黑體" panose="020B0604030504040204" pitchFamily="34" charset="-120"/>
              </a:rPr>
            </a:br>
            <a:r>
              <a:rPr lang="zh-TW" altLang="en-US" sz="3000" b="1" dirty="0">
                <a:solidFill>
                  <a:srgbClr val="002060"/>
                </a:solidFill>
                <a:latin typeface="微軟正黑體" panose="020B0604030504040204" pitchFamily="34" charset="-120"/>
                <a:ea typeface="微軟正黑體" panose="020B0604030504040204" pitchFamily="34" charset="-120"/>
              </a:rPr>
              <a:t>疑似精神疾病個案之轉介、評估服務</a:t>
            </a:r>
            <a:br>
              <a:rPr lang="zh-TW" altLang="en-US" sz="3000" b="1" dirty="0">
                <a:solidFill>
                  <a:srgbClr val="002060"/>
                </a:solidFill>
                <a:latin typeface="微軟正黑體" panose="020B0604030504040204" pitchFamily="34" charset="-120"/>
                <a:ea typeface="微軟正黑體" panose="020B0604030504040204" pitchFamily="34" charset="-120"/>
              </a:rPr>
            </a:br>
            <a:endParaRPr lang="zh-TW" altLang="en-US" sz="3000" b="1" dirty="0">
              <a:solidFill>
                <a:srgbClr val="002060"/>
              </a:solidFill>
              <a:latin typeface="微軟正黑體" panose="020B0604030504040204" pitchFamily="34" charset="-120"/>
              <a:ea typeface="微軟正黑體" panose="020B0604030504040204" pitchFamily="34" charset="-120"/>
            </a:endParaRPr>
          </a:p>
        </p:txBody>
      </p:sp>
      <p:sp>
        <p:nvSpPr>
          <p:cNvPr id="1264" name="Google Shape;1264;p45"/>
          <p:cNvSpPr txBox="1">
            <a:spLocks noGrp="1"/>
          </p:cNvSpPr>
          <p:nvPr>
            <p:ph type="subTitle" idx="4"/>
          </p:nvPr>
        </p:nvSpPr>
        <p:spPr>
          <a:xfrm>
            <a:off x="3725175" y="2737311"/>
            <a:ext cx="1796537" cy="1326638"/>
          </a:xfrm>
          <a:prstGeom prst="rect">
            <a:avLst/>
          </a:prstGeom>
        </p:spPr>
        <p:txBody>
          <a:bodyPr spcFirstLastPara="1" vert="horz" wrap="square" lIns="68569" tIns="68569" rIns="68569" bIns="68569" rtlCol="0" anchor="t" anchorCtr="0">
            <a:noAutofit/>
          </a:bodyPr>
          <a:lstStyle/>
          <a:p>
            <a:pPr marL="0" indent="0" algn="just"/>
            <a:r>
              <a:rPr lang="zh-TW" altLang="en-US" sz="1500" b="1" dirty="0">
                <a:latin typeface="微軟正黑體" panose="020B0604030504040204" pitchFamily="34" charset="-120"/>
                <a:ea typeface="微軟正黑體" panose="020B0604030504040204" pitchFamily="34" charset="-120"/>
              </a:rPr>
              <a:t>經相關網絡體系人員篩檢或評估之疑似精神病人，需精神醫療專業協助者。</a:t>
            </a:r>
            <a:endParaRPr lang="en-US" altLang="zh-TW" sz="1500" b="1" dirty="0">
              <a:latin typeface="微軟正黑體" panose="020B0604030504040204" pitchFamily="34" charset="-120"/>
              <a:ea typeface="微軟正黑體" panose="020B0604030504040204" pitchFamily="34" charset="-120"/>
            </a:endParaRPr>
          </a:p>
        </p:txBody>
      </p:sp>
      <p:sp>
        <p:nvSpPr>
          <p:cNvPr id="1265" name="Google Shape;1265;p45"/>
          <p:cNvSpPr txBox="1">
            <a:spLocks noGrp="1"/>
          </p:cNvSpPr>
          <p:nvPr>
            <p:ph type="subTitle" idx="6"/>
          </p:nvPr>
        </p:nvSpPr>
        <p:spPr>
          <a:xfrm>
            <a:off x="5639209" y="2766857"/>
            <a:ext cx="2014538" cy="1769145"/>
          </a:xfrm>
          <a:prstGeom prst="rect">
            <a:avLst/>
          </a:prstGeom>
        </p:spPr>
        <p:txBody>
          <a:bodyPr spcFirstLastPara="1" vert="horz" wrap="square" lIns="68569" tIns="68569" rIns="68569" bIns="68569" rtlCol="0" anchor="t" anchorCtr="0">
            <a:noAutofit/>
          </a:bodyPr>
          <a:lstStyle/>
          <a:p>
            <a:pPr marL="0" indent="0" algn="l">
              <a:lnSpc>
                <a:spcPts val="1688"/>
              </a:lnSpc>
              <a:spcBef>
                <a:spcPts val="0"/>
              </a:spcBef>
            </a:pPr>
            <a:r>
              <a:rPr lang="zh-TW" altLang="en-US" sz="1500" b="1" dirty="0">
                <a:latin typeface="微軟正黑體" panose="020B0604030504040204" pitchFamily="34" charset="-120"/>
                <a:ea typeface="微軟正黑體" panose="020B0604030504040204" pitchFamily="34" charset="-120"/>
              </a:rPr>
              <a:t>衛生局轉介受補</a:t>
            </a:r>
            <a:r>
              <a:rPr lang="en-US" altLang="zh-TW" sz="1500" b="1" dirty="0">
                <a:latin typeface="微軟正黑體" panose="020B0604030504040204" pitchFamily="34" charset="-120"/>
                <a:ea typeface="微軟正黑體" panose="020B0604030504040204" pitchFamily="34" charset="-120"/>
              </a:rPr>
              <a:t>(</a:t>
            </a:r>
            <a:r>
              <a:rPr lang="zh-TW" altLang="en-US" sz="1500" b="1" dirty="0">
                <a:latin typeface="微軟正黑體" panose="020B0604030504040204" pitchFamily="34" charset="-120"/>
                <a:ea typeface="微軟正黑體" panose="020B0604030504040204" pitchFamily="34" charset="-120"/>
              </a:rPr>
              <a:t>捐</a:t>
            </a:r>
            <a:r>
              <a:rPr lang="en-US" altLang="zh-TW" sz="1500" b="1" dirty="0">
                <a:latin typeface="微軟正黑體" panose="020B0604030504040204" pitchFamily="34" charset="-120"/>
                <a:ea typeface="微軟正黑體" panose="020B0604030504040204" pitchFamily="34" charset="-120"/>
              </a:rPr>
              <a:t>)</a:t>
            </a:r>
            <a:r>
              <a:rPr lang="zh-TW" altLang="en-US" sz="1500" b="1" dirty="0">
                <a:latin typeface="微軟正黑體" panose="020B0604030504040204" pitchFamily="34" charset="-120"/>
                <a:ea typeface="微軟正黑體" panose="020B0604030504040204" pitchFamily="34" charset="-120"/>
              </a:rPr>
              <a:t>助機構，機構於</a:t>
            </a:r>
            <a:r>
              <a:rPr lang="en-US" altLang="zh-TW" sz="1500" b="1" dirty="0">
                <a:solidFill>
                  <a:srgbClr val="C00000"/>
                </a:solidFill>
                <a:highlight>
                  <a:srgbClr val="FFFF00"/>
                </a:highlight>
                <a:latin typeface="微軟正黑體" panose="020B0604030504040204" pitchFamily="34" charset="-120"/>
                <a:ea typeface="微軟正黑體" panose="020B0604030504040204" pitchFamily="34" charset="-120"/>
              </a:rPr>
              <a:t>3</a:t>
            </a:r>
            <a:r>
              <a:rPr lang="zh-TW" altLang="en-US" sz="1500" b="1" dirty="0">
                <a:solidFill>
                  <a:srgbClr val="C00000"/>
                </a:solidFill>
                <a:highlight>
                  <a:srgbClr val="FFFF00"/>
                </a:highlight>
                <a:latin typeface="微軟正黑體" panose="020B0604030504040204" pitchFamily="34" charset="-120"/>
                <a:ea typeface="微軟正黑體" panose="020B0604030504040204" pitchFamily="34" charset="-120"/>
              </a:rPr>
              <a:t>個工作天內</a:t>
            </a:r>
            <a:r>
              <a:rPr lang="zh-TW" altLang="en-US" sz="1500" b="1" dirty="0">
                <a:latin typeface="微軟正黑體" panose="020B0604030504040204" pitchFamily="34" charset="-120"/>
                <a:ea typeface="微軟正黑體" panose="020B0604030504040204" pitchFamily="34" charset="-120"/>
              </a:rPr>
              <a:t>指派精神衛生護理人員</a:t>
            </a:r>
            <a:r>
              <a:rPr lang="zh-TW" altLang="en-US" sz="1500" b="1" dirty="0">
                <a:solidFill>
                  <a:srgbClr val="0000FF"/>
                </a:solidFill>
                <a:highlight>
                  <a:srgbClr val="FFFF00"/>
                </a:highlight>
                <a:latin typeface="微軟正黑體" panose="020B0604030504040204" pitchFamily="34" charset="-120"/>
                <a:ea typeface="微軟正黑體" panose="020B0604030504040204" pitchFamily="34" charset="-120"/>
              </a:rPr>
              <a:t>偕同</a:t>
            </a:r>
            <a:r>
              <a:rPr lang="zh-TW" altLang="en-US" sz="1500" b="1" dirty="0">
                <a:solidFill>
                  <a:srgbClr val="0000FF"/>
                </a:solidFill>
                <a:latin typeface="微軟正黑體" panose="020B0604030504040204" pitchFamily="34" charset="-120"/>
                <a:ea typeface="微軟正黑體" panose="020B0604030504040204" pitchFamily="34" charset="-120"/>
              </a:rPr>
              <a:t>轉介單位</a:t>
            </a:r>
            <a:r>
              <a:rPr lang="zh-TW" altLang="en-US" sz="1500" b="1" dirty="0">
                <a:latin typeface="微軟正黑體" panose="020B0604030504040204" pitchFamily="34" charset="-120"/>
                <a:ea typeface="微軟正黑體" panose="020B0604030504040204" pitchFamily="34" charset="-120"/>
              </a:rPr>
              <a:t>到場訪視，並將訪視評估結果及後追狀況回報衛生局。</a:t>
            </a:r>
            <a:endParaRPr sz="1500" b="1" dirty="0">
              <a:latin typeface="微軟正黑體" panose="020B0604030504040204" pitchFamily="34" charset="-120"/>
              <a:ea typeface="微軟正黑體" panose="020B0604030504040204" pitchFamily="34" charset="-120"/>
            </a:endParaRPr>
          </a:p>
        </p:txBody>
      </p:sp>
      <p:grpSp>
        <p:nvGrpSpPr>
          <p:cNvPr id="1266" name="Google Shape;1266;p45"/>
          <p:cNvGrpSpPr/>
          <p:nvPr/>
        </p:nvGrpSpPr>
        <p:grpSpPr>
          <a:xfrm>
            <a:off x="1829952" y="1087969"/>
            <a:ext cx="929347" cy="839177"/>
            <a:chOff x="1437362" y="1499331"/>
            <a:chExt cx="1239129" cy="1118902"/>
          </a:xfrm>
        </p:grpSpPr>
        <p:sp>
          <p:nvSpPr>
            <p:cNvPr id="1267" name="Google Shape;1267;p45"/>
            <p:cNvSpPr/>
            <p:nvPr/>
          </p:nvSpPr>
          <p:spPr>
            <a:xfrm>
              <a:off x="1685925" y="1779724"/>
              <a:ext cx="990566" cy="838509"/>
            </a:xfrm>
            <a:custGeom>
              <a:avLst/>
              <a:gdLst/>
              <a:ahLst/>
              <a:cxnLst/>
              <a:rect l="l" t="t" r="r" b="b"/>
              <a:pathLst>
                <a:path w="32266" h="27313" extrusionOk="0">
                  <a:moveTo>
                    <a:pt x="18091" y="1"/>
                  </a:moveTo>
                  <a:cubicBezTo>
                    <a:pt x="16305" y="1"/>
                    <a:pt x="14571" y="610"/>
                    <a:pt x="13174" y="1729"/>
                  </a:cubicBezTo>
                  <a:cubicBezTo>
                    <a:pt x="9108" y="4966"/>
                    <a:pt x="1" y="12976"/>
                    <a:pt x="2668" y="17982"/>
                  </a:cubicBezTo>
                  <a:cubicBezTo>
                    <a:pt x="5186" y="22723"/>
                    <a:pt x="9278" y="27313"/>
                    <a:pt x="15438" y="27313"/>
                  </a:cubicBezTo>
                  <a:cubicBezTo>
                    <a:pt x="17583" y="27313"/>
                    <a:pt x="19978" y="26756"/>
                    <a:pt x="22645" y="25457"/>
                  </a:cubicBezTo>
                  <a:cubicBezTo>
                    <a:pt x="32266" y="20780"/>
                    <a:pt x="31395" y="193"/>
                    <a:pt x="18180" y="1"/>
                  </a:cubicBezTo>
                  <a:cubicBezTo>
                    <a:pt x="18151" y="1"/>
                    <a:pt x="18121" y="1"/>
                    <a:pt x="18091" y="1"/>
                  </a:cubicBezTo>
                  <a:close/>
                </a:path>
              </a:pathLst>
            </a:custGeom>
            <a:solidFill>
              <a:srgbClr val="D7675D"/>
            </a:solidFill>
            <a:ln>
              <a:noFill/>
            </a:ln>
          </p:spPr>
          <p:txBody>
            <a:bodyPr spcFirstLastPara="1" wrap="square" lIns="68569" tIns="68569" rIns="68569" bIns="68569" anchor="ctr" anchorCtr="0">
              <a:noAutofit/>
            </a:bodyPr>
            <a:lstStyle/>
            <a:p>
              <a:pPr defTabSz="685784"/>
              <a:endParaRPr sz="1050"/>
            </a:p>
          </p:txBody>
        </p:sp>
        <p:sp>
          <p:nvSpPr>
            <p:cNvPr id="1268" name="Google Shape;1268;p45"/>
            <p:cNvSpPr/>
            <p:nvPr/>
          </p:nvSpPr>
          <p:spPr>
            <a:xfrm rot="1541320">
              <a:off x="1539268" y="1572539"/>
              <a:ext cx="469362" cy="577224"/>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rgbClr val="D7675D"/>
            </a:solidFill>
            <a:ln>
              <a:noFill/>
            </a:ln>
          </p:spPr>
          <p:txBody>
            <a:bodyPr spcFirstLastPara="1" wrap="square" lIns="68569" tIns="68569" rIns="68569" bIns="68569" anchor="ctr" anchorCtr="0">
              <a:noAutofit/>
            </a:bodyPr>
            <a:lstStyle/>
            <a:p>
              <a:pPr defTabSz="685784"/>
              <a:endParaRPr sz="1050"/>
            </a:p>
          </p:txBody>
        </p:sp>
      </p:grpSp>
      <p:grpSp>
        <p:nvGrpSpPr>
          <p:cNvPr id="1269" name="Google Shape;1269;p45"/>
          <p:cNvGrpSpPr/>
          <p:nvPr/>
        </p:nvGrpSpPr>
        <p:grpSpPr>
          <a:xfrm>
            <a:off x="4152883" y="1160436"/>
            <a:ext cx="893549" cy="940430"/>
            <a:chOff x="3943177" y="1496014"/>
            <a:chExt cx="1191398" cy="1253907"/>
          </a:xfrm>
        </p:grpSpPr>
        <p:sp>
          <p:nvSpPr>
            <p:cNvPr id="1270" name="Google Shape;1270;p45"/>
            <p:cNvSpPr/>
            <p:nvPr/>
          </p:nvSpPr>
          <p:spPr>
            <a:xfrm rot="5663686">
              <a:off x="3903868" y="1804704"/>
              <a:ext cx="990575" cy="838516"/>
            </a:xfrm>
            <a:custGeom>
              <a:avLst/>
              <a:gdLst/>
              <a:ahLst/>
              <a:cxnLst/>
              <a:rect l="l" t="t" r="r" b="b"/>
              <a:pathLst>
                <a:path w="32266" h="27313" extrusionOk="0">
                  <a:moveTo>
                    <a:pt x="18091" y="1"/>
                  </a:moveTo>
                  <a:cubicBezTo>
                    <a:pt x="16305" y="1"/>
                    <a:pt x="14571" y="610"/>
                    <a:pt x="13174" y="1729"/>
                  </a:cubicBezTo>
                  <a:cubicBezTo>
                    <a:pt x="9108" y="4966"/>
                    <a:pt x="1" y="12976"/>
                    <a:pt x="2668" y="17982"/>
                  </a:cubicBezTo>
                  <a:cubicBezTo>
                    <a:pt x="5186" y="22723"/>
                    <a:pt x="9278" y="27313"/>
                    <a:pt x="15438" y="27313"/>
                  </a:cubicBezTo>
                  <a:cubicBezTo>
                    <a:pt x="17583" y="27313"/>
                    <a:pt x="19978" y="26756"/>
                    <a:pt x="22645" y="25457"/>
                  </a:cubicBezTo>
                  <a:cubicBezTo>
                    <a:pt x="32266" y="20780"/>
                    <a:pt x="31395" y="193"/>
                    <a:pt x="18180" y="1"/>
                  </a:cubicBezTo>
                  <a:cubicBezTo>
                    <a:pt x="18151" y="1"/>
                    <a:pt x="18121" y="1"/>
                    <a:pt x="18091" y="1"/>
                  </a:cubicBezTo>
                  <a:close/>
                </a:path>
              </a:pathLst>
            </a:custGeom>
            <a:solidFill>
              <a:srgbClr val="8D95B9"/>
            </a:solidFill>
            <a:ln>
              <a:noFill/>
            </a:ln>
          </p:spPr>
          <p:txBody>
            <a:bodyPr spcFirstLastPara="1" wrap="square" lIns="68569" tIns="68569" rIns="68569" bIns="68569" anchor="ctr" anchorCtr="0">
              <a:noAutofit/>
            </a:bodyPr>
            <a:lstStyle/>
            <a:p>
              <a:pPr defTabSz="685784"/>
              <a:endParaRPr sz="1050"/>
            </a:p>
          </p:txBody>
        </p:sp>
        <p:sp>
          <p:nvSpPr>
            <p:cNvPr id="1271" name="Google Shape;1271;p45"/>
            <p:cNvSpPr/>
            <p:nvPr/>
          </p:nvSpPr>
          <p:spPr>
            <a:xfrm rot="7205193">
              <a:off x="4532521" y="1555136"/>
              <a:ext cx="469347" cy="577247"/>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rgbClr val="8D95B9"/>
            </a:solidFill>
            <a:ln>
              <a:noFill/>
            </a:ln>
          </p:spPr>
          <p:txBody>
            <a:bodyPr spcFirstLastPara="1" wrap="square" lIns="68569" tIns="68569" rIns="68569" bIns="68569" anchor="ctr" anchorCtr="0">
              <a:noAutofit/>
            </a:bodyPr>
            <a:lstStyle/>
            <a:p>
              <a:pPr defTabSz="685784"/>
              <a:endParaRPr sz="1050"/>
            </a:p>
          </p:txBody>
        </p:sp>
      </p:grpSp>
      <p:grpSp>
        <p:nvGrpSpPr>
          <p:cNvPr id="1272" name="Google Shape;1272;p45"/>
          <p:cNvGrpSpPr/>
          <p:nvPr/>
        </p:nvGrpSpPr>
        <p:grpSpPr>
          <a:xfrm>
            <a:off x="6085476" y="1197977"/>
            <a:ext cx="817087" cy="779336"/>
            <a:chOff x="6359719" y="1615074"/>
            <a:chExt cx="1089449" cy="1039115"/>
          </a:xfrm>
        </p:grpSpPr>
        <p:sp>
          <p:nvSpPr>
            <p:cNvPr id="1273" name="Google Shape;1273;p45"/>
            <p:cNvSpPr/>
            <p:nvPr/>
          </p:nvSpPr>
          <p:spPr>
            <a:xfrm rot="16888808">
              <a:off x="6534655" y="1691100"/>
              <a:ext cx="990540" cy="838487"/>
            </a:xfrm>
            <a:custGeom>
              <a:avLst/>
              <a:gdLst/>
              <a:ahLst/>
              <a:cxnLst/>
              <a:rect l="l" t="t" r="r" b="b"/>
              <a:pathLst>
                <a:path w="32266" h="27313" extrusionOk="0">
                  <a:moveTo>
                    <a:pt x="18091" y="1"/>
                  </a:moveTo>
                  <a:cubicBezTo>
                    <a:pt x="16305" y="1"/>
                    <a:pt x="14571" y="610"/>
                    <a:pt x="13174" y="1729"/>
                  </a:cubicBezTo>
                  <a:cubicBezTo>
                    <a:pt x="9108" y="4966"/>
                    <a:pt x="1" y="12976"/>
                    <a:pt x="2668" y="17982"/>
                  </a:cubicBezTo>
                  <a:cubicBezTo>
                    <a:pt x="5186" y="22723"/>
                    <a:pt x="9278" y="27313"/>
                    <a:pt x="15438" y="27313"/>
                  </a:cubicBezTo>
                  <a:cubicBezTo>
                    <a:pt x="17583" y="27313"/>
                    <a:pt x="19978" y="26756"/>
                    <a:pt x="22645" y="25457"/>
                  </a:cubicBezTo>
                  <a:cubicBezTo>
                    <a:pt x="32266" y="20780"/>
                    <a:pt x="31395" y="193"/>
                    <a:pt x="18180" y="1"/>
                  </a:cubicBezTo>
                  <a:cubicBezTo>
                    <a:pt x="18151" y="1"/>
                    <a:pt x="18121" y="1"/>
                    <a:pt x="18091" y="1"/>
                  </a:cubicBezTo>
                  <a:close/>
                </a:path>
              </a:pathLst>
            </a:custGeom>
            <a:solidFill>
              <a:srgbClr val="F49A56"/>
            </a:solidFill>
            <a:ln>
              <a:noFill/>
            </a:ln>
          </p:spPr>
          <p:txBody>
            <a:bodyPr spcFirstLastPara="1" wrap="square" lIns="68569" tIns="68569" rIns="68569" bIns="68569" anchor="ctr" anchorCtr="0">
              <a:noAutofit/>
            </a:bodyPr>
            <a:lstStyle/>
            <a:p>
              <a:pPr defTabSz="685784"/>
              <a:endParaRPr sz="1050"/>
            </a:p>
          </p:txBody>
        </p:sp>
        <p:sp>
          <p:nvSpPr>
            <p:cNvPr id="1274" name="Google Shape;1274;p45"/>
            <p:cNvSpPr/>
            <p:nvPr/>
          </p:nvSpPr>
          <p:spPr>
            <a:xfrm rot="-3169725">
              <a:off x="6413668" y="2130906"/>
              <a:ext cx="469334" cy="577231"/>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rgbClr val="F49A56"/>
            </a:solidFill>
            <a:ln>
              <a:noFill/>
            </a:ln>
          </p:spPr>
          <p:txBody>
            <a:bodyPr spcFirstLastPara="1" wrap="square" lIns="68569" tIns="68569" rIns="68569" bIns="68569" anchor="ctr" anchorCtr="0">
              <a:noAutofit/>
            </a:bodyPr>
            <a:lstStyle/>
            <a:p>
              <a:pPr defTabSz="685784"/>
              <a:endParaRPr sz="1050"/>
            </a:p>
          </p:txBody>
        </p:sp>
      </p:grpSp>
      <p:grpSp>
        <p:nvGrpSpPr>
          <p:cNvPr id="1275" name="Google Shape;1275;p45"/>
          <p:cNvGrpSpPr/>
          <p:nvPr/>
        </p:nvGrpSpPr>
        <p:grpSpPr>
          <a:xfrm>
            <a:off x="2086465" y="1305721"/>
            <a:ext cx="551168" cy="547244"/>
            <a:chOff x="1171850" y="238025"/>
            <a:chExt cx="5256725" cy="5219300"/>
          </a:xfrm>
        </p:grpSpPr>
        <p:sp>
          <p:nvSpPr>
            <p:cNvPr id="1276" name="Google Shape;1276;p45"/>
            <p:cNvSpPr/>
            <p:nvPr/>
          </p:nvSpPr>
          <p:spPr>
            <a:xfrm>
              <a:off x="4048925" y="238025"/>
              <a:ext cx="2379650" cy="2360975"/>
            </a:xfrm>
            <a:custGeom>
              <a:avLst/>
              <a:gdLst/>
              <a:ahLst/>
              <a:cxnLst/>
              <a:rect l="l" t="t" r="r" b="b"/>
              <a:pathLst>
                <a:path w="95186" h="94439" extrusionOk="0">
                  <a:moveTo>
                    <a:pt x="15541" y="8160"/>
                  </a:moveTo>
                  <a:cubicBezTo>
                    <a:pt x="16220" y="8160"/>
                    <a:pt x="16906" y="8256"/>
                    <a:pt x="17583" y="8453"/>
                  </a:cubicBezTo>
                  <a:cubicBezTo>
                    <a:pt x="27662" y="11388"/>
                    <a:pt x="37155" y="15922"/>
                    <a:pt x="45701" y="21761"/>
                  </a:cubicBezTo>
                  <a:cubicBezTo>
                    <a:pt x="41232" y="22577"/>
                    <a:pt x="36926" y="24697"/>
                    <a:pt x="33469" y="28155"/>
                  </a:cubicBezTo>
                  <a:cubicBezTo>
                    <a:pt x="32784" y="28840"/>
                    <a:pt x="32164" y="29558"/>
                    <a:pt x="31577" y="30340"/>
                  </a:cubicBezTo>
                  <a:cubicBezTo>
                    <a:pt x="25836" y="27078"/>
                    <a:pt x="19768" y="24502"/>
                    <a:pt x="13440" y="22675"/>
                  </a:cubicBezTo>
                  <a:cubicBezTo>
                    <a:pt x="10341" y="21761"/>
                    <a:pt x="8156" y="18858"/>
                    <a:pt x="8156" y="15596"/>
                  </a:cubicBezTo>
                  <a:cubicBezTo>
                    <a:pt x="8156" y="13215"/>
                    <a:pt x="9232" y="11062"/>
                    <a:pt x="11124" y="9659"/>
                  </a:cubicBezTo>
                  <a:cubicBezTo>
                    <a:pt x="12424" y="8679"/>
                    <a:pt x="13963" y="8160"/>
                    <a:pt x="15541" y="8160"/>
                  </a:cubicBezTo>
                  <a:close/>
                  <a:moveTo>
                    <a:pt x="49876" y="29525"/>
                  </a:moveTo>
                  <a:cubicBezTo>
                    <a:pt x="53236" y="29525"/>
                    <a:pt x="56563" y="30634"/>
                    <a:pt x="59304" y="32820"/>
                  </a:cubicBezTo>
                  <a:cubicBezTo>
                    <a:pt x="60086" y="33570"/>
                    <a:pt x="60869" y="34353"/>
                    <a:pt x="61620" y="35136"/>
                  </a:cubicBezTo>
                  <a:cubicBezTo>
                    <a:pt x="66349" y="41040"/>
                    <a:pt x="65991" y="49717"/>
                    <a:pt x="60510" y="55197"/>
                  </a:cubicBezTo>
                  <a:cubicBezTo>
                    <a:pt x="57591" y="58133"/>
                    <a:pt x="53742" y="59600"/>
                    <a:pt x="49889" y="59600"/>
                  </a:cubicBezTo>
                  <a:cubicBezTo>
                    <a:pt x="46035" y="59600"/>
                    <a:pt x="42178" y="58133"/>
                    <a:pt x="39242" y="55197"/>
                  </a:cubicBezTo>
                  <a:cubicBezTo>
                    <a:pt x="33371" y="49325"/>
                    <a:pt x="33371" y="39768"/>
                    <a:pt x="39242" y="33929"/>
                  </a:cubicBezTo>
                  <a:cubicBezTo>
                    <a:pt x="42178" y="30993"/>
                    <a:pt x="46027" y="29525"/>
                    <a:pt x="49876" y="29525"/>
                  </a:cubicBezTo>
                  <a:close/>
                  <a:moveTo>
                    <a:pt x="72678" y="48738"/>
                  </a:moveTo>
                  <a:cubicBezTo>
                    <a:pt x="78517" y="57284"/>
                    <a:pt x="83051" y="66777"/>
                    <a:pt x="85987" y="76856"/>
                  </a:cubicBezTo>
                  <a:cubicBezTo>
                    <a:pt x="86639" y="79107"/>
                    <a:pt x="86182" y="81456"/>
                    <a:pt x="84780" y="83315"/>
                  </a:cubicBezTo>
                  <a:cubicBezTo>
                    <a:pt x="83377" y="85207"/>
                    <a:pt x="81224" y="86284"/>
                    <a:pt x="78843" y="86284"/>
                  </a:cubicBezTo>
                  <a:cubicBezTo>
                    <a:pt x="75581" y="86284"/>
                    <a:pt x="72678" y="84098"/>
                    <a:pt x="71764" y="80999"/>
                  </a:cubicBezTo>
                  <a:cubicBezTo>
                    <a:pt x="69938" y="74671"/>
                    <a:pt x="67361" y="68604"/>
                    <a:pt x="64099" y="62862"/>
                  </a:cubicBezTo>
                  <a:cubicBezTo>
                    <a:pt x="64882" y="62275"/>
                    <a:pt x="65599" y="61656"/>
                    <a:pt x="66284" y="60971"/>
                  </a:cubicBezTo>
                  <a:cubicBezTo>
                    <a:pt x="69742" y="57513"/>
                    <a:pt x="71895" y="53207"/>
                    <a:pt x="72678" y="48738"/>
                  </a:cubicBezTo>
                  <a:close/>
                  <a:moveTo>
                    <a:pt x="15509" y="1"/>
                  </a:moveTo>
                  <a:cubicBezTo>
                    <a:pt x="12195" y="1"/>
                    <a:pt x="8953" y="1071"/>
                    <a:pt x="6231" y="3136"/>
                  </a:cubicBezTo>
                  <a:cubicBezTo>
                    <a:pt x="2251" y="6104"/>
                    <a:pt x="1" y="10638"/>
                    <a:pt x="1" y="15596"/>
                  </a:cubicBezTo>
                  <a:cubicBezTo>
                    <a:pt x="1" y="22446"/>
                    <a:pt x="4600" y="28579"/>
                    <a:pt x="11157" y="30504"/>
                  </a:cubicBezTo>
                  <a:cubicBezTo>
                    <a:pt x="16963" y="32200"/>
                    <a:pt x="22508" y="34548"/>
                    <a:pt x="27760" y="37549"/>
                  </a:cubicBezTo>
                  <a:cubicBezTo>
                    <a:pt x="25248" y="45541"/>
                    <a:pt x="27173" y="54642"/>
                    <a:pt x="33469" y="60971"/>
                  </a:cubicBezTo>
                  <a:cubicBezTo>
                    <a:pt x="38003" y="65472"/>
                    <a:pt x="43940" y="67755"/>
                    <a:pt x="49876" y="67755"/>
                  </a:cubicBezTo>
                  <a:cubicBezTo>
                    <a:pt x="52258" y="67755"/>
                    <a:pt x="54606" y="67364"/>
                    <a:pt x="56890" y="66679"/>
                  </a:cubicBezTo>
                  <a:cubicBezTo>
                    <a:pt x="59891" y="71931"/>
                    <a:pt x="62239" y="77476"/>
                    <a:pt x="63936" y="83283"/>
                  </a:cubicBezTo>
                  <a:cubicBezTo>
                    <a:pt x="65860" y="89839"/>
                    <a:pt x="71993" y="94439"/>
                    <a:pt x="78843" y="94439"/>
                  </a:cubicBezTo>
                  <a:cubicBezTo>
                    <a:pt x="83801" y="94439"/>
                    <a:pt x="88335" y="92188"/>
                    <a:pt x="91304" y="88208"/>
                  </a:cubicBezTo>
                  <a:cubicBezTo>
                    <a:pt x="94272" y="84294"/>
                    <a:pt x="95185" y="79303"/>
                    <a:pt x="93815" y="74573"/>
                  </a:cubicBezTo>
                  <a:cubicBezTo>
                    <a:pt x="88727" y="57121"/>
                    <a:pt x="79202" y="41072"/>
                    <a:pt x="66284" y="28155"/>
                  </a:cubicBezTo>
                  <a:cubicBezTo>
                    <a:pt x="53367" y="15237"/>
                    <a:pt x="37318" y="5712"/>
                    <a:pt x="19866" y="624"/>
                  </a:cubicBezTo>
                  <a:cubicBezTo>
                    <a:pt x="18425" y="206"/>
                    <a:pt x="16960" y="1"/>
                    <a:pt x="15509"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77" name="Google Shape;1277;p45"/>
            <p:cNvSpPr/>
            <p:nvPr/>
          </p:nvSpPr>
          <p:spPr>
            <a:xfrm>
              <a:off x="1171850" y="238025"/>
              <a:ext cx="2379650" cy="2360975"/>
            </a:xfrm>
            <a:custGeom>
              <a:avLst/>
              <a:gdLst/>
              <a:ahLst/>
              <a:cxnLst/>
              <a:rect l="l" t="t" r="r" b="b"/>
              <a:pathLst>
                <a:path w="95186" h="94439" extrusionOk="0">
                  <a:moveTo>
                    <a:pt x="79645" y="8160"/>
                  </a:moveTo>
                  <a:cubicBezTo>
                    <a:pt x="81223" y="8160"/>
                    <a:pt x="82762" y="8679"/>
                    <a:pt x="84062" y="9659"/>
                  </a:cubicBezTo>
                  <a:cubicBezTo>
                    <a:pt x="85954" y="11062"/>
                    <a:pt x="87031" y="13215"/>
                    <a:pt x="87031" y="15596"/>
                  </a:cubicBezTo>
                  <a:cubicBezTo>
                    <a:pt x="87031" y="18858"/>
                    <a:pt x="84845" y="21761"/>
                    <a:pt x="81746" y="22675"/>
                  </a:cubicBezTo>
                  <a:cubicBezTo>
                    <a:pt x="75418" y="24502"/>
                    <a:pt x="69351" y="27078"/>
                    <a:pt x="63609" y="30340"/>
                  </a:cubicBezTo>
                  <a:cubicBezTo>
                    <a:pt x="63022" y="29558"/>
                    <a:pt x="62403" y="28840"/>
                    <a:pt x="61718" y="28155"/>
                  </a:cubicBezTo>
                  <a:cubicBezTo>
                    <a:pt x="58260" y="24697"/>
                    <a:pt x="53954" y="22577"/>
                    <a:pt x="49485" y="21761"/>
                  </a:cubicBezTo>
                  <a:cubicBezTo>
                    <a:pt x="58031" y="15922"/>
                    <a:pt x="67524" y="11388"/>
                    <a:pt x="77603" y="8453"/>
                  </a:cubicBezTo>
                  <a:cubicBezTo>
                    <a:pt x="78280" y="8256"/>
                    <a:pt x="78966" y="8160"/>
                    <a:pt x="79645" y="8160"/>
                  </a:cubicBezTo>
                  <a:close/>
                  <a:moveTo>
                    <a:pt x="45310" y="29525"/>
                  </a:moveTo>
                  <a:cubicBezTo>
                    <a:pt x="49159" y="29525"/>
                    <a:pt x="53008" y="30993"/>
                    <a:pt x="55944" y="33929"/>
                  </a:cubicBezTo>
                  <a:cubicBezTo>
                    <a:pt x="61815" y="39768"/>
                    <a:pt x="61815" y="49325"/>
                    <a:pt x="55944" y="55197"/>
                  </a:cubicBezTo>
                  <a:cubicBezTo>
                    <a:pt x="53008" y="58133"/>
                    <a:pt x="49151" y="59600"/>
                    <a:pt x="45298" y="59600"/>
                  </a:cubicBezTo>
                  <a:cubicBezTo>
                    <a:pt x="41444" y="59600"/>
                    <a:pt x="37595" y="58133"/>
                    <a:pt x="34676" y="55197"/>
                  </a:cubicBezTo>
                  <a:cubicBezTo>
                    <a:pt x="29196" y="49717"/>
                    <a:pt x="28837" y="41040"/>
                    <a:pt x="33567" y="35136"/>
                  </a:cubicBezTo>
                  <a:cubicBezTo>
                    <a:pt x="34317" y="34353"/>
                    <a:pt x="35100" y="33570"/>
                    <a:pt x="35883" y="32820"/>
                  </a:cubicBezTo>
                  <a:cubicBezTo>
                    <a:pt x="38623" y="30634"/>
                    <a:pt x="41950" y="29525"/>
                    <a:pt x="45310" y="29525"/>
                  </a:cubicBezTo>
                  <a:close/>
                  <a:moveTo>
                    <a:pt x="22508" y="48738"/>
                  </a:moveTo>
                  <a:cubicBezTo>
                    <a:pt x="23324" y="53207"/>
                    <a:pt x="25444" y="57513"/>
                    <a:pt x="28902" y="60971"/>
                  </a:cubicBezTo>
                  <a:cubicBezTo>
                    <a:pt x="29587" y="61656"/>
                    <a:pt x="30305" y="62275"/>
                    <a:pt x="31087" y="62862"/>
                  </a:cubicBezTo>
                  <a:cubicBezTo>
                    <a:pt x="27825" y="68604"/>
                    <a:pt x="25249" y="74671"/>
                    <a:pt x="23422" y="80999"/>
                  </a:cubicBezTo>
                  <a:cubicBezTo>
                    <a:pt x="22508" y="84098"/>
                    <a:pt x="19605" y="86284"/>
                    <a:pt x="16343" y="86284"/>
                  </a:cubicBezTo>
                  <a:cubicBezTo>
                    <a:pt x="13962" y="86284"/>
                    <a:pt x="11809" y="85207"/>
                    <a:pt x="10406" y="83315"/>
                  </a:cubicBezTo>
                  <a:cubicBezTo>
                    <a:pt x="9004" y="81456"/>
                    <a:pt x="8547" y="79107"/>
                    <a:pt x="9200" y="76856"/>
                  </a:cubicBezTo>
                  <a:cubicBezTo>
                    <a:pt x="12135" y="66777"/>
                    <a:pt x="16669" y="57284"/>
                    <a:pt x="22508" y="48738"/>
                  </a:cubicBezTo>
                  <a:close/>
                  <a:moveTo>
                    <a:pt x="79678" y="1"/>
                  </a:moveTo>
                  <a:cubicBezTo>
                    <a:pt x="78226" y="1"/>
                    <a:pt x="76761" y="206"/>
                    <a:pt x="75320" y="624"/>
                  </a:cubicBezTo>
                  <a:cubicBezTo>
                    <a:pt x="57868" y="5712"/>
                    <a:pt x="41819" y="15237"/>
                    <a:pt x="28902" y="28155"/>
                  </a:cubicBezTo>
                  <a:cubicBezTo>
                    <a:pt x="15984" y="41072"/>
                    <a:pt x="6459" y="57121"/>
                    <a:pt x="1371" y="74573"/>
                  </a:cubicBezTo>
                  <a:cubicBezTo>
                    <a:pt x="1" y="79303"/>
                    <a:pt x="914" y="84294"/>
                    <a:pt x="3883" y="88208"/>
                  </a:cubicBezTo>
                  <a:cubicBezTo>
                    <a:pt x="6851" y="92188"/>
                    <a:pt x="11385" y="94439"/>
                    <a:pt x="16343" y="94439"/>
                  </a:cubicBezTo>
                  <a:cubicBezTo>
                    <a:pt x="23193" y="94439"/>
                    <a:pt x="29326" y="89839"/>
                    <a:pt x="31251" y="83283"/>
                  </a:cubicBezTo>
                  <a:cubicBezTo>
                    <a:pt x="32947" y="77476"/>
                    <a:pt x="35328" y="71931"/>
                    <a:pt x="38296" y="66679"/>
                  </a:cubicBezTo>
                  <a:cubicBezTo>
                    <a:pt x="40580" y="67364"/>
                    <a:pt x="42928" y="67755"/>
                    <a:pt x="45310" y="67755"/>
                  </a:cubicBezTo>
                  <a:cubicBezTo>
                    <a:pt x="51247" y="67755"/>
                    <a:pt x="57183" y="65472"/>
                    <a:pt x="61718" y="60971"/>
                  </a:cubicBezTo>
                  <a:cubicBezTo>
                    <a:pt x="68013" y="54642"/>
                    <a:pt x="69938" y="45541"/>
                    <a:pt x="67426" y="37549"/>
                  </a:cubicBezTo>
                  <a:cubicBezTo>
                    <a:pt x="72678" y="34548"/>
                    <a:pt x="78223" y="32200"/>
                    <a:pt x="84030" y="30504"/>
                  </a:cubicBezTo>
                  <a:cubicBezTo>
                    <a:pt x="90586" y="28579"/>
                    <a:pt x="95186" y="22446"/>
                    <a:pt x="95186" y="15596"/>
                  </a:cubicBezTo>
                  <a:cubicBezTo>
                    <a:pt x="95186" y="10638"/>
                    <a:pt x="92935" y="6104"/>
                    <a:pt x="88955" y="3136"/>
                  </a:cubicBezTo>
                  <a:cubicBezTo>
                    <a:pt x="86233" y="1071"/>
                    <a:pt x="82991" y="1"/>
                    <a:pt x="79678"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78" name="Google Shape;1278;p45"/>
            <p:cNvSpPr/>
            <p:nvPr/>
          </p:nvSpPr>
          <p:spPr>
            <a:xfrm>
              <a:off x="1171850" y="3096425"/>
              <a:ext cx="2379650" cy="2360900"/>
            </a:xfrm>
            <a:custGeom>
              <a:avLst/>
              <a:gdLst/>
              <a:ahLst/>
              <a:cxnLst/>
              <a:rect l="l" t="t" r="r" b="b"/>
              <a:pathLst>
                <a:path w="95186" h="94436" extrusionOk="0">
                  <a:moveTo>
                    <a:pt x="16343" y="8156"/>
                  </a:moveTo>
                  <a:cubicBezTo>
                    <a:pt x="19605" y="8156"/>
                    <a:pt x="22508" y="10341"/>
                    <a:pt x="23422" y="13440"/>
                  </a:cubicBezTo>
                  <a:cubicBezTo>
                    <a:pt x="25249" y="19768"/>
                    <a:pt x="27825" y="25836"/>
                    <a:pt x="31087" y="31577"/>
                  </a:cubicBezTo>
                  <a:cubicBezTo>
                    <a:pt x="30305" y="32164"/>
                    <a:pt x="29587" y="32784"/>
                    <a:pt x="28902" y="33469"/>
                  </a:cubicBezTo>
                  <a:cubicBezTo>
                    <a:pt x="25444" y="36926"/>
                    <a:pt x="23324" y="41232"/>
                    <a:pt x="22508" y="45701"/>
                  </a:cubicBezTo>
                  <a:cubicBezTo>
                    <a:pt x="16669" y="37155"/>
                    <a:pt x="12135" y="27662"/>
                    <a:pt x="9200" y="17583"/>
                  </a:cubicBezTo>
                  <a:cubicBezTo>
                    <a:pt x="8547" y="15332"/>
                    <a:pt x="9004" y="12983"/>
                    <a:pt x="10406" y="11124"/>
                  </a:cubicBezTo>
                  <a:cubicBezTo>
                    <a:pt x="11809" y="9232"/>
                    <a:pt x="13962" y="8156"/>
                    <a:pt x="16343" y="8156"/>
                  </a:cubicBezTo>
                  <a:close/>
                  <a:moveTo>
                    <a:pt x="45310" y="34839"/>
                  </a:moveTo>
                  <a:cubicBezTo>
                    <a:pt x="49159" y="34839"/>
                    <a:pt x="53008" y="36307"/>
                    <a:pt x="55944" y="39242"/>
                  </a:cubicBezTo>
                  <a:cubicBezTo>
                    <a:pt x="61815" y="45114"/>
                    <a:pt x="61815" y="54672"/>
                    <a:pt x="55944" y="60510"/>
                  </a:cubicBezTo>
                  <a:cubicBezTo>
                    <a:pt x="53007" y="63448"/>
                    <a:pt x="49151" y="64914"/>
                    <a:pt x="45297" y="64914"/>
                  </a:cubicBezTo>
                  <a:cubicBezTo>
                    <a:pt x="41959" y="64914"/>
                    <a:pt x="38622" y="63814"/>
                    <a:pt x="35883" y="61620"/>
                  </a:cubicBezTo>
                  <a:cubicBezTo>
                    <a:pt x="35100" y="60869"/>
                    <a:pt x="34317" y="60086"/>
                    <a:pt x="33567" y="59304"/>
                  </a:cubicBezTo>
                  <a:cubicBezTo>
                    <a:pt x="28837" y="53399"/>
                    <a:pt x="29196" y="44722"/>
                    <a:pt x="34676" y="39242"/>
                  </a:cubicBezTo>
                  <a:cubicBezTo>
                    <a:pt x="37611" y="36307"/>
                    <a:pt x="41461" y="34839"/>
                    <a:pt x="45310" y="34839"/>
                  </a:cubicBezTo>
                  <a:close/>
                  <a:moveTo>
                    <a:pt x="63609" y="64099"/>
                  </a:moveTo>
                  <a:cubicBezTo>
                    <a:pt x="69351" y="67361"/>
                    <a:pt x="75418" y="69938"/>
                    <a:pt x="81746" y="71764"/>
                  </a:cubicBezTo>
                  <a:cubicBezTo>
                    <a:pt x="84845" y="72678"/>
                    <a:pt x="87031" y="75581"/>
                    <a:pt x="87031" y="78843"/>
                  </a:cubicBezTo>
                  <a:cubicBezTo>
                    <a:pt x="87031" y="81224"/>
                    <a:pt x="85954" y="83377"/>
                    <a:pt x="84062" y="84780"/>
                  </a:cubicBezTo>
                  <a:cubicBezTo>
                    <a:pt x="82762" y="85760"/>
                    <a:pt x="81223" y="86279"/>
                    <a:pt x="79645" y="86279"/>
                  </a:cubicBezTo>
                  <a:cubicBezTo>
                    <a:pt x="78966" y="86279"/>
                    <a:pt x="78280" y="86183"/>
                    <a:pt x="77603" y="85987"/>
                  </a:cubicBezTo>
                  <a:cubicBezTo>
                    <a:pt x="67524" y="83051"/>
                    <a:pt x="58031" y="78517"/>
                    <a:pt x="49485" y="72678"/>
                  </a:cubicBezTo>
                  <a:cubicBezTo>
                    <a:pt x="53954" y="71862"/>
                    <a:pt x="58260" y="69742"/>
                    <a:pt x="61718" y="66284"/>
                  </a:cubicBezTo>
                  <a:cubicBezTo>
                    <a:pt x="62403" y="65599"/>
                    <a:pt x="63022" y="64882"/>
                    <a:pt x="63609" y="64099"/>
                  </a:cubicBezTo>
                  <a:close/>
                  <a:moveTo>
                    <a:pt x="16343" y="1"/>
                  </a:moveTo>
                  <a:cubicBezTo>
                    <a:pt x="11385" y="1"/>
                    <a:pt x="6851" y="2251"/>
                    <a:pt x="3883" y="6231"/>
                  </a:cubicBezTo>
                  <a:cubicBezTo>
                    <a:pt x="914" y="10145"/>
                    <a:pt x="1" y="15136"/>
                    <a:pt x="1371" y="19866"/>
                  </a:cubicBezTo>
                  <a:cubicBezTo>
                    <a:pt x="6459" y="37318"/>
                    <a:pt x="15984" y="53367"/>
                    <a:pt x="28902" y="66284"/>
                  </a:cubicBezTo>
                  <a:cubicBezTo>
                    <a:pt x="41819" y="79202"/>
                    <a:pt x="57868" y="88727"/>
                    <a:pt x="75320" y="93815"/>
                  </a:cubicBezTo>
                  <a:cubicBezTo>
                    <a:pt x="76788" y="94239"/>
                    <a:pt x="78256" y="94435"/>
                    <a:pt x="79691" y="94435"/>
                  </a:cubicBezTo>
                  <a:cubicBezTo>
                    <a:pt x="82986" y="94435"/>
                    <a:pt x="86248" y="93359"/>
                    <a:pt x="88955" y="91304"/>
                  </a:cubicBezTo>
                  <a:cubicBezTo>
                    <a:pt x="92935" y="88335"/>
                    <a:pt x="95186" y="83801"/>
                    <a:pt x="95186" y="78843"/>
                  </a:cubicBezTo>
                  <a:cubicBezTo>
                    <a:pt x="95186" y="71993"/>
                    <a:pt x="90586" y="65860"/>
                    <a:pt x="84030" y="63936"/>
                  </a:cubicBezTo>
                  <a:cubicBezTo>
                    <a:pt x="78223" y="62239"/>
                    <a:pt x="72678" y="59891"/>
                    <a:pt x="67426" y="56890"/>
                  </a:cubicBezTo>
                  <a:cubicBezTo>
                    <a:pt x="69938" y="48898"/>
                    <a:pt x="68013" y="39797"/>
                    <a:pt x="61718" y="33469"/>
                  </a:cubicBezTo>
                  <a:cubicBezTo>
                    <a:pt x="57196" y="28971"/>
                    <a:pt x="51260" y="26704"/>
                    <a:pt x="45324" y="26704"/>
                  </a:cubicBezTo>
                  <a:cubicBezTo>
                    <a:pt x="42951" y="26704"/>
                    <a:pt x="40579" y="27066"/>
                    <a:pt x="38296" y="27793"/>
                  </a:cubicBezTo>
                  <a:cubicBezTo>
                    <a:pt x="35295" y="22508"/>
                    <a:pt x="32947" y="16963"/>
                    <a:pt x="31251" y="11189"/>
                  </a:cubicBezTo>
                  <a:cubicBezTo>
                    <a:pt x="29326" y="4600"/>
                    <a:pt x="23193" y="1"/>
                    <a:pt x="16343"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79" name="Google Shape;1279;p45"/>
            <p:cNvSpPr/>
            <p:nvPr/>
          </p:nvSpPr>
          <p:spPr>
            <a:xfrm>
              <a:off x="4048925" y="3096425"/>
              <a:ext cx="2379650" cy="2360900"/>
            </a:xfrm>
            <a:custGeom>
              <a:avLst/>
              <a:gdLst/>
              <a:ahLst/>
              <a:cxnLst/>
              <a:rect l="l" t="t" r="r" b="b"/>
              <a:pathLst>
                <a:path w="95186" h="94436" extrusionOk="0">
                  <a:moveTo>
                    <a:pt x="78843" y="8156"/>
                  </a:moveTo>
                  <a:cubicBezTo>
                    <a:pt x="81224" y="8156"/>
                    <a:pt x="83377" y="9232"/>
                    <a:pt x="84780" y="11124"/>
                  </a:cubicBezTo>
                  <a:cubicBezTo>
                    <a:pt x="86182" y="12983"/>
                    <a:pt x="86639" y="15332"/>
                    <a:pt x="85987" y="17583"/>
                  </a:cubicBezTo>
                  <a:cubicBezTo>
                    <a:pt x="83051" y="27662"/>
                    <a:pt x="78517" y="37155"/>
                    <a:pt x="72678" y="45701"/>
                  </a:cubicBezTo>
                  <a:cubicBezTo>
                    <a:pt x="71862" y="41232"/>
                    <a:pt x="69742" y="36926"/>
                    <a:pt x="66284" y="33469"/>
                  </a:cubicBezTo>
                  <a:cubicBezTo>
                    <a:pt x="65599" y="32784"/>
                    <a:pt x="64882" y="32164"/>
                    <a:pt x="64099" y="31577"/>
                  </a:cubicBezTo>
                  <a:cubicBezTo>
                    <a:pt x="67361" y="25836"/>
                    <a:pt x="69938" y="19768"/>
                    <a:pt x="71764" y="13440"/>
                  </a:cubicBezTo>
                  <a:cubicBezTo>
                    <a:pt x="72678" y="10341"/>
                    <a:pt x="75581" y="8156"/>
                    <a:pt x="78843" y="8156"/>
                  </a:cubicBezTo>
                  <a:close/>
                  <a:moveTo>
                    <a:pt x="49876" y="34839"/>
                  </a:moveTo>
                  <a:cubicBezTo>
                    <a:pt x="53726" y="34839"/>
                    <a:pt x="57607" y="36307"/>
                    <a:pt x="60510" y="39242"/>
                  </a:cubicBezTo>
                  <a:cubicBezTo>
                    <a:pt x="65991" y="44722"/>
                    <a:pt x="66349" y="53399"/>
                    <a:pt x="61620" y="59304"/>
                  </a:cubicBezTo>
                  <a:cubicBezTo>
                    <a:pt x="60869" y="60086"/>
                    <a:pt x="60086" y="60869"/>
                    <a:pt x="59304" y="61620"/>
                  </a:cubicBezTo>
                  <a:cubicBezTo>
                    <a:pt x="56564" y="63814"/>
                    <a:pt x="53227" y="64914"/>
                    <a:pt x="49889" y="64914"/>
                  </a:cubicBezTo>
                  <a:cubicBezTo>
                    <a:pt x="46035" y="64914"/>
                    <a:pt x="42179" y="63448"/>
                    <a:pt x="39242" y="60510"/>
                  </a:cubicBezTo>
                  <a:cubicBezTo>
                    <a:pt x="33371" y="54672"/>
                    <a:pt x="33371" y="45114"/>
                    <a:pt x="39242" y="39242"/>
                  </a:cubicBezTo>
                  <a:cubicBezTo>
                    <a:pt x="42178" y="36307"/>
                    <a:pt x="46027" y="34839"/>
                    <a:pt x="49876" y="34839"/>
                  </a:cubicBezTo>
                  <a:close/>
                  <a:moveTo>
                    <a:pt x="31577" y="64099"/>
                  </a:moveTo>
                  <a:cubicBezTo>
                    <a:pt x="32164" y="64882"/>
                    <a:pt x="32784" y="65599"/>
                    <a:pt x="33469" y="66284"/>
                  </a:cubicBezTo>
                  <a:cubicBezTo>
                    <a:pt x="36926" y="69742"/>
                    <a:pt x="41232" y="71862"/>
                    <a:pt x="45701" y="72678"/>
                  </a:cubicBezTo>
                  <a:cubicBezTo>
                    <a:pt x="37155" y="78517"/>
                    <a:pt x="27662" y="83051"/>
                    <a:pt x="17583" y="85987"/>
                  </a:cubicBezTo>
                  <a:cubicBezTo>
                    <a:pt x="16906" y="86183"/>
                    <a:pt x="16220" y="86279"/>
                    <a:pt x="15541" y="86279"/>
                  </a:cubicBezTo>
                  <a:cubicBezTo>
                    <a:pt x="13963" y="86279"/>
                    <a:pt x="12424" y="85760"/>
                    <a:pt x="11124" y="84780"/>
                  </a:cubicBezTo>
                  <a:cubicBezTo>
                    <a:pt x="9232" y="83377"/>
                    <a:pt x="8156" y="81224"/>
                    <a:pt x="8156" y="78843"/>
                  </a:cubicBezTo>
                  <a:cubicBezTo>
                    <a:pt x="8156" y="75581"/>
                    <a:pt x="10341" y="72678"/>
                    <a:pt x="13440" y="71764"/>
                  </a:cubicBezTo>
                  <a:cubicBezTo>
                    <a:pt x="19768" y="69938"/>
                    <a:pt x="25836" y="67361"/>
                    <a:pt x="31577" y="64099"/>
                  </a:cubicBezTo>
                  <a:close/>
                  <a:moveTo>
                    <a:pt x="78843" y="1"/>
                  </a:moveTo>
                  <a:cubicBezTo>
                    <a:pt x="71993" y="1"/>
                    <a:pt x="65860" y="4600"/>
                    <a:pt x="63936" y="11189"/>
                  </a:cubicBezTo>
                  <a:cubicBezTo>
                    <a:pt x="62239" y="16963"/>
                    <a:pt x="59891" y="22508"/>
                    <a:pt x="56890" y="27793"/>
                  </a:cubicBezTo>
                  <a:cubicBezTo>
                    <a:pt x="54607" y="27066"/>
                    <a:pt x="52235" y="26704"/>
                    <a:pt x="49862" y="26704"/>
                  </a:cubicBezTo>
                  <a:cubicBezTo>
                    <a:pt x="43926" y="26704"/>
                    <a:pt x="37990" y="28971"/>
                    <a:pt x="33469" y="33469"/>
                  </a:cubicBezTo>
                  <a:cubicBezTo>
                    <a:pt x="27173" y="39797"/>
                    <a:pt x="25248" y="48898"/>
                    <a:pt x="27760" y="56890"/>
                  </a:cubicBezTo>
                  <a:cubicBezTo>
                    <a:pt x="22508" y="59891"/>
                    <a:pt x="16963" y="62239"/>
                    <a:pt x="11157" y="63936"/>
                  </a:cubicBezTo>
                  <a:cubicBezTo>
                    <a:pt x="4600" y="65860"/>
                    <a:pt x="1" y="71993"/>
                    <a:pt x="1" y="78843"/>
                  </a:cubicBezTo>
                  <a:cubicBezTo>
                    <a:pt x="1" y="83801"/>
                    <a:pt x="2251" y="88335"/>
                    <a:pt x="6231" y="91304"/>
                  </a:cubicBezTo>
                  <a:cubicBezTo>
                    <a:pt x="8938" y="93359"/>
                    <a:pt x="12200" y="94435"/>
                    <a:pt x="15495" y="94435"/>
                  </a:cubicBezTo>
                  <a:cubicBezTo>
                    <a:pt x="16930" y="94435"/>
                    <a:pt x="18398" y="94239"/>
                    <a:pt x="19866" y="93815"/>
                  </a:cubicBezTo>
                  <a:cubicBezTo>
                    <a:pt x="37318" y="88727"/>
                    <a:pt x="53367" y="79202"/>
                    <a:pt x="66284" y="66284"/>
                  </a:cubicBezTo>
                  <a:cubicBezTo>
                    <a:pt x="79202" y="53367"/>
                    <a:pt x="88727" y="37318"/>
                    <a:pt x="93815" y="19866"/>
                  </a:cubicBezTo>
                  <a:cubicBezTo>
                    <a:pt x="95185" y="15136"/>
                    <a:pt x="94272" y="10145"/>
                    <a:pt x="91304" y="6231"/>
                  </a:cubicBezTo>
                  <a:cubicBezTo>
                    <a:pt x="88335" y="2251"/>
                    <a:pt x="83801" y="1"/>
                    <a:pt x="78843"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80" name="Google Shape;1280;p45"/>
            <p:cNvSpPr/>
            <p:nvPr/>
          </p:nvSpPr>
          <p:spPr>
            <a:xfrm>
              <a:off x="2569625" y="1829950"/>
              <a:ext cx="2461175" cy="2239400"/>
            </a:xfrm>
            <a:custGeom>
              <a:avLst/>
              <a:gdLst/>
              <a:ahLst/>
              <a:cxnLst/>
              <a:rect l="l" t="t" r="r" b="b"/>
              <a:pathLst>
                <a:path w="98447" h="89576" extrusionOk="0">
                  <a:moveTo>
                    <a:pt x="68208" y="8156"/>
                  </a:moveTo>
                  <a:cubicBezTo>
                    <a:pt x="80376" y="8156"/>
                    <a:pt x="90292" y="19149"/>
                    <a:pt x="90292" y="32686"/>
                  </a:cubicBezTo>
                  <a:cubicBezTo>
                    <a:pt x="90292" y="48083"/>
                    <a:pt x="62532" y="71047"/>
                    <a:pt x="49224" y="80539"/>
                  </a:cubicBezTo>
                  <a:cubicBezTo>
                    <a:pt x="35915" y="71047"/>
                    <a:pt x="8155" y="48115"/>
                    <a:pt x="8155" y="32686"/>
                  </a:cubicBezTo>
                  <a:cubicBezTo>
                    <a:pt x="8155" y="19149"/>
                    <a:pt x="18072" y="8156"/>
                    <a:pt x="30239" y="8156"/>
                  </a:cubicBezTo>
                  <a:cubicBezTo>
                    <a:pt x="36273" y="8156"/>
                    <a:pt x="41949" y="10831"/>
                    <a:pt x="46125" y="15691"/>
                  </a:cubicBezTo>
                  <a:cubicBezTo>
                    <a:pt x="46908" y="16572"/>
                    <a:pt x="48049" y="17094"/>
                    <a:pt x="49224" y="17094"/>
                  </a:cubicBezTo>
                  <a:cubicBezTo>
                    <a:pt x="50398" y="17094"/>
                    <a:pt x="51540" y="16572"/>
                    <a:pt x="52322" y="15691"/>
                  </a:cubicBezTo>
                  <a:cubicBezTo>
                    <a:pt x="56498" y="10831"/>
                    <a:pt x="62174" y="8156"/>
                    <a:pt x="68208" y="8156"/>
                  </a:cubicBezTo>
                  <a:close/>
                  <a:moveTo>
                    <a:pt x="30239" y="1"/>
                  </a:moveTo>
                  <a:cubicBezTo>
                    <a:pt x="13570" y="1"/>
                    <a:pt x="0" y="14647"/>
                    <a:pt x="0" y="32686"/>
                  </a:cubicBezTo>
                  <a:cubicBezTo>
                    <a:pt x="0" y="43027"/>
                    <a:pt x="8057" y="55716"/>
                    <a:pt x="23878" y="70395"/>
                  </a:cubicBezTo>
                  <a:cubicBezTo>
                    <a:pt x="35262" y="80898"/>
                    <a:pt x="46451" y="88564"/>
                    <a:pt x="46940" y="88857"/>
                  </a:cubicBezTo>
                  <a:cubicBezTo>
                    <a:pt x="47625" y="89347"/>
                    <a:pt x="48408" y="89575"/>
                    <a:pt x="49224" y="89575"/>
                  </a:cubicBezTo>
                  <a:cubicBezTo>
                    <a:pt x="50039" y="89575"/>
                    <a:pt x="50822" y="89347"/>
                    <a:pt x="51507" y="88857"/>
                  </a:cubicBezTo>
                  <a:cubicBezTo>
                    <a:pt x="51996" y="88564"/>
                    <a:pt x="63185" y="80898"/>
                    <a:pt x="74569" y="70395"/>
                  </a:cubicBezTo>
                  <a:cubicBezTo>
                    <a:pt x="90422" y="55716"/>
                    <a:pt x="98447" y="43027"/>
                    <a:pt x="98447" y="32686"/>
                  </a:cubicBezTo>
                  <a:cubicBezTo>
                    <a:pt x="98447" y="14647"/>
                    <a:pt x="84877" y="1"/>
                    <a:pt x="68208" y="1"/>
                  </a:cubicBezTo>
                  <a:cubicBezTo>
                    <a:pt x="61293" y="1"/>
                    <a:pt x="54573" y="2611"/>
                    <a:pt x="49224" y="7243"/>
                  </a:cubicBezTo>
                  <a:cubicBezTo>
                    <a:pt x="43874" y="2611"/>
                    <a:pt x="37154" y="1"/>
                    <a:pt x="30239"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81" name="Google Shape;1281;p45"/>
            <p:cNvSpPr/>
            <p:nvPr/>
          </p:nvSpPr>
          <p:spPr>
            <a:xfrm>
              <a:off x="4411825" y="2545150"/>
              <a:ext cx="211225" cy="207975"/>
            </a:xfrm>
            <a:custGeom>
              <a:avLst/>
              <a:gdLst/>
              <a:ahLst/>
              <a:cxnLst/>
              <a:rect l="l" t="t" r="r" b="b"/>
              <a:pathLst>
                <a:path w="8449" h="8319" extrusionOk="0">
                  <a:moveTo>
                    <a:pt x="4372" y="1"/>
                  </a:moveTo>
                  <a:cubicBezTo>
                    <a:pt x="2251" y="1"/>
                    <a:pt x="490" y="1632"/>
                    <a:pt x="294" y="3687"/>
                  </a:cubicBezTo>
                  <a:cubicBezTo>
                    <a:pt x="0" y="5872"/>
                    <a:pt x="1534" y="7927"/>
                    <a:pt x="3752" y="8253"/>
                  </a:cubicBezTo>
                  <a:cubicBezTo>
                    <a:pt x="3947" y="8286"/>
                    <a:pt x="4143" y="8319"/>
                    <a:pt x="4339" y="8319"/>
                  </a:cubicBezTo>
                  <a:cubicBezTo>
                    <a:pt x="6329" y="8319"/>
                    <a:pt x="8090" y="6851"/>
                    <a:pt x="8384" y="4828"/>
                  </a:cubicBezTo>
                  <a:cubicBezTo>
                    <a:pt x="8449" y="4470"/>
                    <a:pt x="8449" y="4209"/>
                    <a:pt x="8449" y="4078"/>
                  </a:cubicBezTo>
                  <a:cubicBezTo>
                    <a:pt x="8449" y="1827"/>
                    <a:pt x="6622" y="1"/>
                    <a:pt x="4372"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82" name="Google Shape;1282;p45"/>
            <p:cNvSpPr/>
            <p:nvPr/>
          </p:nvSpPr>
          <p:spPr>
            <a:xfrm>
              <a:off x="3739850" y="2871975"/>
              <a:ext cx="697275" cy="646900"/>
            </a:xfrm>
            <a:custGeom>
              <a:avLst/>
              <a:gdLst/>
              <a:ahLst/>
              <a:cxnLst/>
              <a:rect l="l" t="t" r="r" b="b"/>
              <a:pathLst>
                <a:path w="27891" h="25876" extrusionOk="0">
                  <a:moveTo>
                    <a:pt x="23348" y="1"/>
                  </a:moveTo>
                  <a:cubicBezTo>
                    <a:pt x="22203" y="1"/>
                    <a:pt x="21063" y="480"/>
                    <a:pt x="20258" y="1411"/>
                  </a:cubicBezTo>
                  <a:cubicBezTo>
                    <a:pt x="17811" y="4249"/>
                    <a:pt x="14810" y="7315"/>
                    <a:pt x="11385" y="10512"/>
                  </a:cubicBezTo>
                  <a:cubicBezTo>
                    <a:pt x="8514" y="13154"/>
                    <a:pt x="5383" y="15894"/>
                    <a:pt x="2023" y="18601"/>
                  </a:cubicBezTo>
                  <a:cubicBezTo>
                    <a:pt x="262" y="20037"/>
                    <a:pt x="1" y="22614"/>
                    <a:pt x="1403" y="24343"/>
                  </a:cubicBezTo>
                  <a:cubicBezTo>
                    <a:pt x="2219" y="25354"/>
                    <a:pt x="3393" y="25876"/>
                    <a:pt x="4567" y="25876"/>
                  </a:cubicBezTo>
                  <a:cubicBezTo>
                    <a:pt x="5481" y="25876"/>
                    <a:pt x="6394" y="25550"/>
                    <a:pt x="7144" y="24962"/>
                  </a:cubicBezTo>
                  <a:cubicBezTo>
                    <a:pt x="10635" y="22124"/>
                    <a:pt x="13929" y="19287"/>
                    <a:pt x="16930" y="16481"/>
                  </a:cubicBezTo>
                  <a:cubicBezTo>
                    <a:pt x="20616" y="13089"/>
                    <a:pt x="23813" y="9794"/>
                    <a:pt x="26423" y="6728"/>
                  </a:cubicBezTo>
                  <a:cubicBezTo>
                    <a:pt x="27891" y="4999"/>
                    <a:pt x="27695" y="2422"/>
                    <a:pt x="25999" y="987"/>
                  </a:cubicBezTo>
                  <a:cubicBezTo>
                    <a:pt x="25233" y="325"/>
                    <a:pt x="24289" y="1"/>
                    <a:pt x="23348"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grpSp>
      <p:grpSp>
        <p:nvGrpSpPr>
          <p:cNvPr id="1283" name="Google Shape;1283;p45"/>
          <p:cNvGrpSpPr/>
          <p:nvPr/>
        </p:nvGrpSpPr>
        <p:grpSpPr>
          <a:xfrm>
            <a:off x="4210018" y="1365318"/>
            <a:ext cx="598337" cy="547391"/>
            <a:chOff x="1175925" y="446875"/>
            <a:chExt cx="5248575" cy="4801675"/>
          </a:xfrm>
        </p:grpSpPr>
        <p:sp>
          <p:nvSpPr>
            <p:cNvPr id="1284" name="Google Shape;1284;p45"/>
            <p:cNvSpPr/>
            <p:nvPr/>
          </p:nvSpPr>
          <p:spPr>
            <a:xfrm>
              <a:off x="3230975" y="446875"/>
              <a:ext cx="203900" cy="203900"/>
            </a:xfrm>
            <a:custGeom>
              <a:avLst/>
              <a:gdLst/>
              <a:ahLst/>
              <a:cxnLst/>
              <a:rect l="l" t="t" r="r" b="b"/>
              <a:pathLst>
                <a:path w="8156" h="8156" extrusionOk="0">
                  <a:moveTo>
                    <a:pt x="4078" y="1"/>
                  </a:moveTo>
                  <a:cubicBezTo>
                    <a:pt x="3002" y="1"/>
                    <a:pt x="1958" y="457"/>
                    <a:pt x="1175" y="1208"/>
                  </a:cubicBezTo>
                  <a:cubicBezTo>
                    <a:pt x="425" y="1958"/>
                    <a:pt x="1" y="3002"/>
                    <a:pt x="1" y="4078"/>
                  </a:cubicBezTo>
                  <a:cubicBezTo>
                    <a:pt x="1" y="5155"/>
                    <a:pt x="425" y="6198"/>
                    <a:pt x="1175" y="6981"/>
                  </a:cubicBezTo>
                  <a:cubicBezTo>
                    <a:pt x="1958" y="7732"/>
                    <a:pt x="3002" y="8156"/>
                    <a:pt x="4078" y="8156"/>
                  </a:cubicBezTo>
                  <a:cubicBezTo>
                    <a:pt x="5155" y="8156"/>
                    <a:pt x="6199" y="7732"/>
                    <a:pt x="6949" y="6981"/>
                  </a:cubicBezTo>
                  <a:cubicBezTo>
                    <a:pt x="7699" y="6198"/>
                    <a:pt x="8156" y="5155"/>
                    <a:pt x="8156" y="4078"/>
                  </a:cubicBezTo>
                  <a:cubicBezTo>
                    <a:pt x="8156" y="3002"/>
                    <a:pt x="7699" y="1958"/>
                    <a:pt x="6949" y="1208"/>
                  </a:cubicBezTo>
                  <a:cubicBezTo>
                    <a:pt x="6199" y="457"/>
                    <a:pt x="5155" y="1"/>
                    <a:pt x="4078"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85" name="Google Shape;1285;p45"/>
            <p:cNvSpPr/>
            <p:nvPr/>
          </p:nvSpPr>
          <p:spPr>
            <a:xfrm>
              <a:off x="2886025" y="446875"/>
              <a:ext cx="1916450" cy="2859150"/>
            </a:xfrm>
            <a:custGeom>
              <a:avLst/>
              <a:gdLst/>
              <a:ahLst/>
              <a:cxnLst/>
              <a:rect l="l" t="t" r="r" b="b"/>
              <a:pathLst>
                <a:path w="76658" h="114366" extrusionOk="0">
                  <a:moveTo>
                    <a:pt x="53073" y="1"/>
                  </a:moveTo>
                  <a:cubicBezTo>
                    <a:pt x="50790" y="1"/>
                    <a:pt x="48996" y="1827"/>
                    <a:pt x="48996" y="4078"/>
                  </a:cubicBezTo>
                  <a:lnTo>
                    <a:pt x="48996" y="28249"/>
                  </a:lnTo>
                  <a:cubicBezTo>
                    <a:pt x="48996" y="29359"/>
                    <a:pt x="49420" y="30370"/>
                    <a:pt x="50170" y="31153"/>
                  </a:cubicBezTo>
                  <a:lnTo>
                    <a:pt x="57151" y="38101"/>
                  </a:lnTo>
                  <a:cubicBezTo>
                    <a:pt x="61032" y="41982"/>
                    <a:pt x="63675" y="46875"/>
                    <a:pt x="64719" y="52290"/>
                  </a:cubicBezTo>
                  <a:lnTo>
                    <a:pt x="68111" y="69416"/>
                  </a:lnTo>
                  <a:cubicBezTo>
                    <a:pt x="68241" y="70068"/>
                    <a:pt x="68111" y="70753"/>
                    <a:pt x="67720" y="71308"/>
                  </a:cubicBezTo>
                  <a:cubicBezTo>
                    <a:pt x="67328" y="71862"/>
                    <a:pt x="66741" y="72254"/>
                    <a:pt x="66056" y="72384"/>
                  </a:cubicBezTo>
                  <a:cubicBezTo>
                    <a:pt x="65916" y="72409"/>
                    <a:pt x="65777" y="72421"/>
                    <a:pt x="65638" y="72421"/>
                  </a:cubicBezTo>
                  <a:cubicBezTo>
                    <a:pt x="64516" y="72421"/>
                    <a:pt x="63476" y="71625"/>
                    <a:pt x="63185" y="70492"/>
                  </a:cubicBezTo>
                  <a:lnTo>
                    <a:pt x="61457" y="63381"/>
                  </a:lnTo>
                  <a:cubicBezTo>
                    <a:pt x="60886" y="61068"/>
                    <a:pt x="58877" y="59530"/>
                    <a:pt x="56550" y="59530"/>
                  </a:cubicBezTo>
                  <a:cubicBezTo>
                    <a:pt x="56350" y="59530"/>
                    <a:pt x="56148" y="59541"/>
                    <a:pt x="55944" y="59565"/>
                  </a:cubicBezTo>
                  <a:cubicBezTo>
                    <a:pt x="53399" y="59891"/>
                    <a:pt x="51540" y="61978"/>
                    <a:pt x="51540" y="64555"/>
                  </a:cubicBezTo>
                  <a:lnTo>
                    <a:pt x="51540" y="97730"/>
                  </a:lnTo>
                  <a:cubicBezTo>
                    <a:pt x="51540" y="99035"/>
                    <a:pt x="50464" y="100111"/>
                    <a:pt x="49159" y="100111"/>
                  </a:cubicBezTo>
                  <a:cubicBezTo>
                    <a:pt x="47952" y="100111"/>
                    <a:pt x="46973" y="99198"/>
                    <a:pt x="46810" y="98056"/>
                  </a:cubicBezTo>
                  <a:lnTo>
                    <a:pt x="46810" y="80735"/>
                  </a:lnTo>
                  <a:cubicBezTo>
                    <a:pt x="46810" y="78484"/>
                    <a:pt x="44983" y="76657"/>
                    <a:pt x="42733" y="76657"/>
                  </a:cubicBezTo>
                  <a:lnTo>
                    <a:pt x="42700" y="76657"/>
                  </a:lnTo>
                  <a:cubicBezTo>
                    <a:pt x="40449" y="76657"/>
                    <a:pt x="38623" y="78484"/>
                    <a:pt x="38623" y="80735"/>
                  </a:cubicBezTo>
                  <a:lnTo>
                    <a:pt x="38623" y="97730"/>
                  </a:lnTo>
                  <a:cubicBezTo>
                    <a:pt x="38623" y="97958"/>
                    <a:pt x="38655" y="98186"/>
                    <a:pt x="38655" y="98382"/>
                  </a:cubicBezTo>
                  <a:lnTo>
                    <a:pt x="38655" y="103830"/>
                  </a:lnTo>
                  <a:cubicBezTo>
                    <a:pt x="38655" y="105135"/>
                    <a:pt x="37579" y="106211"/>
                    <a:pt x="36274" y="106211"/>
                  </a:cubicBezTo>
                  <a:cubicBezTo>
                    <a:pt x="34969" y="106211"/>
                    <a:pt x="33893" y="105135"/>
                    <a:pt x="33893" y="103830"/>
                  </a:cubicBezTo>
                  <a:lnTo>
                    <a:pt x="33893" y="98382"/>
                  </a:lnTo>
                  <a:cubicBezTo>
                    <a:pt x="33925" y="98186"/>
                    <a:pt x="33925" y="97958"/>
                    <a:pt x="33925" y="97730"/>
                  </a:cubicBezTo>
                  <a:lnTo>
                    <a:pt x="33925" y="80735"/>
                  </a:lnTo>
                  <a:cubicBezTo>
                    <a:pt x="33925" y="78484"/>
                    <a:pt x="32099" y="76657"/>
                    <a:pt x="29848" y="76657"/>
                  </a:cubicBezTo>
                  <a:lnTo>
                    <a:pt x="29815" y="76657"/>
                  </a:lnTo>
                  <a:cubicBezTo>
                    <a:pt x="27564" y="76657"/>
                    <a:pt x="25738" y="78484"/>
                    <a:pt x="25738" y="80735"/>
                  </a:cubicBezTo>
                  <a:lnTo>
                    <a:pt x="25738" y="98056"/>
                  </a:lnTo>
                  <a:cubicBezTo>
                    <a:pt x="25607" y="99198"/>
                    <a:pt x="24596" y="100111"/>
                    <a:pt x="23389" y="100111"/>
                  </a:cubicBezTo>
                  <a:cubicBezTo>
                    <a:pt x="22084" y="100111"/>
                    <a:pt x="21041" y="99035"/>
                    <a:pt x="21041" y="97730"/>
                  </a:cubicBezTo>
                  <a:lnTo>
                    <a:pt x="21041" y="91663"/>
                  </a:lnTo>
                  <a:cubicBezTo>
                    <a:pt x="21041" y="91434"/>
                    <a:pt x="21041" y="91206"/>
                    <a:pt x="21041" y="91010"/>
                  </a:cubicBezTo>
                  <a:lnTo>
                    <a:pt x="21041" y="80735"/>
                  </a:lnTo>
                  <a:cubicBezTo>
                    <a:pt x="21041" y="78484"/>
                    <a:pt x="19214" y="76657"/>
                    <a:pt x="16963" y="76657"/>
                  </a:cubicBezTo>
                  <a:cubicBezTo>
                    <a:pt x="14680" y="76657"/>
                    <a:pt x="12886" y="78484"/>
                    <a:pt x="12886" y="80735"/>
                  </a:cubicBezTo>
                  <a:lnTo>
                    <a:pt x="12886" y="91304"/>
                  </a:lnTo>
                  <a:cubicBezTo>
                    <a:pt x="12722" y="92478"/>
                    <a:pt x="11711" y="93359"/>
                    <a:pt x="10504" y="93359"/>
                  </a:cubicBezTo>
                  <a:cubicBezTo>
                    <a:pt x="9200" y="93359"/>
                    <a:pt x="8156" y="92315"/>
                    <a:pt x="8156" y="91010"/>
                  </a:cubicBezTo>
                  <a:lnTo>
                    <a:pt x="8156" y="76723"/>
                  </a:lnTo>
                  <a:lnTo>
                    <a:pt x="8156" y="67035"/>
                  </a:lnTo>
                  <a:lnTo>
                    <a:pt x="8156" y="55128"/>
                  </a:lnTo>
                  <a:cubicBezTo>
                    <a:pt x="8156" y="47789"/>
                    <a:pt x="11026" y="40841"/>
                    <a:pt x="16245" y="35654"/>
                  </a:cubicBezTo>
                  <a:lnTo>
                    <a:pt x="20747" y="31153"/>
                  </a:lnTo>
                  <a:cubicBezTo>
                    <a:pt x="21497" y="30370"/>
                    <a:pt x="21954" y="29359"/>
                    <a:pt x="21954" y="28249"/>
                  </a:cubicBezTo>
                  <a:lnTo>
                    <a:pt x="21954" y="18627"/>
                  </a:lnTo>
                  <a:cubicBezTo>
                    <a:pt x="21954" y="16376"/>
                    <a:pt x="20127" y="14549"/>
                    <a:pt x="17876" y="14549"/>
                  </a:cubicBezTo>
                  <a:cubicBezTo>
                    <a:pt x="15626" y="14549"/>
                    <a:pt x="13799" y="16376"/>
                    <a:pt x="13799" y="18627"/>
                  </a:cubicBezTo>
                  <a:lnTo>
                    <a:pt x="13799" y="26586"/>
                  </a:lnTo>
                  <a:lnTo>
                    <a:pt x="10472" y="29880"/>
                  </a:lnTo>
                  <a:cubicBezTo>
                    <a:pt x="3719" y="36600"/>
                    <a:pt x="1" y="45603"/>
                    <a:pt x="1" y="55128"/>
                  </a:cubicBezTo>
                  <a:lnTo>
                    <a:pt x="1" y="67035"/>
                  </a:lnTo>
                  <a:lnTo>
                    <a:pt x="1" y="76723"/>
                  </a:lnTo>
                  <a:lnTo>
                    <a:pt x="1" y="91010"/>
                  </a:lnTo>
                  <a:cubicBezTo>
                    <a:pt x="1" y="96816"/>
                    <a:pt x="4698" y="101514"/>
                    <a:pt x="10504" y="101514"/>
                  </a:cubicBezTo>
                  <a:cubicBezTo>
                    <a:pt x="11516" y="101514"/>
                    <a:pt x="12494" y="101383"/>
                    <a:pt x="13440" y="101122"/>
                  </a:cubicBezTo>
                  <a:cubicBezTo>
                    <a:pt x="14843" y="105265"/>
                    <a:pt x="18790" y="108266"/>
                    <a:pt x="23389" y="108266"/>
                  </a:cubicBezTo>
                  <a:cubicBezTo>
                    <a:pt x="24498" y="108266"/>
                    <a:pt x="25542" y="108103"/>
                    <a:pt x="26521" y="107777"/>
                  </a:cubicBezTo>
                  <a:cubicBezTo>
                    <a:pt x="28086" y="111626"/>
                    <a:pt x="31870" y="114366"/>
                    <a:pt x="36274" y="114366"/>
                  </a:cubicBezTo>
                  <a:cubicBezTo>
                    <a:pt x="40678" y="114366"/>
                    <a:pt x="44462" y="111626"/>
                    <a:pt x="46027" y="107777"/>
                  </a:cubicBezTo>
                  <a:cubicBezTo>
                    <a:pt x="47006" y="108103"/>
                    <a:pt x="48082" y="108266"/>
                    <a:pt x="49159" y="108266"/>
                  </a:cubicBezTo>
                  <a:cubicBezTo>
                    <a:pt x="54965" y="108266"/>
                    <a:pt x="59695" y="103536"/>
                    <a:pt x="59695" y="97730"/>
                  </a:cubicBezTo>
                  <a:lnTo>
                    <a:pt x="59695" y="78745"/>
                  </a:lnTo>
                  <a:cubicBezTo>
                    <a:pt x="61424" y="79915"/>
                    <a:pt x="63490" y="80569"/>
                    <a:pt x="65646" y="80569"/>
                  </a:cubicBezTo>
                  <a:cubicBezTo>
                    <a:pt x="66255" y="80569"/>
                    <a:pt x="66873" y="80517"/>
                    <a:pt x="67491" y="80409"/>
                  </a:cubicBezTo>
                  <a:cubicBezTo>
                    <a:pt x="70329" y="79887"/>
                    <a:pt x="72808" y="78321"/>
                    <a:pt x="74439" y="75940"/>
                  </a:cubicBezTo>
                  <a:cubicBezTo>
                    <a:pt x="76070" y="73526"/>
                    <a:pt x="76657" y="70655"/>
                    <a:pt x="76103" y="67817"/>
                  </a:cubicBezTo>
                  <a:lnTo>
                    <a:pt x="72710" y="50692"/>
                  </a:lnTo>
                  <a:cubicBezTo>
                    <a:pt x="71340" y="43711"/>
                    <a:pt x="67948" y="37350"/>
                    <a:pt x="62924" y="32327"/>
                  </a:cubicBezTo>
                  <a:lnTo>
                    <a:pt x="57151" y="26586"/>
                  </a:lnTo>
                  <a:lnTo>
                    <a:pt x="57151" y="4078"/>
                  </a:lnTo>
                  <a:cubicBezTo>
                    <a:pt x="57151" y="1827"/>
                    <a:pt x="55324" y="1"/>
                    <a:pt x="53073"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86" name="Google Shape;1286;p45"/>
            <p:cNvSpPr/>
            <p:nvPr/>
          </p:nvSpPr>
          <p:spPr>
            <a:xfrm>
              <a:off x="1175925" y="3140625"/>
              <a:ext cx="2625925" cy="2107925"/>
            </a:xfrm>
            <a:custGeom>
              <a:avLst/>
              <a:gdLst/>
              <a:ahLst/>
              <a:cxnLst/>
              <a:rect l="l" t="t" r="r" b="b"/>
              <a:pathLst>
                <a:path w="105037" h="84317" extrusionOk="0">
                  <a:moveTo>
                    <a:pt x="47255" y="1"/>
                  </a:moveTo>
                  <a:cubicBezTo>
                    <a:pt x="44654" y="1"/>
                    <a:pt x="42150" y="912"/>
                    <a:pt x="40189" y="2636"/>
                  </a:cubicBezTo>
                  <a:lnTo>
                    <a:pt x="27043" y="14119"/>
                  </a:lnTo>
                  <a:cubicBezTo>
                    <a:pt x="21660" y="18816"/>
                    <a:pt x="17877" y="24948"/>
                    <a:pt x="16017" y="31831"/>
                  </a:cubicBezTo>
                  <a:lnTo>
                    <a:pt x="13930" y="39692"/>
                  </a:lnTo>
                  <a:lnTo>
                    <a:pt x="2643" y="46216"/>
                  </a:lnTo>
                  <a:cubicBezTo>
                    <a:pt x="686" y="47358"/>
                    <a:pt x="1" y="49837"/>
                    <a:pt x="1143" y="51794"/>
                  </a:cubicBezTo>
                  <a:cubicBezTo>
                    <a:pt x="1877" y="53072"/>
                    <a:pt x="3206" y="53818"/>
                    <a:pt x="4578" y="53818"/>
                  </a:cubicBezTo>
                  <a:cubicBezTo>
                    <a:pt x="4607" y="53818"/>
                    <a:pt x="4636" y="53818"/>
                    <a:pt x="4665" y="53817"/>
                  </a:cubicBezTo>
                  <a:cubicBezTo>
                    <a:pt x="5351" y="53817"/>
                    <a:pt x="6068" y="53654"/>
                    <a:pt x="6721" y="53295"/>
                  </a:cubicBezTo>
                  <a:lnTo>
                    <a:pt x="19475" y="45923"/>
                  </a:lnTo>
                  <a:cubicBezTo>
                    <a:pt x="20421" y="45368"/>
                    <a:pt x="21106" y="44488"/>
                    <a:pt x="21367" y="43444"/>
                  </a:cubicBezTo>
                  <a:lnTo>
                    <a:pt x="23911" y="33919"/>
                  </a:lnTo>
                  <a:cubicBezTo>
                    <a:pt x="25314" y="28602"/>
                    <a:pt x="28250" y="23904"/>
                    <a:pt x="32392" y="20284"/>
                  </a:cubicBezTo>
                  <a:lnTo>
                    <a:pt x="45538" y="8769"/>
                  </a:lnTo>
                  <a:cubicBezTo>
                    <a:pt x="46001" y="8393"/>
                    <a:pt x="46566" y="8171"/>
                    <a:pt x="47166" y="8171"/>
                  </a:cubicBezTo>
                  <a:cubicBezTo>
                    <a:pt x="47243" y="8171"/>
                    <a:pt x="47320" y="8174"/>
                    <a:pt x="47398" y="8182"/>
                  </a:cubicBezTo>
                  <a:cubicBezTo>
                    <a:pt x="48083" y="8214"/>
                    <a:pt x="48670" y="8541"/>
                    <a:pt x="49126" y="9062"/>
                  </a:cubicBezTo>
                  <a:cubicBezTo>
                    <a:pt x="49974" y="10074"/>
                    <a:pt x="49877" y="11574"/>
                    <a:pt x="48931" y="12488"/>
                  </a:cubicBezTo>
                  <a:lnTo>
                    <a:pt x="43646" y="17576"/>
                  </a:lnTo>
                  <a:cubicBezTo>
                    <a:pt x="41787" y="19338"/>
                    <a:pt x="41559" y="22143"/>
                    <a:pt x="43092" y="24198"/>
                  </a:cubicBezTo>
                  <a:cubicBezTo>
                    <a:pt x="44090" y="25529"/>
                    <a:pt x="45566" y="26237"/>
                    <a:pt x="47088" y="26237"/>
                  </a:cubicBezTo>
                  <a:cubicBezTo>
                    <a:pt x="47953" y="26237"/>
                    <a:pt x="48833" y="26008"/>
                    <a:pt x="49648" y="25535"/>
                  </a:cubicBezTo>
                  <a:lnTo>
                    <a:pt x="78354" y="8965"/>
                  </a:lnTo>
                  <a:cubicBezTo>
                    <a:pt x="78715" y="8752"/>
                    <a:pt x="79118" y="8650"/>
                    <a:pt x="79517" y="8650"/>
                  </a:cubicBezTo>
                  <a:cubicBezTo>
                    <a:pt x="79731" y="8650"/>
                    <a:pt x="79943" y="8679"/>
                    <a:pt x="80148" y="8736"/>
                  </a:cubicBezTo>
                  <a:cubicBezTo>
                    <a:pt x="80768" y="8899"/>
                    <a:pt x="81290" y="9291"/>
                    <a:pt x="81616" y="9845"/>
                  </a:cubicBezTo>
                  <a:cubicBezTo>
                    <a:pt x="81909" y="10400"/>
                    <a:pt x="82007" y="11020"/>
                    <a:pt x="81844" y="11639"/>
                  </a:cubicBezTo>
                  <a:cubicBezTo>
                    <a:pt x="81714" y="12161"/>
                    <a:pt x="81355" y="12618"/>
                    <a:pt x="80931" y="12944"/>
                  </a:cubicBezTo>
                  <a:lnTo>
                    <a:pt x="65991" y="21556"/>
                  </a:lnTo>
                  <a:cubicBezTo>
                    <a:pt x="64034" y="22698"/>
                    <a:pt x="63381" y="25177"/>
                    <a:pt x="64490" y="27134"/>
                  </a:cubicBezTo>
                  <a:lnTo>
                    <a:pt x="64523" y="27134"/>
                  </a:lnTo>
                  <a:cubicBezTo>
                    <a:pt x="64523" y="27134"/>
                    <a:pt x="64523" y="27134"/>
                    <a:pt x="64523" y="27166"/>
                  </a:cubicBezTo>
                  <a:cubicBezTo>
                    <a:pt x="65266" y="28456"/>
                    <a:pt x="66639" y="29189"/>
                    <a:pt x="68043" y="29189"/>
                  </a:cubicBezTo>
                  <a:cubicBezTo>
                    <a:pt x="68734" y="29189"/>
                    <a:pt x="69433" y="29011"/>
                    <a:pt x="70068" y="28634"/>
                  </a:cubicBezTo>
                  <a:lnTo>
                    <a:pt x="84812" y="20153"/>
                  </a:lnTo>
                  <a:cubicBezTo>
                    <a:pt x="85008" y="20023"/>
                    <a:pt x="85204" y="19925"/>
                    <a:pt x="85367" y="19794"/>
                  </a:cubicBezTo>
                  <a:lnTo>
                    <a:pt x="90064" y="17087"/>
                  </a:lnTo>
                  <a:cubicBezTo>
                    <a:pt x="90440" y="16872"/>
                    <a:pt x="90852" y="16770"/>
                    <a:pt x="91258" y="16770"/>
                  </a:cubicBezTo>
                  <a:cubicBezTo>
                    <a:pt x="92085" y="16770"/>
                    <a:pt x="92889" y="17191"/>
                    <a:pt x="93326" y="17935"/>
                  </a:cubicBezTo>
                  <a:cubicBezTo>
                    <a:pt x="93979" y="19077"/>
                    <a:pt x="93587" y="20545"/>
                    <a:pt x="92446" y="21197"/>
                  </a:cubicBezTo>
                  <a:lnTo>
                    <a:pt x="87748" y="23904"/>
                  </a:lnTo>
                  <a:cubicBezTo>
                    <a:pt x="87553" y="24002"/>
                    <a:pt x="87357" y="24100"/>
                    <a:pt x="87161" y="24198"/>
                  </a:cubicBezTo>
                  <a:lnTo>
                    <a:pt x="72450" y="32712"/>
                  </a:lnTo>
                  <a:cubicBezTo>
                    <a:pt x="70492" y="33854"/>
                    <a:pt x="69807" y="36333"/>
                    <a:pt x="70949" y="38290"/>
                  </a:cubicBezTo>
                  <a:cubicBezTo>
                    <a:pt x="71080" y="38551"/>
                    <a:pt x="71275" y="38812"/>
                    <a:pt x="71504" y="39007"/>
                  </a:cubicBezTo>
                  <a:cubicBezTo>
                    <a:pt x="72286" y="39888"/>
                    <a:pt x="73363" y="40345"/>
                    <a:pt x="74505" y="40345"/>
                  </a:cubicBezTo>
                  <a:cubicBezTo>
                    <a:pt x="75190" y="40345"/>
                    <a:pt x="75875" y="40182"/>
                    <a:pt x="76527" y="39790"/>
                  </a:cubicBezTo>
                  <a:lnTo>
                    <a:pt x="91532" y="31146"/>
                  </a:lnTo>
                  <a:cubicBezTo>
                    <a:pt x="91823" y="31023"/>
                    <a:pt x="92128" y="30964"/>
                    <a:pt x="92430" y="30964"/>
                  </a:cubicBezTo>
                  <a:cubicBezTo>
                    <a:pt x="93246" y="30964"/>
                    <a:pt x="94039" y="31395"/>
                    <a:pt x="94468" y="32157"/>
                  </a:cubicBezTo>
                  <a:cubicBezTo>
                    <a:pt x="95153" y="33266"/>
                    <a:pt x="94762" y="34734"/>
                    <a:pt x="93620" y="35387"/>
                  </a:cubicBezTo>
                  <a:lnTo>
                    <a:pt x="88335" y="38420"/>
                  </a:lnTo>
                  <a:cubicBezTo>
                    <a:pt x="88140" y="38518"/>
                    <a:pt x="87944" y="38616"/>
                    <a:pt x="87781" y="38746"/>
                  </a:cubicBezTo>
                  <a:lnTo>
                    <a:pt x="78876" y="43868"/>
                  </a:lnTo>
                  <a:cubicBezTo>
                    <a:pt x="76918" y="45010"/>
                    <a:pt x="76266" y="47489"/>
                    <a:pt x="77375" y="49446"/>
                  </a:cubicBezTo>
                  <a:cubicBezTo>
                    <a:pt x="78093" y="50685"/>
                    <a:pt x="79495" y="51501"/>
                    <a:pt x="80931" y="51501"/>
                  </a:cubicBezTo>
                  <a:cubicBezTo>
                    <a:pt x="81616" y="51501"/>
                    <a:pt x="82333" y="51338"/>
                    <a:pt x="82953" y="50946"/>
                  </a:cubicBezTo>
                  <a:lnTo>
                    <a:pt x="92119" y="45662"/>
                  </a:lnTo>
                  <a:cubicBezTo>
                    <a:pt x="92413" y="45544"/>
                    <a:pt x="92718" y="45486"/>
                    <a:pt x="93028" y="45486"/>
                  </a:cubicBezTo>
                  <a:cubicBezTo>
                    <a:pt x="93235" y="45486"/>
                    <a:pt x="93444" y="45512"/>
                    <a:pt x="93652" y="45564"/>
                  </a:cubicBezTo>
                  <a:cubicBezTo>
                    <a:pt x="94272" y="45727"/>
                    <a:pt x="94762" y="46119"/>
                    <a:pt x="95088" y="46673"/>
                  </a:cubicBezTo>
                  <a:cubicBezTo>
                    <a:pt x="95740" y="47815"/>
                    <a:pt x="95349" y="49250"/>
                    <a:pt x="94207" y="49902"/>
                  </a:cubicBezTo>
                  <a:lnTo>
                    <a:pt x="81159" y="57470"/>
                  </a:lnTo>
                  <a:lnTo>
                    <a:pt x="63153" y="67843"/>
                  </a:lnTo>
                  <a:cubicBezTo>
                    <a:pt x="58925" y="70294"/>
                    <a:pt x="54220" y="71548"/>
                    <a:pt x="49453" y="71548"/>
                  </a:cubicBezTo>
                  <a:cubicBezTo>
                    <a:pt x="47048" y="71548"/>
                    <a:pt x="44628" y="71229"/>
                    <a:pt x="42244" y="70583"/>
                  </a:cubicBezTo>
                  <a:lnTo>
                    <a:pt x="36078" y="68920"/>
                  </a:lnTo>
                  <a:cubicBezTo>
                    <a:pt x="35735" y="68823"/>
                    <a:pt x="35384" y="68776"/>
                    <a:pt x="35035" y="68776"/>
                  </a:cubicBezTo>
                  <a:cubicBezTo>
                    <a:pt x="34322" y="68776"/>
                    <a:pt x="33614" y="68972"/>
                    <a:pt x="32980" y="69344"/>
                  </a:cubicBezTo>
                  <a:lnTo>
                    <a:pt x="20225" y="76716"/>
                  </a:lnTo>
                  <a:cubicBezTo>
                    <a:pt x="18268" y="77825"/>
                    <a:pt x="17616" y="80337"/>
                    <a:pt x="18725" y="82261"/>
                  </a:cubicBezTo>
                  <a:cubicBezTo>
                    <a:pt x="19475" y="83566"/>
                    <a:pt x="20845" y="84316"/>
                    <a:pt x="22280" y="84316"/>
                  </a:cubicBezTo>
                  <a:cubicBezTo>
                    <a:pt x="22965" y="84316"/>
                    <a:pt x="23650" y="84121"/>
                    <a:pt x="24303" y="83762"/>
                  </a:cubicBezTo>
                  <a:lnTo>
                    <a:pt x="35589" y="77238"/>
                  </a:lnTo>
                  <a:lnTo>
                    <a:pt x="40123" y="78445"/>
                  </a:lnTo>
                  <a:cubicBezTo>
                    <a:pt x="43212" y="79288"/>
                    <a:pt x="46352" y="79705"/>
                    <a:pt x="49474" y="79705"/>
                  </a:cubicBezTo>
                  <a:cubicBezTo>
                    <a:pt x="55648" y="79705"/>
                    <a:pt x="61749" y="78074"/>
                    <a:pt x="67230" y="74889"/>
                  </a:cubicBezTo>
                  <a:lnTo>
                    <a:pt x="77538" y="68952"/>
                  </a:lnTo>
                  <a:lnTo>
                    <a:pt x="85237" y="64516"/>
                  </a:lnTo>
                  <a:lnTo>
                    <a:pt x="85922" y="64125"/>
                  </a:lnTo>
                  <a:lnTo>
                    <a:pt x="98284" y="56981"/>
                  </a:lnTo>
                  <a:cubicBezTo>
                    <a:pt x="103308" y="54078"/>
                    <a:pt x="105037" y="47619"/>
                    <a:pt x="102134" y="42596"/>
                  </a:cubicBezTo>
                  <a:cubicBezTo>
                    <a:pt x="101644" y="41715"/>
                    <a:pt x="101025" y="40965"/>
                    <a:pt x="100340" y="40280"/>
                  </a:cubicBezTo>
                  <a:cubicBezTo>
                    <a:pt x="103243" y="36985"/>
                    <a:pt x="103862" y="32059"/>
                    <a:pt x="101546" y="28080"/>
                  </a:cubicBezTo>
                  <a:cubicBezTo>
                    <a:pt x="100992" y="27134"/>
                    <a:pt x="100340" y="26286"/>
                    <a:pt x="99589" y="25601"/>
                  </a:cubicBezTo>
                  <a:cubicBezTo>
                    <a:pt x="100437" y="24492"/>
                    <a:pt x="101057" y="23252"/>
                    <a:pt x="101449" y="21849"/>
                  </a:cubicBezTo>
                  <a:cubicBezTo>
                    <a:pt x="102166" y="19142"/>
                    <a:pt x="101775" y="16304"/>
                    <a:pt x="100372" y="13858"/>
                  </a:cubicBezTo>
                  <a:cubicBezTo>
                    <a:pt x="98437" y="10479"/>
                    <a:pt x="94892" y="8609"/>
                    <a:pt x="91253" y="8609"/>
                  </a:cubicBezTo>
                  <a:cubicBezTo>
                    <a:pt x="90781" y="8609"/>
                    <a:pt x="90308" y="8640"/>
                    <a:pt x="89836" y="8704"/>
                  </a:cubicBezTo>
                  <a:cubicBezTo>
                    <a:pt x="89575" y="7692"/>
                    <a:pt x="89216" y="6681"/>
                    <a:pt x="88662" y="5768"/>
                  </a:cubicBezTo>
                  <a:cubicBezTo>
                    <a:pt x="87259" y="3321"/>
                    <a:pt x="84976" y="1592"/>
                    <a:pt x="82268" y="842"/>
                  </a:cubicBezTo>
                  <a:cubicBezTo>
                    <a:pt x="81366" y="603"/>
                    <a:pt x="80449" y="483"/>
                    <a:pt x="79537" y="483"/>
                  </a:cubicBezTo>
                  <a:cubicBezTo>
                    <a:pt x="77712" y="483"/>
                    <a:pt x="75907" y="962"/>
                    <a:pt x="74276" y="1919"/>
                  </a:cubicBezTo>
                  <a:lnTo>
                    <a:pt x="57836" y="11411"/>
                  </a:lnTo>
                  <a:cubicBezTo>
                    <a:pt x="57999" y="8736"/>
                    <a:pt x="57216" y="5996"/>
                    <a:pt x="55357" y="3811"/>
                  </a:cubicBezTo>
                  <a:cubicBezTo>
                    <a:pt x="53497" y="1592"/>
                    <a:pt x="50888" y="255"/>
                    <a:pt x="48017" y="27"/>
                  </a:cubicBezTo>
                  <a:cubicBezTo>
                    <a:pt x="47763" y="9"/>
                    <a:pt x="47509" y="1"/>
                    <a:pt x="47255"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87" name="Google Shape;1287;p45"/>
            <p:cNvSpPr/>
            <p:nvPr/>
          </p:nvSpPr>
          <p:spPr>
            <a:xfrm>
              <a:off x="3792850" y="2993650"/>
              <a:ext cx="2631650" cy="2254900"/>
            </a:xfrm>
            <a:custGeom>
              <a:avLst/>
              <a:gdLst/>
              <a:ahLst/>
              <a:cxnLst/>
              <a:rect l="l" t="t" r="r" b="b"/>
              <a:pathLst>
                <a:path w="105266" h="90196" extrusionOk="0">
                  <a:moveTo>
                    <a:pt x="37215" y="0"/>
                  </a:moveTo>
                  <a:cubicBezTo>
                    <a:pt x="36295" y="0"/>
                    <a:pt x="35366" y="120"/>
                    <a:pt x="34448" y="360"/>
                  </a:cubicBezTo>
                  <a:cubicBezTo>
                    <a:pt x="31740" y="1078"/>
                    <a:pt x="29457" y="2839"/>
                    <a:pt x="28054" y="5253"/>
                  </a:cubicBezTo>
                  <a:cubicBezTo>
                    <a:pt x="27565" y="6134"/>
                    <a:pt x="27206" y="7047"/>
                    <a:pt x="26978" y="7993"/>
                  </a:cubicBezTo>
                  <a:cubicBezTo>
                    <a:pt x="26313" y="7855"/>
                    <a:pt x="25638" y="7787"/>
                    <a:pt x="24957" y="7787"/>
                  </a:cubicBezTo>
                  <a:cubicBezTo>
                    <a:pt x="24034" y="7787"/>
                    <a:pt x="23103" y="7912"/>
                    <a:pt x="22182" y="8156"/>
                  </a:cubicBezTo>
                  <a:cubicBezTo>
                    <a:pt x="19475" y="8874"/>
                    <a:pt x="17192" y="10603"/>
                    <a:pt x="15789" y="13049"/>
                  </a:cubicBezTo>
                  <a:cubicBezTo>
                    <a:pt x="15234" y="13995"/>
                    <a:pt x="14876" y="14974"/>
                    <a:pt x="14615" y="15985"/>
                  </a:cubicBezTo>
                  <a:cubicBezTo>
                    <a:pt x="14149" y="15922"/>
                    <a:pt x="13681" y="15891"/>
                    <a:pt x="13215" y="15891"/>
                  </a:cubicBezTo>
                  <a:cubicBezTo>
                    <a:pt x="9570" y="15891"/>
                    <a:pt x="6016" y="17788"/>
                    <a:pt x="4078" y="21172"/>
                  </a:cubicBezTo>
                  <a:cubicBezTo>
                    <a:pt x="1860" y="24988"/>
                    <a:pt x="2317" y="29620"/>
                    <a:pt x="4861" y="32882"/>
                  </a:cubicBezTo>
                  <a:cubicBezTo>
                    <a:pt x="4111" y="33600"/>
                    <a:pt x="3459" y="34415"/>
                    <a:pt x="2904" y="35361"/>
                  </a:cubicBezTo>
                  <a:cubicBezTo>
                    <a:pt x="1" y="40385"/>
                    <a:pt x="1730" y="46844"/>
                    <a:pt x="6753" y="49747"/>
                  </a:cubicBezTo>
                  <a:lnTo>
                    <a:pt x="23194" y="59239"/>
                  </a:lnTo>
                  <a:cubicBezTo>
                    <a:pt x="20812" y="60414"/>
                    <a:pt x="18855" y="62501"/>
                    <a:pt x="17877" y="65176"/>
                  </a:cubicBezTo>
                  <a:cubicBezTo>
                    <a:pt x="16898" y="67883"/>
                    <a:pt x="17029" y="70819"/>
                    <a:pt x="18268" y="73429"/>
                  </a:cubicBezTo>
                  <a:cubicBezTo>
                    <a:pt x="19508" y="76038"/>
                    <a:pt x="21726" y="77996"/>
                    <a:pt x="24466" y="78909"/>
                  </a:cubicBezTo>
                  <a:lnTo>
                    <a:pt x="40972" y="84552"/>
                  </a:lnTo>
                  <a:cubicBezTo>
                    <a:pt x="44717" y="85837"/>
                    <a:pt x="48593" y="86479"/>
                    <a:pt x="52477" y="86479"/>
                  </a:cubicBezTo>
                  <a:cubicBezTo>
                    <a:pt x="55595" y="86479"/>
                    <a:pt x="58718" y="86065"/>
                    <a:pt x="61783" y="85237"/>
                  </a:cubicBezTo>
                  <a:lnTo>
                    <a:pt x="69677" y="83117"/>
                  </a:lnTo>
                  <a:lnTo>
                    <a:pt x="80963" y="89641"/>
                  </a:lnTo>
                  <a:cubicBezTo>
                    <a:pt x="81616" y="90000"/>
                    <a:pt x="82301" y="90195"/>
                    <a:pt x="82986" y="90195"/>
                  </a:cubicBezTo>
                  <a:cubicBezTo>
                    <a:pt x="84421" y="90195"/>
                    <a:pt x="85791" y="89445"/>
                    <a:pt x="86541" y="88140"/>
                  </a:cubicBezTo>
                  <a:cubicBezTo>
                    <a:pt x="87651" y="86183"/>
                    <a:pt x="86998" y="83704"/>
                    <a:pt x="85041" y="82562"/>
                  </a:cubicBezTo>
                  <a:lnTo>
                    <a:pt x="72287" y="75223"/>
                  </a:lnTo>
                  <a:cubicBezTo>
                    <a:pt x="71652" y="74851"/>
                    <a:pt x="70944" y="74655"/>
                    <a:pt x="70232" y="74655"/>
                  </a:cubicBezTo>
                  <a:cubicBezTo>
                    <a:pt x="69882" y="74655"/>
                    <a:pt x="69531" y="74702"/>
                    <a:pt x="69188" y="74799"/>
                  </a:cubicBezTo>
                  <a:lnTo>
                    <a:pt x="59663" y="77376"/>
                  </a:lnTo>
                  <a:cubicBezTo>
                    <a:pt x="57317" y="77998"/>
                    <a:pt x="54914" y="78312"/>
                    <a:pt x="52513" y="78312"/>
                  </a:cubicBezTo>
                  <a:cubicBezTo>
                    <a:pt x="49504" y="78312"/>
                    <a:pt x="46498" y="77819"/>
                    <a:pt x="43614" y="76821"/>
                  </a:cubicBezTo>
                  <a:lnTo>
                    <a:pt x="27075" y="71211"/>
                  </a:lnTo>
                  <a:cubicBezTo>
                    <a:pt x="26456" y="70982"/>
                    <a:pt x="25934" y="70526"/>
                    <a:pt x="25640" y="69906"/>
                  </a:cubicBezTo>
                  <a:cubicBezTo>
                    <a:pt x="25347" y="69286"/>
                    <a:pt x="25314" y="68601"/>
                    <a:pt x="25542" y="67949"/>
                  </a:cubicBezTo>
                  <a:cubicBezTo>
                    <a:pt x="25912" y="66945"/>
                    <a:pt x="26859" y="66305"/>
                    <a:pt x="27881" y="66305"/>
                  </a:cubicBezTo>
                  <a:cubicBezTo>
                    <a:pt x="28121" y="66305"/>
                    <a:pt x="28366" y="66341"/>
                    <a:pt x="28609" y="66416"/>
                  </a:cubicBezTo>
                  <a:lnTo>
                    <a:pt x="35655" y="68438"/>
                  </a:lnTo>
                  <a:cubicBezTo>
                    <a:pt x="36142" y="68579"/>
                    <a:pt x="36631" y="68647"/>
                    <a:pt x="37109" y="68647"/>
                  </a:cubicBezTo>
                  <a:cubicBezTo>
                    <a:pt x="39063" y="68647"/>
                    <a:pt x="40844" y="67513"/>
                    <a:pt x="41657" y="65600"/>
                  </a:cubicBezTo>
                  <a:cubicBezTo>
                    <a:pt x="42668" y="63219"/>
                    <a:pt x="41787" y="60544"/>
                    <a:pt x="39569" y="59272"/>
                  </a:cubicBezTo>
                  <a:lnTo>
                    <a:pt x="10831" y="42668"/>
                  </a:lnTo>
                  <a:cubicBezTo>
                    <a:pt x="9689" y="42016"/>
                    <a:pt x="9298" y="40581"/>
                    <a:pt x="9983" y="39439"/>
                  </a:cubicBezTo>
                  <a:cubicBezTo>
                    <a:pt x="10276" y="38884"/>
                    <a:pt x="10798" y="38493"/>
                    <a:pt x="11418" y="38330"/>
                  </a:cubicBezTo>
                  <a:cubicBezTo>
                    <a:pt x="11614" y="38278"/>
                    <a:pt x="11820" y="38252"/>
                    <a:pt x="12026" y="38252"/>
                  </a:cubicBezTo>
                  <a:cubicBezTo>
                    <a:pt x="12335" y="38252"/>
                    <a:pt x="12644" y="38310"/>
                    <a:pt x="12918" y="38428"/>
                  </a:cubicBezTo>
                  <a:lnTo>
                    <a:pt x="27924" y="47105"/>
                  </a:lnTo>
                  <a:cubicBezTo>
                    <a:pt x="28576" y="47463"/>
                    <a:pt x="29261" y="47627"/>
                    <a:pt x="29979" y="47627"/>
                  </a:cubicBezTo>
                  <a:cubicBezTo>
                    <a:pt x="31088" y="47627"/>
                    <a:pt x="32164" y="47170"/>
                    <a:pt x="32947" y="46322"/>
                  </a:cubicBezTo>
                  <a:cubicBezTo>
                    <a:pt x="33175" y="46093"/>
                    <a:pt x="33371" y="45832"/>
                    <a:pt x="33502" y="45571"/>
                  </a:cubicBezTo>
                  <a:cubicBezTo>
                    <a:pt x="34643" y="43647"/>
                    <a:pt x="33958" y="41135"/>
                    <a:pt x="32001" y="40026"/>
                  </a:cubicBezTo>
                  <a:lnTo>
                    <a:pt x="17290" y="31512"/>
                  </a:lnTo>
                  <a:cubicBezTo>
                    <a:pt x="17094" y="31382"/>
                    <a:pt x="16898" y="31284"/>
                    <a:pt x="16702" y="31186"/>
                  </a:cubicBezTo>
                  <a:lnTo>
                    <a:pt x="12005" y="28479"/>
                  </a:lnTo>
                  <a:cubicBezTo>
                    <a:pt x="10863" y="27826"/>
                    <a:pt x="10472" y="26358"/>
                    <a:pt x="11124" y="25249"/>
                  </a:cubicBezTo>
                  <a:cubicBezTo>
                    <a:pt x="11451" y="24695"/>
                    <a:pt x="11972" y="24303"/>
                    <a:pt x="12560" y="24140"/>
                  </a:cubicBezTo>
                  <a:cubicBezTo>
                    <a:pt x="12776" y="24083"/>
                    <a:pt x="12996" y="24054"/>
                    <a:pt x="13214" y="24054"/>
                  </a:cubicBezTo>
                  <a:cubicBezTo>
                    <a:pt x="13622" y="24054"/>
                    <a:pt x="14025" y="24156"/>
                    <a:pt x="14386" y="24369"/>
                  </a:cubicBezTo>
                  <a:lnTo>
                    <a:pt x="19084" y="27076"/>
                  </a:lnTo>
                  <a:cubicBezTo>
                    <a:pt x="19247" y="27206"/>
                    <a:pt x="19442" y="27337"/>
                    <a:pt x="19638" y="27435"/>
                  </a:cubicBezTo>
                  <a:lnTo>
                    <a:pt x="34382" y="35949"/>
                  </a:lnTo>
                  <a:cubicBezTo>
                    <a:pt x="35002" y="36307"/>
                    <a:pt x="35720" y="36471"/>
                    <a:pt x="36405" y="36471"/>
                  </a:cubicBezTo>
                  <a:cubicBezTo>
                    <a:pt x="37514" y="36471"/>
                    <a:pt x="38623" y="36014"/>
                    <a:pt x="39406" y="35166"/>
                  </a:cubicBezTo>
                  <a:cubicBezTo>
                    <a:pt x="39602" y="34937"/>
                    <a:pt x="39797" y="34676"/>
                    <a:pt x="39960" y="34415"/>
                  </a:cubicBezTo>
                  <a:cubicBezTo>
                    <a:pt x="41069" y="32491"/>
                    <a:pt x="40417" y="29979"/>
                    <a:pt x="38460" y="28870"/>
                  </a:cubicBezTo>
                  <a:lnTo>
                    <a:pt x="23520" y="20226"/>
                  </a:lnTo>
                  <a:cubicBezTo>
                    <a:pt x="23096" y="19932"/>
                    <a:pt x="22770" y="19476"/>
                    <a:pt x="22607" y="18921"/>
                  </a:cubicBezTo>
                  <a:cubicBezTo>
                    <a:pt x="22443" y="18334"/>
                    <a:pt x="22541" y="17681"/>
                    <a:pt x="22835" y="17127"/>
                  </a:cubicBezTo>
                  <a:cubicBezTo>
                    <a:pt x="23161" y="16572"/>
                    <a:pt x="23683" y="16181"/>
                    <a:pt x="24303" y="16018"/>
                  </a:cubicBezTo>
                  <a:cubicBezTo>
                    <a:pt x="24494" y="15965"/>
                    <a:pt x="24692" y="15939"/>
                    <a:pt x="24892" y="15939"/>
                  </a:cubicBezTo>
                  <a:cubicBezTo>
                    <a:pt x="25305" y="15939"/>
                    <a:pt x="25723" y="16048"/>
                    <a:pt x="26097" y="16246"/>
                  </a:cubicBezTo>
                  <a:lnTo>
                    <a:pt x="31349" y="19312"/>
                  </a:lnTo>
                  <a:cubicBezTo>
                    <a:pt x="31544" y="19410"/>
                    <a:pt x="31740" y="19541"/>
                    <a:pt x="31903" y="19639"/>
                  </a:cubicBezTo>
                  <a:lnTo>
                    <a:pt x="40808" y="24793"/>
                  </a:lnTo>
                  <a:cubicBezTo>
                    <a:pt x="41461" y="25151"/>
                    <a:pt x="42146" y="25315"/>
                    <a:pt x="42831" y="25315"/>
                  </a:cubicBezTo>
                  <a:cubicBezTo>
                    <a:pt x="43973" y="25315"/>
                    <a:pt x="45049" y="24858"/>
                    <a:pt x="45832" y="24010"/>
                  </a:cubicBezTo>
                  <a:cubicBezTo>
                    <a:pt x="46060" y="23781"/>
                    <a:pt x="46223" y="23520"/>
                    <a:pt x="46386" y="23259"/>
                  </a:cubicBezTo>
                  <a:cubicBezTo>
                    <a:pt x="47528" y="21335"/>
                    <a:pt x="46843" y="18823"/>
                    <a:pt x="44886" y="17714"/>
                  </a:cubicBezTo>
                  <a:lnTo>
                    <a:pt x="35752" y="12397"/>
                  </a:lnTo>
                  <a:cubicBezTo>
                    <a:pt x="34806" y="11712"/>
                    <a:pt x="34513" y="10375"/>
                    <a:pt x="35133" y="9331"/>
                  </a:cubicBezTo>
                  <a:cubicBezTo>
                    <a:pt x="35459" y="8809"/>
                    <a:pt x="35948" y="8417"/>
                    <a:pt x="36568" y="8254"/>
                  </a:cubicBezTo>
                  <a:cubicBezTo>
                    <a:pt x="36784" y="8198"/>
                    <a:pt x="37000" y="8168"/>
                    <a:pt x="37213" y="8168"/>
                  </a:cubicBezTo>
                  <a:cubicBezTo>
                    <a:pt x="37612" y="8168"/>
                    <a:pt x="38001" y="8270"/>
                    <a:pt x="38362" y="8483"/>
                  </a:cubicBezTo>
                  <a:lnTo>
                    <a:pt x="50725" y="15626"/>
                  </a:lnTo>
                  <a:lnTo>
                    <a:pt x="51443" y="16018"/>
                  </a:lnTo>
                  <a:lnTo>
                    <a:pt x="59108" y="20454"/>
                  </a:lnTo>
                  <a:lnTo>
                    <a:pt x="69416" y="26391"/>
                  </a:lnTo>
                  <a:cubicBezTo>
                    <a:pt x="75810" y="30077"/>
                    <a:pt x="80344" y="36046"/>
                    <a:pt x="82268" y="43158"/>
                  </a:cubicBezTo>
                  <a:lnTo>
                    <a:pt x="83899" y="49323"/>
                  </a:lnTo>
                  <a:cubicBezTo>
                    <a:pt x="84160" y="50367"/>
                    <a:pt x="84845" y="51247"/>
                    <a:pt x="85791" y="51802"/>
                  </a:cubicBezTo>
                  <a:lnTo>
                    <a:pt x="98578" y="59174"/>
                  </a:lnTo>
                  <a:cubicBezTo>
                    <a:pt x="99198" y="59533"/>
                    <a:pt x="99916" y="59696"/>
                    <a:pt x="100601" y="59696"/>
                  </a:cubicBezTo>
                  <a:cubicBezTo>
                    <a:pt x="102003" y="59696"/>
                    <a:pt x="103373" y="58978"/>
                    <a:pt x="104124" y="57673"/>
                  </a:cubicBezTo>
                  <a:cubicBezTo>
                    <a:pt x="105265" y="55716"/>
                    <a:pt x="104580" y="53237"/>
                    <a:pt x="102656" y="52095"/>
                  </a:cubicBezTo>
                  <a:lnTo>
                    <a:pt x="91337" y="45571"/>
                  </a:lnTo>
                  <a:lnTo>
                    <a:pt x="90130" y="41070"/>
                  </a:lnTo>
                  <a:cubicBezTo>
                    <a:pt x="87683" y="31839"/>
                    <a:pt x="81779" y="24108"/>
                    <a:pt x="73494" y="19345"/>
                  </a:cubicBezTo>
                  <a:lnTo>
                    <a:pt x="55520" y="8972"/>
                  </a:lnTo>
                  <a:lnTo>
                    <a:pt x="42439" y="1404"/>
                  </a:lnTo>
                  <a:cubicBezTo>
                    <a:pt x="40834" y="471"/>
                    <a:pt x="39042" y="0"/>
                    <a:pt x="37215" y="0"/>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grpSp>
      <p:grpSp>
        <p:nvGrpSpPr>
          <p:cNvPr id="1288" name="Google Shape;1288;p45"/>
          <p:cNvGrpSpPr/>
          <p:nvPr/>
        </p:nvGrpSpPr>
        <p:grpSpPr>
          <a:xfrm>
            <a:off x="6296031" y="1307686"/>
            <a:ext cx="551066" cy="548408"/>
            <a:chOff x="1178375" y="238125"/>
            <a:chExt cx="5244500" cy="5219200"/>
          </a:xfrm>
        </p:grpSpPr>
        <p:sp>
          <p:nvSpPr>
            <p:cNvPr id="1289" name="Google Shape;1289;p45"/>
            <p:cNvSpPr/>
            <p:nvPr/>
          </p:nvSpPr>
          <p:spPr>
            <a:xfrm>
              <a:off x="5333325" y="5253425"/>
              <a:ext cx="203900" cy="203900"/>
            </a:xfrm>
            <a:custGeom>
              <a:avLst/>
              <a:gdLst/>
              <a:ahLst/>
              <a:cxnLst/>
              <a:rect l="l" t="t" r="r" b="b"/>
              <a:pathLst>
                <a:path w="8156" h="8156" extrusionOk="0">
                  <a:moveTo>
                    <a:pt x="4078" y="0"/>
                  </a:moveTo>
                  <a:cubicBezTo>
                    <a:pt x="3002" y="0"/>
                    <a:pt x="1958" y="424"/>
                    <a:pt x="1208" y="1207"/>
                  </a:cubicBezTo>
                  <a:cubicBezTo>
                    <a:pt x="458" y="1957"/>
                    <a:pt x="1" y="3001"/>
                    <a:pt x="1" y="4078"/>
                  </a:cubicBezTo>
                  <a:cubicBezTo>
                    <a:pt x="1" y="5154"/>
                    <a:pt x="458" y="6198"/>
                    <a:pt x="1208" y="6948"/>
                  </a:cubicBezTo>
                  <a:cubicBezTo>
                    <a:pt x="1958" y="7731"/>
                    <a:pt x="3002" y="8155"/>
                    <a:pt x="4078" y="8155"/>
                  </a:cubicBezTo>
                  <a:cubicBezTo>
                    <a:pt x="5155" y="8155"/>
                    <a:pt x="6199" y="7731"/>
                    <a:pt x="6982" y="6948"/>
                  </a:cubicBezTo>
                  <a:cubicBezTo>
                    <a:pt x="7732" y="6198"/>
                    <a:pt x="8156" y="5154"/>
                    <a:pt x="8156" y="4078"/>
                  </a:cubicBezTo>
                  <a:cubicBezTo>
                    <a:pt x="8156" y="3001"/>
                    <a:pt x="7732" y="1957"/>
                    <a:pt x="6982" y="1207"/>
                  </a:cubicBezTo>
                  <a:cubicBezTo>
                    <a:pt x="6199" y="424"/>
                    <a:pt x="5155" y="0"/>
                    <a:pt x="4078" y="0"/>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90" name="Google Shape;1290;p45"/>
            <p:cNvSpPr/>
            <p:nvPr/>
          </p:nvSpPr>
          <p:spPr>
            <a:xfrm>
              <a:off x="3106225" y="238125"/>
              <a:ext cx="3316650" cy="4842425"/>
            </a:xfrm>
            <a:custGeom>
              <a:avLst/>
              <a:gdLst/>
              <a:ahLst/>
              <a:cxnLst/>
              <a:rect l="l" t="t" r="r" b="b"/>
              <a:pathLst>
                <a:path w="132666" h="193697" extrusionOk="0">
                  <a:moveTo>
                    <a:pt x="62663" y="0"/>
                  </a:moveTo>
                  <a:cubicBezTo>
                    <a:pt x="54834" y="0"/>
                    <a:pt x="48343" y="5708"/>
                    <a:pt x="47071" y="13178"/>
                  </a:cubicBezTo>
                  <a:cubicBezTo>
                    <a:pt x="44755" y="11841"/>
                    <a:pt x="42080" y="11091"/>
                    <a:pt x="39242" y="11091"/>
                  </a:cubicBezTo>
                  <a:cubicBezTo>
                    <a:pt x="31054" y="11091"/>
                    <a:pt x="24269" y="17354"/>
                    <a:pt x="23486" y="25346"/>
                  </a:cubicBezTo>
                  <a:cubicBezTo>
                    <a:pt x="21236" y="24073"/>
                    <a:pt x="18593" y="23356"/>
                    <a:pt x="15821" y="23356"/>
                  </a:cubicBezTo>
                  <a:cubicBezTo>
                    <a:pt x="7111" y="23356"/>
                    <a:pt x="0" y="30434"/>
                    <a:pt x="0" y="39144"/>
                  </a:cubicBezTo>
                  <a:cubicBezTo>
                    <a:pt x="0" y="41395"/>
                    <a:pt x="1827" y="43221"/>
                    <a:pt x="4078" y="43221"/>
                  </a:cubicBezTo>
                  <a:cubicBezTo>
                    <a:pt x="6328" y="43221"/>
                    <a:pt x="8155" y="41395"/>
                    <a:pt x="8155" y="39144"/>
                  </a:cubicBezTo>
                  <a:cubicBezTo>
                    <a:pt x="8155" y="34936"/>
                    <a:pt x="11580" y="31511"/>
                    <a:pt x="15821" y="31511"/>
                  </a:cubicBezTo>
                  <a:cubicBezTo>
                    <a:pt x="19768" y="31511"/>
                    <a:pt x="23030" y="34512"/>
                    <a:pt x="23421" y="38361"/>
                  </a:cubicBezTo>
                  <a:lnTo>
                    <a:pt x="23421" y="49223"/>
                  </a:lnTo>
                  <a:cubicBezTo>
                    <a:pt x="23421" y="51474"/>
                    <a:pt x="25248" y="53301"/>
                    <a:pt x="27499" y="53301"/>
                  </a:cubicBezTo>
                  <a:cubicBezTo>
                    <a:pt x="29749" y="53301"/>
                    <a:pt x="31576" y="51474"/>
                    <a:pt x="31576" y="49223"/>
                  </a:cubicBezTo>
                  <a:lnTo>
                    <a:pt x="31576" y="26879"/>
                  </a:lnTo>
                  <a:cubicBezTo>
                    <a:pt x="31576" y="22671"/>
                    <a:pt x="35001" y="19246"/>
                    <a:pt x="39242" y="19246"/>
                  </a:cubicBezTo>
                  <a:cubicBezTo>
                    <a:pt x="43189" y="19246"/>
                    <a:pt x="46451" y="22247"/>
                    <a:pt x="46842" y="26096"/>
                  </a:cubicBezTo>
                  <a:lnTo>
                    <a:pt x="46842" y="57835"/>
                  </a:lnTo>
                  <a:cubicBezTo>
                    <a:pt x="46842" y="57998"/>
                    <a:pt x="46875" y="59368"/>
                    <a:pt x="46875" y="59368"/>
                  </a:cubicBezTo>
                  <a:cubicBezTo>
                    <a:pt x="46875" y="61619"/>
                    <a:pt x="48702" y="63446"/>
                    <a:pt x="50952" y="63446"/>
                  </a:cubicBezTo>
                  <a:cubicBezTo>
                    <a:pt x="53236" y="63446"/>
                    <a:pt x="55030" y="61619"/>
                    <a:pt x="55030" y="59368"/>
                  </a:cubicBezTo>
                  <a:lnTo>
                    <a:pt x="55030" y="26879"/>
                  </a:lnTo>
                  <a:cubicBezTo>
                    <a:pt x="55030" y="26520"/>
                    <a:pt x="55030" y="26161"/>
                    <a:pt x="54997" y="25802"/>
                  </a:cubicBezTo>
                  <a:lnTo>
                    <a:pt x="54997" y="15821"/>
                  </a:lnTo>
                  <a:cubicBezTo>
                    <a:pt x="54997" y="11580"/>
                    <a:pt x="58422" y="8155"/>
                    <a:pt x="62663" y="8155"/>
                  </a:cubicBezTo>
                  <a:cubicBezTo>
                    <a:pt x="66871" y="8155"/>
                    <a:pt x="70328" y="11580"/>
                    <a:pt x="70328" y="15821"/>
                  </a:cubicBezTo>
                  <a:lnTo>
                    <a:pt x="70328" y="25802"/>
                  </a:lnTo>
                  <a:cubicBezTo>
                    <a:pt x="70296" y="26161"/>
                    <a:pt x="70263" y="26520"/>
                    <a:pt x="70263" y="26879"/>
                  </a:cubicBezTo>
                  <a:lnTo>
                    <a:pt x="70263" y="84224"/>
                  </a:lnTo>
                  <a:cubicBezTo>
                    <a:pt x="70263" y="86475"/>
                    <a:pt x="72090" y="88302"/>
                    <a:pt x="74341" y="88302"/>
                  </a:cubicBezTo>
                  <a:cubicBezTo>
                    <a:pt x="76592" y="88302"/>
                    <a:pt x="78418" y="86475"/>
                    <a:pt x="78418" y="84224"/>
                  </a:cubicBezTo>
                  <a:lnTo>
                    <a:pt x="78483" y="26096"/>
                  </a:lnTo>
                  <a:cubicBezTo>
                    <a:pt x="78875" y="22247"/>
                    <a:pt x="82137" y="19246"/>
                    <a:pt x="86084" y="19246"/>
                  </a:cubicBezTo>
                  <a:cubicBezTo>
                    <a:pt x="90292" y="19246"/>
                    <a:pt x="93750" y="22671"/>
                    <a:pt x="93750" y="26879"/>
                  </a:cubicBezTo>
                  <a:lnTo>
                    <a:pt x="93750" y="87193"/>
                  </a:lnTo>
                  <a:cubicBezTo>
                    <a:pt x="93750" y="90194"/>
                    <a:pt x="95902" y="92608"/>
                    <a:pt x="98838" y="92967"/>
                  </a:cubicBezTo>
                  <a:cubicBezTo>
                    <a:pt x="99087" y="92997"/>
                    <a:pt x="99334" y="93011"/>
                    <a:pt x="99578" y="93011"/>
                  </a:cubicBezTo>
                  <a:cubicBezTo>
                    <a:pt x="102241" y="93011"/>
                    <a:pt x="104539" y="91255"/>
                    <a:pt x="105167" y="88596"/>
                  </a:cubicBezTo>
                  <a:lnTo>
                    <a:pt x="108363" y="75645"/>
                  </a:lnTo>
                  <a:cubicBezTo>
                    <a:pt x="109232" y="72055"/>
                    <a:pt x="112465" y="69622"/>
                    <a:pt x="116054" y="69622"/>
                  </a:cubicBezTo>
                  <a:cubicBezTo>
                    <a:pt x="116509" y="69622"/>
                    <a:pt x="116970" y="69661"/>
                    <a:pt x="117432" y="69741"/>
                  </a:cubicBezTo>
                  <a:cubicBezTo>
                    <a:pt x="119519" y="70100"/>
                    <a:pt x="121346" y="71274"/>
                    <a:pt x="122586" y="73036"/>
                  </a:cubicBezTo>
                  <a:cubicBezTo>
                    <a:pt x="123792" y="74830"/>
                    <a:pt x="124217" y="76950"/>
                    <a:pt x="123792" y="79071"/>
                  </a:cubicBezTo>
                  <a:lnTo>
                    <a:pt x="117660" y="110223"/>
                  </a:lnTo>
                  <a:cubicBezTo>
                    <a:pt x="115605" y="120661"/>
                    <a:pt x="110516" y="130186"/>
                    <a:pt x="102981" y="137688"/>
                  </a:cubicBezTo>
                  <a:lnTo>
                    <a:pt x="90292" y="150345"/>
                  </a:lnTo>
                  <a:cubicBezTo>
                    <a:pt x="89509" y="151095"/>
                    <a:pt x="89085" y="152139"/>
                    <a:pt x="89085" y="153248"/>
                  </a:cubicBezTo>
                  <a:lnTo>
                    <a:pt x="89085" y="189619"/>
                  </a:lnTo>
                  <a:cubicBezTo>
                    <a:pt x="89085" y="191870"/>
                    <a:pt x="90912" y="193697"/>
                    <a:pt x="93162" y="193697"/>
                  </a:cubicBezTo>
                  <a:cubicBezTo>
                    <a:pt x="95413" y="193697"/>
                    <a:pt x="97240" y="191870"/>
                    <a:pt x="97240" y="189619"/>
                  </a:cubicBezTo>
                  <a:lnTo>
                    <a:pt x="97240" y="154912"/>
                  </a:lnTo>
                  <a:lnTo>
                    <a:pt x="108722" y="143462"/>
                  </a:lnTo>
                  <a:cubicBezTo>
                    <a:pt x="117432" y="134785"/>
                    <a:pt x="123303" y="123825"/>
                    <a:pt x="125652" y="111788"/>
                  </a:cubicBezTo>
                  <a:lnTo>
                    <a:pt x="131817" y="80636"/>
                  </a:lnTo>
                  <a:cubicBezTo>
                    <a:pt x="132665" y="76363"/>
                    <a:pt x="131752" y="72025"/>
                    <a:pt x="129305" y="68436"/>
                  </a:cubicBezTo>
                  <a:cubicBezTo>
                    <a:pt x="126826" y="64848"/>
                    <a:pt x="123107" y="62467"/>
                    <a:pt x="118834" y="61717"/>
                  </a:cubicBezTo>
                  <a:cubicBezTo>
                    <a:pt x="117893" y="61549"/>
                    <a:pt x="116955" y="61468"/>
                    <a:pt x="116028" y="61468"/>
                  </a:cubicBezTo>
                  <a:cubicBezTo>
                    <a:pt x="110114" y="61468"/>
                    <a:pt x="104668" y="64772"/>
                    <a:pt x="101905" y="69904"/>
                  </a:cubicBezTo>
                  <a:lnTo>
                    <a:pt x="101905" y="26879"/>
                  </a:lnTo>
                  <a:cubicBezTo>
                    <a:pt x="101905" y="18169"/>
                    <a:pt x="94793" y="11091"/>
                    <a:pt x="86084" y="11091"/>
                  </a:cubicBezTo>
                  <a:cubicBezTo>
                    <a:pt x="83246" y="11091"/>
                    <a:pt x="80571" y="11841"/>
                    <a:pt x="78255" y="13178"/>
                  </a:cubicBezTo>
                  <a:cubicBezTo>
                    <a:pt x="76983" y="5708"/>
                    <a:pt x="70492" y="0"/>
                    <a:pt x="62663" y="0"/>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91" name="Google Shape;1291;p45"/>
            <p:cNvSpPr/>
            <p:nvPr/>
          </p:nvSpPr>
          <p:spPr>
            <a:xfrm>
              <a:off x="3520475" y="3388375"/>
              <a:ext cx="795150" cy="2068950"/>
            </a:xfrm>
            <a:custGeom>
              <a:avLst/>
              <a:gdLst/>
              <a:ahLst/>
              <a:cxnLst/>
              <a:rect l="l" t="t" r="r" b="b"/>
              <a:pathLst>
                <a:path w="31806" h="82758" extrusionOk="0">
                  <a:moveTo>
                    <a:pt x="27728" y="1"/>
                  </a:moveTo>
                  <a:cubicBezTo>
                    <a:pt x="25477" y="1"/>
                    <a:pt x="23650" y="1795"/>
                    <a:pt x="23650" y="4078"/>
                  </a:cubicBezTo>
                  <a:lnTo>
                    <a:pt x="23650" y="16017"/>
                  </a:lnTo>
                  <a:cubicBezTo>
                    <a:pt x="23650" y="29424"/>
                    <a:pt x="18431" y="42048"/>
                    <a:pt x="8939" y="51507"/>
                  </a:cubicBezTo>
                  <a:lnTo>
                    <a:pt x="1208" y="59206"/>
                  </a:lnTo>
                  <a:cubicBezTo>
                    <a:pt x="458" y="59956"/>
                    <a:pt x="1" y="61000"/>
                    <a:pt x="1" y="62109"/>
                  </a:cubicBezTo>
                  <a:lnTo>
                    <a:pt x="1" y="78680"/>
                  </a:lnTo>
                  <a:cubicBezTo>
                    <a:pt x="1" y="80930"/>
                    <a:pt x="1828" y="82757"/>
                    <a:pt x="4078" y="82757"/>
                  </a:cubicBezTo>
                  <a:cubicBezTo>
                    <a:pt x="6329" y="82757"/>
                    <a:pt x="8156" y="80930"/>
                    <a:pt x="8156" y="78680"/>
                  </a:cubicBezTo>
                  <a:lnTo>
                    <a:pt x="8156" y="63772"/>
                  </a:lnTo>
                  <a:lnTo>
                    <a:pt x="14680" y="57281"/>
                  </a:lnTo>
                  <a:cubicBezTo>
                    <a:pt x="25738" y="46256"/>
                    <a:pt x="31805" y="31609"/>
                    <a:pt x="31805" y="16017"/>
                  </a:cubicBezTo>
                  <a:lnTo>
                    <a:pt x="31805" y="4078"/>
                  </a:lnTo>
                  <a:cubicBezTo>
                    <a:pt x="31805" y="1795"/>
                    <a:pt x="29979" y="1"/>
                    <a:pt x="27728"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92" name="Google Shape;1292;p45"/>
            <p:cNvSpPr/>
            <p:nvPr/>
          </p:nvSpPr>
          <p:spPr>
            <a:xfrm>
              <a:off x="4111725" y="3026300"/>
              <a:ext cx="203900" cy="203900"/>
            </a:xfrm>
            <a:custGeom>
              <a:avLst/>
              <a:gdLst/>
              <a:ahLst/>
              <a:cxnLst/>
              <a:rect l="l" t="t" r="r" b="b"/>
              <a:pathLst>
                <a:path w="8156" h="8156" extrusionOk="0">
                  <a:moveTo>
                    <a:pt x="4078" y="0"/>
                  </a:moveTo>
                  <a:cubicBezTo>
                    <a:pt x="3034" y="0"/>
                    <a:pt x="1958" y="424"/>
                    <a:pt x="1207" y="1175"/>
                  </a:cubicBezTo>
                  <a:cubicBezTo>
                    <a:pt x="457" y="1958"/>
                    <a:pt x="0" y="3001"/>
                    <a:pt x="0" y="4078"/>
                  </a:cubicBezTo>
                  <a:cubicBezTo>
                    <a:pt x="0" y="5154"/>
                    <a:pt x="457" y="6198"/>
                    <a:pt x="1207" y="6948"/>
                  </a:cubicBezTo>
                  <a:cubicBezTo>
                    <a:pt x="1958" y="7699"/>
                    <a:pt x="3034" y="8155"/>
                    <a:pt x="4078" y="8155"/>
                  </a:cubicBezTo>
                  <a:cubicBezTo>
                    <a:pt x="5154" y="8155"/>
                    <a:pt x="6231" y="7699"/>
                    <a:pt x="6981" y="6948"/>
                  </a:cubicBezTo>
                  <a:cubicBezTo>
                    <a:pt x="7731" y="6198"/>
                    <a:pt x="8155" y="5154"/>
                    <a:pt x="8155" y="4078"/>
                  </a:cubicBezTo>
                  <a:cubicBezTo>
                    <a:pt x="8155" y="3001"/>
                    <a:pt x="7731" y="1958"/>
                    <a:pt x="6981" y="1175"/>
                  </a:cubicBezTo>
                  <a:cubicBezTo>
                    <a:pt x="6231" y="424"/>
                    <a:pt x="5154" y="0"/>
                    <a:pt x="4078" y="0"/>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93" name="Google Shape;1293;p45"/>
            <p:cNvSpPr/>
            <p:nvPr/>
          </p:nvSpPr>
          <p:spPr>
            <a:xfrm>
              <a:off x="1178375" y="1324350"/>
              <a:ext cx="3137250" cy="4132975"/>
            </a:xfrm>
            <a:custGeom>
              <a:avLst/>
              <a:gdLst/>
              <a:ahLst/>
              <a:cxnLst/>
              <a:rect l="l" t="t" r="r" b="b"/>
              <a:pathLst>
                <a:path w="125490" h="165319" extrusionOk="0">
                  <a:moveTo>
                    <a:pt x="66219" y="1"/>
                  </a:moveTo>
                  <a:cubicBezTo>
                    <a:pt x="58847" y="1"/>
                    <a:pt x="52682" y="5285"/>
                    <a:pt x="51344" y="12266"/>
                  </a:cubicBezTo>
                  <a:cubicBezTo>
                    <a:pt x="49224" y="11091"/>
                    <a:pt x="46745" y="10439"/>
                    <a:pt x="44135" y="10439"/>
                  </a:cubicBezTo>
                  <a:cubicBezTo>
                    <a:pt x="35785" y="10439"/>
                    <a:pt x="29000" y="17224"/>
                    <a:pt x="29000" y="25575"/>
                  </a:cubicBezTo>
                  <a:lnTo>
                    <a:pt x="29000" y="65240"/>
                  </a:lnTo>
                  <a:cubicBezTo>
                    <a:pt x="26224" y="60754"/>
                    <a:pt x="21255" y="57931"/>
                    <a:pt x="15895" y="57931"/>
                  </a:cubicBezTo>
                  <a:cubicBezTo>
                    <a:pt x="15019" y="57931"/>
                    <a:pt x="14133" y="58006"/>
                    <a:pt x="13244" y="58162"/>
                  </a:cubicBezTo>
                  <a:cubicBezTo>
                    <a:pt x="9134" y="58880"/>
                    <a:pt x="5579" y="61163"/>
                    <a:pt x="3230" y="64621"/>
                  </a:cubicBezTo>
                  <a:cubicBezTo>
                    <a:pt x="849" y="68046"/>
                    <a:pt x="1" y="72188"/>
                    <a:pt x="816" y="76266"/>
                  </a:cubicBezTo>
                  <a:lnTo>
                    <a:pt x="6590" y="105624"/>
                  </a:lnTo>
                  <a:cubicBezTo>
                    <a:pt x="8841" y="117041"/>
                    <a:pt x="14386" y="127414"/>
                    <a:pt x="22639" y="135634"/>
                  </a:cubicBezTo>
                  <a:lnTo>
                    <a:pt x="33371" y="146333"/>
                  </a:lnTo>
                  <a:lnTo>
                    <a:pt x="33371" y="161241"/>
                  </a:lnTo>
                  <a:cubicBezTo>
                    <a:pt x="33371" y="163491"/>
                    <a:pt x="35198" y="165318"/>
                    <a:pt x="37448" y="165318"/>
                  </a:cubicBezTo>
                  <a:cubicBezTo>
                    <a:pt x="39699" y="165318"/>
                    <a:pt x="41526" y="163491"/>
                    <a:pt x="41526" y="161241"/>
                  </a:cubicBezTo>
                  <a:lnTo>
                    <a:pt x="41526" y="144670"/>
                  </a:lnTo>
                  <a:cubicBezTo>
                    <a:pt x="41526" y="143561"/>
                    <a:pt x="41102" y="142517"/>
                    <a:pt x="40351" y="141767"/>
                  </a:cubicBezTo>
                  <a:lnTo>
                    <a:pt x="28380" y="129860"/>
                  </a:lnTo>
                  <a:cubicBezTo>
                    <a:pt x="21301" y="122782"/>
                    <a:pt x="16539" y="113877"/>
                    <a:pt x="14614" y="104058"/>
                  </a:cubicBezTo>
                  <a:lnTo>
                    <a:pt x="8808" y="74700"/>
                  </a:lnTo>
                  <a:cubicBezTo>
                    <a:pt x="8449" y="72776"/>
                    <a:pt x="8841" y="70818"/>
                    <a:pt x="9950" y="69220"/>
                  </a:cubicBezTo>
                  <a:cubicBezTo>
                    <a:pt x="11059" y="67589"/>
                    <a:pt x="12722" y="66513"/>
                    <a:pt x="14647" y="66186"/>
                  </a:cubicBezTo>
                  <a:cubicBezTo>
                    <a:pt x="15068" y="66113"/>
                    <a:pt x="15487" y="66078"/>
                    <a:pt x="15901" y="66078"/>
                  </a:cubicBezTo>
                  <a:cubicBezTo>
                    <a:pt x="19177" y="66078"/>
                    <a:pt x="22122" y="68296"/>
                    <a:pt x="22932" y="71569"/>
                  </a:cubicBezTo>
                  <a:lnTo>
                    <a:pt x="25901" y="83768"/>
                  </a:lnTo>
                  <a:cubicBezTo>
                    <a:pt x="26557" y="86395"/>
                    <a:pt x="28797" y="88120"/>
                    <a:pt x="31397" y="88120"/>
                  </a:cubicBezTo>
                  <a:cubicBezTo>
                    <a:pt x="31639" y="88120"/>
                    <a:pt x="31884" y="88105"/>
                    <a:pt x="32131" y="88074"/>
                  </a:cubicBezTo>
                  <a:cubicBezTo>
                    <a:pt x="35034" y="87748"/>
                    <a:pt x="37155" y="85367"/>
                    <a:pt x="37155" y="82431"/>
                  </a:cubicBezTo>
                  <a:lnTo>
                    <a:pt x="37155" y="25575"/>
                  </a:lnTo>
                  <a:cubicBezTo>
                    <a:pt x="37155" y="21725"/>
                    <a:pt x="40286" y="18594"/>
                    <a:pt x="44135" y="18594"/>
                  </a:cubicBezTo>
                  <a:cubicBezTo>
                    <a:pt x="47756" y="18594"/>
                    <a:pt x="50725" y="21334"/>
                    <a:pt x="51083" y="24857"/>
                  </a:cubicBezTo>
                  <a:lnTo>
                    <a:pt x="51083" y="54737"/>
                  </a:lnTo>
                  <a:cubicBezTo>
                    <a:pt x="51083" y="56988"/>
                    <a:pt x="52910" y="58814"/>
                    <a:pt x="55161" y="58814"/>
                  </a:cubicBezTo>
                  <a:lnTo>
                    <a:pt x="55194" y="58814"/>
                  </a:lnTo>
                  <a:cubicBezTo>
                    <a:pt x="57444" y="58814"/>
                    <a:pt x="59271" y="56988"/>
                    <a:pt x="59271" y="54737"/>
                  </a:cubicBezTo>
                  <a:lnTo>
                    <a:pt x="59271" y="25575"/>
                  </a:lnTo>
                  <a:cubicBezTo>
                    <a:pt x="59271" y="25216"/>
                    <a:pt x="59271" y="24890"/>
                    <a:pt x="59238" y="24531"/>
                  </a:cubicBezTo>
                  <a:lnTo>
                    <a:pt x="59238" y="15136"/>
                  </a:lnTo>
                  <a:cubicBezTo>
                    <a:pt x="59238" y="11287"/>
                    <a:pt x="62370" y="8156"/>
                    <a:pt x="66219" y="8156"/>
                  </a:cubicBezTo>
                  <a:cubicBezTo>
                    <a:pt x="70068" y="8156"/>
                    <a:pt x="73200" y="11287"/>
                    <a:pt x="73200" y="15136"/>
                  </a:cubicBezTo>
                  <a:lnTo>
                    <a:pt x="73200" y="24531"/>
                  </a:lnTo>
                  <a:cubicBezTo>
                    <a:pt x="73167" y="24890"/>
                    <a:pt x="73167" y="25216"/>
                    <a:pt x="73167" y="25575"/>
                  </a:cubicBezTo>
                  <a:lnTo>
                    <a:pt x="73167" y="54737"/>
                  </a:lnTo>
                  <a:cubicBezTo>
                    <a:pt x="73167" y="56988"/>
                    <a:pt x="74994" y="58814"/>
                    <a:pt x="77245" y="58814"/>
                  </a:cubicBezTo>
                  <a:lnTo>
                    <a:pt x="77277" y="58814"/>
                  </a:lnTo>
                  <a:cubicBezTo>
                    <a:pt x="79528" y="58814"/>
                    <a:pt x="81355" y="56988"/>
                    <a:pt x="81355" y="54737"/>
                  </a:cubicBezTo>
                  <a:lnTo>
                    <a:pt x="81355" y="24857"/>
                  </a:lnTo>
                  <a:cubicBezTo>
                    <a:pt x="81713" y="21334"/>
                    <a:pt x="84682" y="18594"/>
                    <a:pt x="88303" y="18594"/>
                  </a:cubicBezTo>
                  <a:cubicBezTo>
                    <a:pt x="92152" y="18594"/>
                    <a:pt x="95283" y="21725"/>
                    <a:pt x="95283" y="25575"/>
                  </a:cubicBezTo>
                  <a:lnTo>
                    <a:pt x="95218" y="54737"/>
                  </a:lnTo>
                  <a:cubicBezTo>
                    <a:pt x="95218" y="56988"/>
                    <a:pt x="97045" y="58814"/>
                    <a:pt x="99296" y="58814"/>
                  </a:cubicBezTo>
                  <a:lnTo>
                    <a:pt x="99361" y="58814"/>
                  </a:lnTo>
                  <a:cubicBezTo>
                    <a:pt x="101612" y="58814"/>
                    <a:pt x="103438" y="56988"/>
                    <a:pt x="103438" y="54737"/>
                  </a:cubicBezTo>
                  <a:lnTo>
                    <a:pt x="103438" y="36404"/>
                  </a:lnTo>
                  <a:cubicBezTo>
                    <a:pt x="103797" y="32881"/>
                    <a:pt x="106766" y="30141"/>
                    <a:pt x="110354" y="30141"/>
                  </a:cubicBezTo>
                  <a:cubicBezTo>
                    <a:pt x="114203" y="30141"/>
                    <a:pt x="117334" y="33273"/>
                    <a:pt x="117334" y="37122"/>
                  </a:cubicBezTo>
                  <a:lnTo>
                    <a:pt x="117334" y="56172"/>
                  </a:lnTo>
                  <a:cubicBezTo>
                    <a:pt x="117334" y="58423"/>
                    <a:pt x="119161" y="60250"/>
                    <a:pt x="121412" y="60250"/>
                  </a:cubicBezTo>
                  <a:cubicBezTo>
                    <a:pt x="123663" y="60250"/>
                    <a:pt x="125489" y="58423"/>
                    <a:pt x="125489" y="56172"/>
                  </a:cubicBezTo>
                  <a:lnTo>
                    <a:pt x="125489" y="37122"/>
                  </a:lnTo>
                  <a:cubicBezTo>
                    <a:pt x="125489" y="28771"/>
                    <a:pt x="118704" y="21986"/>
                    <a:pt x="110354" y="21986"/>
                  </a:cubicBezTo>
                  <a:cubicBezTo>
                    <a:pt x="107809" y="21986"/>
                    <a:pt x="105428" y="22639"/>
                    <a:pt x="103308" y="23748"/>
                  </a:cubicBezTo>
                  <a:cubicBezTo>
                    <a:pt x="102394" y="16278"/>
                    <a:pt x="96001" y="10439"/>
                    <a:pt x="88303" y="10439"/>
                  </a:cubicBezTo>
                  <a:cubicBezTo>
                    <a:pt x="85693" y="10439"/>
                    <a:pt x="83214" y="11091"/>
                    <a:pt x="81061" y="12266"/>
                  </a:cubicBezTo>
                  <a:cubicBezTo>
                    <a:pt x="79724" y="5285"/>
                    <a:pt x="73591" y="1"/>
                    <a:pt x="66219" y="1"/>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94" name="Google Shape;1294;p45"/>
            <p:cNvSpPr/>
            <p:nvPr/>
          </p:nvSpPr>
          <p:spPr>
            <a:xfrm>
              <a:off x="1986525" y="238325"/>
              <a:ext cx="761700" cy="741100"/>
            </a:xfrm>
            <a:custGeom>
              <a:avLst/>
              <a:gdLst/>
              <a:ahLst/>
              <a:cxnLst/>
              <a:rect l="l" t="t" r="r" b="b"/>
              <a:pathLst>
                <a:path w="30468" h="29644" extrusionOk="0">
                  <a:moveTo>
                    <a:pt x="4486" y="0"/>
                  </a:moveTo>
                  <a:cubicBezTo>
                    <a:pt x="3442" y="0"/>
                    <a:pt x="2399" y="400"/>
                    <a:pt x="1599" y="1199"/>
                  </a:cubicBezTo>
                  <a:cubicBezTo>
                    <a:pt x="1" y="2797"/>
                    <a:pt x="1" y="5374"/>
                    <a:pt x="1599" y="6973"/>
                  </a:cubicBezTo>
                  <a:lnTo>
                    <a:pt x="23096" y="28469"/>
                  </a:lnTo>
                  <a:cubicBezTo>
                    <a:pt x="23911" y="29252"/>
                    <a:pt x="24955" y="29643"/>
                    <a:pt x="25999" y="29643"/>
                  </a:cubicBezTo>
                  <a:cubicBezTo>
                    <a:pt x="27043" y="29643"/>
                    <a:pt x="28087" y="29252"/>
                    <a:pt x="28870" y="28469"/>
                  </a:cubicBezTo>
                  <a:cubicBezTo>
                    <a:pt x="30468" y="26871"/>
                    <a:pt x="30468" y="24294"/>
                    <a:pt x="28870" y="22695"/>
                  </a:cubicBezTo>
                  <a:lnTo>
                    <a:pt x="7373" y="1199"/>
                  </a:lnTo>
                  <a:cubicBezTo>
                    <a:pt x="6574" y="400"/>
                    <a:pt x="5530" y="0"/>
                    <a:pt x="4486" y="0"/>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95" name="Google Shape;1295;p45"/>
            <p:cNvSpPr/>
            <p:nvPr/>
          </p:nvSpPr>
          <p:spPr>
            <a:xfrm>
              <a:off x="1997150" y="1078900"/>
              <a:ext cx="452625" cy="203900"/>
            </a:xfrm>
            <a:custGeom>
              <a:avLst/>
              <a:gdLst/>
              <a:ahLst/>
              <a:cxnLst/>
              <a:rect l="l" t="t" r="r" b="b"/>
              <a:pathLst>
                <a:path w="18105" h="8156" extrusionOk="0">
                  <a:moveTo>
                    <a:pt x="4078" y="0"/>
                  </a:moveTo>
                  <a:cubicBezTo>
                    <a:pt x="1827" y="0"/>
                    <a:pt x="0" y="1827"/>
                    <a:pt x="0" y="4078"/>
                  </a:cubicBezTo>
                  <a:cubicBezTo>
                    <a:pt x="0" y="6328"/>
                    <a:pt x="1827" y="8155"/>
                    <a:pt x="4078" y="8155"/>
                  </a:cubicBezTo>
                  <a:lnTo>
                    <a:pt x="14027" y="8155"/>
                  </a:lnTo>
                  <a:cubicBezTo>
                    <a:pt x="16277" y="8155"/>
                    <a:pt x="18104" y="6328"/>
                    <a:pt x="18104" y="4078"/>
                  </a:cubicBezTo>
                  <a:cubicBezTo>
                    <a:pt x="18104" y="1827"/>
                    <a:pt x="16277" y="0"/>
                    <a:pt x="14027" y="0"/>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sp>
          <p:nvSpPr>
            <p:cNvPr id="1296" name="Google Shape;1296;p45"/>
            <p:cNvSpPr/>
            <p:nvPr/>
          </p:nvSpPr>
          <p:spPr>
            <a:xfrm>
              <a:off x="2832200" y="238125"/>
              <a:ext cx="203900" cy="460775"/>
            </a:xfrm>
            <a:custGeom>
              <a:avLst/>
              <a:gdLst/>
              <a:ahLst/>
              <a:cxnLst/>
              <a:rect l="l" t="t" r="r" b="b"/>
              <a:pathLst>
                <a:path w="8156" h="18431" extrusionOk="0">
                  <a:moveTo>
                    <a:pt x="4078" y="0"/>
                  </a:moveTo>
                  <a:cubicBezTo>
                    <a:pt x="1828" y="0"/>
                    <a:pt x="1" y="1827"/>
                    <a:pt x="1" y="4077"/>
                  </a:cubicBezTo>
                  <a:lnTo>
                    <a:pt x="1" y="14353"/>
                  </a:lnTo>
                  <a:cubicBezTo>
                    <a:pt x="1" y="16604"/>
                    <a:pt x="1828" y="18430"/>
                    <a:pt x="4078" y="18430"/>
                  </a:cubicBezTo>
                  <a:cubicBezTo>
                    <a:pt x="6329" y="18430"/>
                    <a:pt x="8156" y="16604"/>
                    <a:pt x="8156" y="14353"/>
                  </a:cubicBezTo>
                  <a:lnTo>
                    <a:pt x="8156" y="4077"/>
                  </a:lnTo>
                  <a:cubicBezTo>
                    <a:pt x="8156" y="1827"/>
                    <a:pt x="6329" y="0"/>
                    <a:pt x="4078" y="0"/>
                  </a:cubicBezTo>
                  <a:close/>
                </a:path>
              </a:pathLst>
            </a:custGeom>
            <a:solidFill>
              <a:srgbClr val="353056"/>
            </a:solidFill>
            <a:ln>
              <a:noFill/>
            </a:ln>
          </p:spPr>
          <p:txBody>
            <a:bodyPr spcFirstLastPara="1" wrap="square" lIns="68569" tIns="68569" rIns="68569" bIns="68569" anchor="ctr" anchorCtr="0">
              <a:noAutofit/>
            </a:bodyPr>
            <a:lstStyle/>
            <a:p>
              <a:pPr defTabSz="685784"/>
              <a:endParaRPr sz="1050"/>
            </a:p>
          </p:txBody>
        </p:sp>
      </p:grpSp>
    </p:spTree>
    <p:extLst>
      <p:ext uri="{BB962C8B-B14F-4D97-AF65-F5344CB8AC3E}">
        <p14:creationId xmlns:p14="http://schemas.microsoft.com/office/powerpoint/2010/main" val="155040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副標題 3"/>
          <p:cNvSpPr>
            <a:spLocks noGrp="1"/>
          </p:cNvSpPr>
          <p:nvPr>
            <p:ph type="subTitle" idx="1"/>
          </p:nvPr>
        </p:nvSpPr>
        <p:spPr/>
        <p:txBody>
          <a:bodyPr/>
          <a:lstStyle/>
          <a:p>
            <a:endParaRPr lang="zh-TW" altLang="en-US"/>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t="40915" b="3095"/>
          <a:stretch/>
        </p:blipFill>
        <p:spPr>
          <a:xfrm>
            <a:off x="1566910" y="127746"/>
            <a:ext cx="5855867" cy="4792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873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5" name="object 6"/>
          <p:cNvSpPr/>
          <p:nvPr/>
        </p:nvSpPr>
        <p:spPr>
          <a:xfrm>
            <a:off x="926592" y="352043"/>
            <a:ext cx="6626352" cy="413461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996972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57"/>
          <p:cNvSpPr txBox="1">
            <a:spLocks noGrp="1"/>
          </p:cNvSpPr>
          <p:nvPr>
            <p:ph type="title"/>
          </p:nvPr>
        </p:nvSpPr>
        <p:spPr>
          <a:xfrm>
            <a:off x="2351825" y="2277871"/>
            <a:ext cx="4518563" cy="867713"/>
          </a:xfrm>
          <a:prstGeom prst="rect">
            <a:avLst/>
          </a:prstGeom>
          <a:solidFill>
            <a:schemeClr val="lt1"/>
          </a:solidFill>
        </p:spPr>
        <p:txBody>
          <a:bodyPr spcFirstLastPara="1" vert="horz" wrap="square" lIns="68569" tIns="68569" rIns="68569" bIns="68569" rtlCol="0" anchor="b" anchorCtr="0">
            <a:noAutofit/>
          </a:bodyPr>
          <a:lstStyle/>
          <a:p>
            <a:r>
              <a:rPr lang="en" sz="5400" dirty="0">
                <a:solidFill>
                  <a:srgbClr val="C00000"/>
                </a:solidFill>
                <a:effectLst>
                  <a:glow rad="63500">
                    <a:schemeClr val="accent4">
                      <a:satMod val="175000"/>
                      <a:alpha val="40000"/>
                    </a:schemeClr>
                  </a:glow>
                </a:effectLst>
                <a:latin typeface="Arial Rounded MT Bold" panose="020F0704030504030204" pitchFamily="34" charset="0"/>
              </a:rPr>
              <a:t>049-2551010</a:t>
            </a:r>
            <a:endParaRPr sz="5400" dirty="0">
              <a:solidFill>
                <a:srgbClr val="C00000"/>
              </a:solidFill>
              <a:effectLst>
                <a:glow rad="63500">
                  <a:schemeClr val="accent4">
                    <a:satMod val="175000"/>
                    <a:alpha val="40000"/>
                  </a:schemeClr>
                </a:glow>
              </a:effectLst>
              <a:latin typeface="Arial Rounded MT Bold" panose="020F0704030504030204" pitchFamily="34" charset="0"/>
            </a:endParaRPr>
          </a:p>
        </p:txBody>
      </p:sp>
      <p:sp>
        <p:nvSpPr>
          <p:cNvPr id="1781" name="Google Shape;1781;p57"/>
          <p:cNvSpPr txBox="1">
            <a:spLocks noGrp="1"/>
          </p:cNvSpPr>
          <p:nvPr>
            <p:ph type="subTitle" idx="1"/>
          </p:nvPr>
        </p:nvSpPr>
        <p:spPr>
          <a:xfrm>
            <a:off x="1846475" y="1233598"/>
            <a:ext cx="5529263" cy="866223"/>
          </a:xfrm>
          <a:prstGeom prst="rect">
            <a:avLst/>
          </a:prstGeom>
        </p:spPr>
        <p:txBody>
          <a:bodyPr spcFirstLastPara="1" vert="horz" wrap="square" lIns="68569" tIns="68569" rIns="68569" bIns="68569" rtlCol="0" anchor="t" anchorCtr="0">
            <a:noAutofit/>
          </a:bodyPr>
          <a:lstStyle/>
          <a:p>
            <a:pPr marL="0" indent="0">
              <a:spcAft>
                <a:spcPts val="900"/>
              </a:spcAft>
            </a:pPr>
            <a:r>
              <a:rPr lang="zh-TW" altLang="en-US" b="1" dirty="0">
                <a:solidFill>
                  <a:schemeClr val="bg2">
                    <a:lumMod val="50000"/>
                  </a:schemeClr>
                </a:solidFill>
                <a:latin typeface="微軟正黑體" panose="020B0604030504040204" pitchFamily="34" charset="-120"/>
                <a:ea typeface="微軟正黑體" panose="020B0604030504040204" pitchFamily="34" charset="-120"/>
              </a:rPr>
              <a:t>衛福部精神醫療緊急處置線上諮詢專線 </a:t>
            </a:r>
            <a:r>
              <a:rPr lang="en-US" altLang="zh-TW" b="1" dirty="0">
                <a:solidFill>
                  <a:schemeClr val="bg2">
                    <a:lumMod val="50000"/>
                  </a:schemeClr>
                </a:solidFill>
                <a:latin typeface="微軟正黑體" panose="020B0604030504040204" pitchFamily="34" charset="-120"/>
                <a:ea typeface="微軟正黑體" panose="020B0604030504040204" pitchFamily="34" charset="-120"/>
              </a:rPr>
              <a:t>Call Center</a:t>
            </a:r>
            <a:r>
              <a:rPr lang="zh-TW" altLang="en-US" b="1" dirty="0">
                <a:solidFill>
                  <a:schemeClr val="bg2">
                    <a:lumMod val="50000"/>
                  </a:schemeClr>
                </a:solidFill>
                <a:latin typeface="微軟正黑體" panose="020B0604030504040204" pitchFamily="34" charset="-120"/>
                <a:ea typeface="微軟正黑體" panose="020B0604030504040204" pitchFamily="34" charset="-120"/>
              </a:rPr>
              <a:t>（</a:t>
            </a:r>
            <a:r>
              <a:rPr lang="en-US" altLang="zh-TW" b="1" dirty="0">
                <a:solidFill>
                  <a:schemeClr val="bg2">
                    <a:lumMod val="50000"/>
                  </a:schemeClr>
                </a:solidFill>
                <a:latin typeface="微軟正黑體" panose="020B0604030504040204" pitchFamily="34" charset="-120"/>
                <a:ea typeface="微軟正黑體" panose="020B0604030504040204" pitchFamily="34" charset="-120"/>
              </a:rPr>
              <a:t>24</a:t>
            </a:r>
            <a:r>
              <a:rPr lang="zh-TW" altLang="en-US" b="1" dirty="0">
                <a:solidFill>
                  <a:schemeClr val="bg2">
                    <a:lumMod val="50000"/>
                  </a:schemeClr>
                </a:solidFill>
                <a:latin typeface="微軟正黑體" panose="020B0604030504040204" pitchFamily="34" charset="-120"/>
                <a:ea typeface="微軟正黑體" panose="020B0604030504040204" pitchFamily="34" charset="-120"/>
              </a:rPr>
              <a:t>小時）</a:t>
            </a:r>
            <a:endParaRPr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783" name="Google Shape;1783;p57"/>
          <p:cNvSpPr txBox="1">
            <a:spLocks noGrp="1"/>
          </p:cNvSpPr>
          <p:nvPr>
            <p:ph type="subTitle" idx="3"/>
          </p:nvPr>
        </p:nvSpPr>
        <p:spPr>
          <a:xfrm>
            <a:off x="2182305" y="3323634"/>
            <a:ext cx="5697619" cy="1236584"/>
          </a:xfrm>
          <a:prstGeom prst="rect">
            <a:avLst/>
          </a:prstGeom>
        </p:spPr>
        <p:txBody>
          <a:bodyPr spcFirstLastPara="1" vert="horz" wrap="square" lIns="68569" tIns="68569" rIns="68569" bIns="68569" rtlCol="0" anchor="t" anchorCtr="0">
            <a:noAutofit/>
          </a:bodyPr>
          <a:lstStyle/>
          <a:p>
            <a:pPr marL="0" indent="0" algn="l">
              <a:spcAft>
                <a:spcPts val="900"/>
              </a:spcAft>
            </a:pPr>
            <a:r>
              <a:rPr lang="zh-TW" altLang="en-US" sz="1800" b="1" dirty="0">
                <a:solidFill>
                  <a:schemeClr val="bg1">
                    <a:lumMod val="10000"/>
                  </a:schemeClr>
                </a:solidFill>
                <a:latin typeface="微軟正黑體" panose="020B0604030504040204" pitchFamily="34" charset="-120"/>
                <a:ea typeface="微軟正黑體" panose="020B0604030504040204" pitchFamily="34" charset="-120"/>
              </a:rPr>
              <a:t>警察同仁、消防同仁、公衛護理師、社工師、</a:t>
            </a:r>
            <a:r>
              <a:rPr lang="zh-TW" altLang="en-US" sz="1800" b="1" dirty="0">
                <a:solidFill>
                  <a:srgbClr val="C00000"/>
                </a:solidFill>
                <a:latin typeface="微軟正黑體" panose="020B0604030504040204" pitchFamily="34" charset="-120"/>
                <a:ea typeface="微軟正黑體" panose="020B0604030504040204" pitchFamily="34" charset="-120"/>
              </a:rPr>
              <a:t>社區服務人員</a:t>
            </a:r>
            <a:r>
              <a:rPr lang="zh-TW" altLang="en-US" sz="1800" b="1" dirty="0">
                <a:solidFill>
                  <a:schemeClr val="bg1">
                    <a:lumMod val="10000"/>
                  </a:schemeClr>
                </a:solidFill>
                <a:latin typeface="微軟正黑體" panose="020B0604030504040204" pitchFamily="34" charset="-120"/>
                <a:ea typeface="微軟正黑體" panose="020B0604030504040204" pitchFamily="34" charset="-120"/>
              </a:rPr>
              <a:t>執行勤務時發現需協助之</a:t>
            </a:r>
            <a:r>
              <a:rPr lang="zh-TW" altLang="en-US" sz="1800" b="1" dirty="0">
                <a:solidFill>
                  <a:schemeClr val="bg1">
                    <a:lumMod val="50000"/>
                  </a:schemeClr>
                </a:solidFill>
                <a:latin typeface="微軟正黑體" panose="020B0604030504040204" pitchFamily="34" charset="-120"/>
                <a:ea typeface="微軟正黑體" panose="020B0604030504040204" pitchFamily="34" charset="-120"/>
              </a:rPr>
              <a:t>精神或疑似精神病人有護送就醫疑慮時</a:t>
            </a:r>
            <a:r>
              <a:rPr lang="zh-TW" altLang="en-US" sz="1800" b="1" dirty="0">
                <a:solidFill>
                  <a:schemeClr val="bg1">
                    <a:lumMod val="10000"/>
                  </a:schemeClr>
                </a:solidFill>
                <a:latin typeface="微軟正黑體" panose="020B0604030504040204" pitchFamily="34" charset="-120"/>
                <a:ea typeface="微軟正黑體" panose="020B0604030504040204" pitchFamily="34" charset="-120"/>
              </a:rPr>
              <a:t>，由諮詢專員進行線上風險評估與諮詢，確認處置建議</a:t>
            </a:r>
            <a:endParaRPr sz="1800" b="1" dirty="0">
              <a:solidFill>
                <a:schemeClr val="bg1">
                  <a:lumMod val="10000"/>
                </a:schemeClr>
              </a:solidFill>
              <a:latin typeface="微軟正黑體" panose="020B0604030504040204" pitchFamily="34" charset="-120"/>
              <a:ea typeface="微軟正黑體" panose="020B0604030504040204" pitchFamily="34" charset="-120"/>
            </a:endParaRPr>
          </a:p>
        </p:txBody>
      </p:sp>
      <p:sp>
        <p:nvSpPr>
          <p:cNvPr id="6" name="Google Shape;1263;p45">
            <a:extLst>
              <a:ext uri="{FF2B5EF4-FFF2-40B4-BE49-F238E27FC236}">
                <a16:creationId xmlns:a16="http://schemas.microsoft.com/office/drawing/2014/main" xmlns="" id="{1ECBC2E5-BFD2-4022-B90C-B63F7BDD5BD1}"/>
              </a:ext>
            </a:extLst>
          </p:cNvPr>
          <p:cNvSpPr txBox="1">
            <a:spLocks/>
          </p:cNvSpPr>
          <p:nvPr/>
        </p:nvSpPr>
        <p:spPr>
          <a:xfrm>
            <a:off x="1474756" y="364982"/>
            <a:ext cx="6636044" cy="52512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5"/>
              </a:buClr>
              <a:buSzPts val="3000"/>
              <a:buFont typeface="Passion One"/>
              <a:buNone/>
              <a:defRPr sz="3000" b="1" i="0" u="none" strike="noStrike" cap="none">
                <a:solidFill>
                  <a:schemeClr val="accent4"/>
                </a:solidFill>
                <a:latin typeface="Passion One"/>
                <a:ea typeface="Passion One"/>
                <a:cs typeface="Passion One"/>
                <a:sym typeface="Passion One"/>
              </a:defRPr>
            </a:lvl1pPr>
            <a:lvl2pPr marR="0" lvl="1" algn="ctr" rtl="0">
              <a:lnSpc>
                <a:spcPct val="100000"/>
              </a:lnSpc>
              <a:spcBef>
                <a:spcPts val="0"/>
              </a:spcBef>
              <a:spcAft>
                <a:spcPts val="0"/>
              </a:spcAft>
              <a:buClr>
                <a:schemeClr val="accent5"/>
              </a:buClr>
              <a:buSzPts val="3000"/>
              <a:buFont typeface="Passion One"/>
              <a:buNone/>
              <a:defRPr sz="3000" b="1" i="0" u="none" strike="noStrike" cap="none">
                <a:solidFill>
                  <a:schemeClr val="accent5"/>
                </a:solidFill>
                <a:latin typeface="Passion One"/>
                <a:ea typeface="Passion One"/>
                <a:cs typeface="Passion One"/>
                <a:sym typeface="Passion One"/>
              </a:defRPr>
            </a:lvl2pPr>
            <a:lvl3pPr marR="0" lvl="2" algn="ctr" rtl="0">
              <a:lnSpc>
                <a:spcPct val="100000"/>
              </a:lnSpc>
              <a:spcBef>
                <a:spcPts val="0"/>
              </a:spcBef>
              <a:spcAft>
                <a:spcPts val="0"/>
              </a:spcAft>
              <a:buClr>
                <a:schemeClr val="accent5"/>
              </a:buClr>
              <a:buSzPts val="3000"/>
              <a:buFont typeface="Passion One"/>
              <a:buNone/>
              <a:defRPr sz="3000" b="1" i="0" u="none" strike="noStrike" cap="none">
                <a:solidFill>
                  <a:schemeClr val="accent5"/>
                </a:solidFill>
                <a:latin typeface="Passion One"/>
                <a:ea typeface="Passion One"/>
                <a:cs typeface="Passion One"/>
                <a:sym typeface="Passion One"/>
              </a:defRPr>
            </a:lvl3pPr>
            <a:lvl4pPr marR="0" lvl="3" algn="ctr" rtl="0">
              <a:lnSpc>
                <a:spcPct val="100000"/>
              </a:lnSpc>
              <a:spcBef>
                <a:spcPts val="0"/>
              </a:spcBef>
              <a:spcAft>
                <a:spcPts val="0"/>
              </a:spcAft>
              <a:buClr>
                <a:schemeClr val="accent5"/>
              </a:buClr>
              <a:buSzPts val="3000"/>
              <a:buFont typeface="Passion One"/>
              <a:buNone/>
              <a:defRPr sz="3000" b="1" i="0" u="none" strike="noStrike" cap="none">
                <a:solidFill>
                  <a:schemeClr val="accent5"/>
                </a:solidFill>
                <a:latin typeface="Passion One"/>
                <a:ea typeface="Passion One"/>
                <a:cs typeface="Passion One"/>
                <a:sym typeface="Passion One"/>
              </a:defRPr>
            </a:lvl4pPr>
            <a:lvl5pPr marR="0" lvl="4" algn="ctr" rtl="0">
              <a:lnSpc>
                <a:spcPct val="100000"/>
              </a:lnSpc>
              <a:spcBef>
                <a:spcPts val="0"/>
              </a:spcBef>
              <a:spcAft>
                <a:spcPts val="0"/>
              </a:spcAft>
              <a:buClr>
                <a:schemeClr val="accent5"/>
              </a:buClr>
              <a:buSzPts val="3000"/>
              <a:buFont typeface="Passion One"/>
              <a:buNone/>
              <a:defRPr sz="3000" b="1" i="0" u="none" strike="noStrike" cap="none">
                <a:solidFill>
                  <a:schemeClr val="accent5"/>
                </a:solidFill>
                <a:latin typeface="Passion One"/>
                <a:ea typeface="Passion One"/>
                <a:cs typeface="Passion One"/>
                <a:sym typeface="Passion One"/>
              </a:defRPr>
            </a:lvl5pPr>
            <a:lvl6pPr marR="0" lvl="5" algn="ctr" rtl="0">
              <a:lnSpc>
                <a:spcPct val="100000"/>
              </a:lnSpc>
              <a:spcBef>
                <a:spcPts val="0"/>
              </a:spcBef>
              <a:spcAft>
                <a:spcPts val="0"/>
              </a:spcAft>
              <a:buClr>
                <a:schemeClr val="accent5"/>
              </a:buClr>
              <a:buSzPts val="3000"/>
              <a:buFont typeface="Passion One"/>
              <a:buNone/>
              <a:defRPr sz="3000" b="1" i="0" u="none" strike="noStrike" cap="none">
                <a:solidFill>
                  <a:schemeClr val="accent5"/>
                </a:solidFill>
                <a:latin typeface="Passion One"/>
                <a:ea typeface="Passion One"/>
                <a:cs typeface="Passion One"/>
                <a:sym typeface="Passion One"/>
              </a:defRPr>
            </a:lvl6pPr>
            <a:lvl7pPr marR="0" lvl="6" algn="ctr" rtl="0">
              <a:lnSpc>
                <a:spcPct val="100000"/>
              </a:lnSpc>
              <a:spcBef>
                <a:spcPts val="0"/>
              </a:spcBef>
              <a:spcAft>
                <a:spcPts val="0"/>
              </a:spcAft>
              <a:buClr>
                <a:schemeClr val="accent5"/>
              </a:buClr>
              <a:buSzPts val="3000"/>
              <a:buFont typeface="Passion One"/>
              <a:buNone/>
              <a:defRPr sz="3000" b="1" i="0" u="none" strike="noStrike" cap="none">
                <a:solidFill>
                  <a:schemeClr val="accent5"/>
                </a:solidFill>
                <a:latin typeface="Passion One"/>
                <a:ea typeface="Passion One"/>
                <a:cs typeface="Passion One"/>
                <a:sym typeface="Passion One"/>
              </a:defRPr>
            </a:lvl7pPr>
            <a:lvl8pPr marR="0" lvl="7" algn="ctr" rtl="0">
              <a:lnSpc>
                <a:spcPct val="100000"/>
              </a:lnSpc>
              <a:spcBef>
                <a:spcPts val="0"/>
              </a:spcBef>
              <a:spcAft>
                <a:spcPts val="0"/>
              </a:spcAft>
              <a:buClr>
                <a:schemeClr val="accent5"/>
              </a:buClr>
              <a:buSzPts val="3000"/>
              <a:buFont typeface="Passion One"/>
              <a:buNone/>
              <a:defRPr sz="3000" b="1" i="0" u="none" strike="noStrike" cap="none">
                <a:solidFill>
                  <a:schemeClr val="accent5"/>
                </a:solidFill>
                <a:latin typeface="Passion One"/>
                <a:ea typeface="Passion One"/>
                <a:cs typeface="Passion One"/>
                <a:sym typeface="Passion One"/>
              </a:defRPr>
            </a:lvl8pPr>
            <a:lvl9pPr marR="0" lvl="8" algn="ctr" rtl="0">
              <a:lnSpc>
                <a:spcPct val="100000"/>
              </a:lnSpc>
              <a:spcBef>
                <a:spcPts val="0"/>
              </a:spcBef>
              <a:spcAft>
                <a:spcPts val="0"/>
              </a:spcAft>
              <a:buClr>
                <a:schemeClr val="accent5"/>
              </a:buClr>
              <a:buSzPts val="3000"/>
              <a:buFont typeface="Passion One"/>
              <a:buNone/>
              <a:defRPr sz="3000" b="1" i="0" u="none" strike="noStrike" cap="none">
                <a:solidFill>
                  <a:schemeClr val="accent5"/>
                </a:solidFill>
                <a:latin typeface="Passion One"/>
                <a:ea typeface="Passion One"/>
                <a:cs typeface="Passion One"/>
                <a:sym typeface="Passion One"/>
              </a:defRPr>
            </a:lvl9pPr>
          </a:lstStyle>
          <a:p>
            <a:pPr algn="l" defTabSz="685784">
              <a:buClr>
                <a:srgbClr val="353056"/>
              </a:buClr>
            </a:pPr>
            <a:r>
              <a:rPr lang="zh-TW" altLang="en-US" dirty="0">
                <a:solidFill>
                  <a:srgbClr val="002060"/>
                </a:solidFill>
                <a:latin typeface="微軟正黑體" panose="020B0604030504040204" pitchFamily="34" charset="-120"/>
                <a:ea typeface="微軟正黑體" panose="020B0604030504040204" pitchFamily="34" charset="-120"/>
              </a:rPr>
              <a:t>啟動精神疾病病人緊急護送就醫服務</a:t>
            </a:r>
          </a:p>
          <a:p>
            <a:pPr algn="l" defTabSz="685784">
              <a:buClr>
                <a:srgbClr val="353056"/>
              </a:buClr>
            </a:pPr>
            <a:endParaRPr lang="zh-TW" altLang="en-US" sz="2700" dirty="0">
              <a:solidFill>
                <a:srgbClr val="5A669E">
                  <a:lumMod val="75000"/>
                </a:srgb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51203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31"/>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sz="3200" b="1" dirty="0">
                <a:solidFill>
                  <a:schemeClr val="tx2"/>
                </a:solidFill>
                <a:latin typeface="微軟正黑體" panose="020B0604030504040204" pitchFamily="34" charset="-120"/>
                <a:ea typeface="微軟正黑體" panose="020B0604030504040204" pitchFamily="34" charset="-120"/>
              </a:rPr>
              <a:t>長照  </a:t>
            </a:r>
            <a:r>
              <a:rPr lang="en-US" altLang="zh-TW" sz="3200" b="1" dirty="0">
                <a:solidFill>
                  <a:schemeClr val="tx2"/>
                </a:solidFill>
                <a:latin typeface="微軟正黑體" panose="020B0604030504040204" pitchFamily="34" charset="-120"/>
                <a:ea typeface="微軟正黑體" panose="020B0604030504040204" pitchFamily="34" charset="-120"/>
              </a:rPr>
              <a:t>1.0</a:t>
            </a:r>
            <a:endParaRPr sz="3200" b="1" dirty="0">
              <a:solidFill>
                <a:schemeClr val="tx2"/>
              </a:solidFill>
              <a:latin typeface="微軟正黑體" panose="020B0604030504040204" pitchFamily="34" charset="-120"/>
              <a:ea typeface="微軟正黑體" panose="020B0604030504040204" pitchFamily="34" charset="-120"/>
            </a:endParaRPr>
          </a:p>
        </p:txBody>
      </p:sp>
      <p:sp>
        <p:nvSpPr>
          <p:cNvPr id="959" name="Google Shape;959;p31"/>
          <p:cNvSpPr txBox="1">
            <a:spLocks noGrp="1"/>
          </p:cNvSpPr>
          <p:nvPr>
            <p:ph type="subTitle" idx="1"/>
          </p:nvPr>
        </p:nvSpPr>
        <p:spPr>
          <a:xfrm>
            <a:off x="1196093" y="3462527"/>
            <a:ext cx="2995500" cy="54864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TW" altLang="en-US" sz="1800" b="1" dirty="0">
                <a:latin typeface="微軟正黑體" panose="020B0604030504040204" pitchFamily="34" charset="-120"/>
                <a:ea typeface="微軟正黑體" panose="020B0604030504040204" pitchFamily="34" charset="-120"/>
              </a:rPr>
              <a:t>廣佈社區據點及機構的服務</a:t>
            </a:r>
            <a:endParaRPr sz="1800" b="1" dirty="0">
              <a:latin typeface="微軟正黑體" panose="020B0604030504040204" pitchFamily="34" charset="-120"/>
              <a:ea typeface="微軟正黑體" panose="020B0604030504040204" pitchFamily="34" charset="-120"/>
            </a:endParaRPr>
          </a:p>
        </p:txBody>
      </p:sp>
      <p:sp>
        <p:nvSpPr>
          <p:cNvPr id="960" name="Google Shape;960;p31"/>
          <p:cNvSpPr txBox="1">
            <a:spLocks noGrp="1"/>
          </p:cNvSpPr>
          <p:nvPr>
            <p:ph type="title" idx="2"/>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altLang="en-US" sz="3200" b="1" dirty="0">
                <a:solidFill>
                  <a:schemeClr val="tx2"/>
                </a:solidFill>
                <a:latin typeface="微軟正黑體" panose="020B0604030504040204" pitchFamily="34" charset="-120"/>
                <a:ea typeface="微軟正黑體" panose="020B0604030504040204" pitchFamily="34" charset="-120"/>
              </a:rPr>
              <a:t>長照  </a:t>
            </a:r>
            <a:r>
              <a:rPr lang="en-US" altLang="zh-TW" sz="3200" b="1" dirty="0">
                <a:solidFill>
                  <a:schemeClr val="tx2"/>
                </a:solidFill>
                <a:latin typeface="微軟正黑體" panose="020B0604030504040204" pitchFamily="34" charset="-120"/>
                <a:ea typeface="微軟正黑體" panose="020B0604030504040204" pitchFamily="34" charset="-120"/>
              </a:rPr>
              <a:t>2.0</a:t>
            </a:r>
            <a:endParaRPr sz="3200" b="1" dirty="0">
              <a:solidFill>
                <a:schemeClr val="tx2"/>
              </a:solidFill>
              <a:latin typeface="微軟正黑體" panose="020B0604030504040204" pitchFamily="34" charset="-120"/>
              <a:ea typeface="微軟正黑體" panose="020B0604030504040204" pitchFamily="34" charset="-120"/>
            </a:endParaRPr>
          </a:p>
        </p:txBody>
      </p:sp>
      <p:sp>
        <p:nvSpPr>
          <p:cNvPr id="961" name="Google Shape;961;p31"/>
          <p:cNvSpPr txBox="1">
            <a:spLocks noGrp="1"/>
          </p:cNvSpPr>
          <p:nvPr>
            <p:ph type="subTitle" idx="3"/>
          </p:nvPr>
        </p:nvSpPr>
        <p:spPr>
          <a:xfrm>
            <a:off x="5001176" y="3299557"/>
            <a:ext cx="2995500" cy="77866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TW" altLang="en-US" sz="1800" b="1" dirty="0">
                <a:latin typeface="微軟正黑體" panose="020B0604030504040204" pitchFamily="34" charset="-120"/>
                <a:ea typeface="微軟正黑體" panose="020B0604030504040204" pitchFamily="34" charset="-120"/>
              </a:rPr>
              <a:t>長照四大包</a:t>
            </a:r>
            <a:endParaRPr lang="en-US" altLang="zh-TW" sz="1800" b="1" dirty="0">
              <a:latin typeface="微軟正黑體" panose="020B0604030504040204" pitchFamily="34" charset="-120"/>
              <a:ea typeface="微軟正黑體" panose="020B0604030504040204" pitchFamily="34" charset="-120"/>
            </a:endParaRPr>
          </a:p>
          <a:p>
            <a:pPr marL="0" lvl="0" indent="0" algn="ctr" rtl="0">
              <a:spcBef>
                <a:spcPts val="0"/>
              </a:spcBef>
              <a:spcAft>
                <a:spcPts val="0"/>
              </a:spcAft>
              <a:buNone/>
            </a:pPr>
            <a:r>
              <a:rPr lang="zh-TW" altLang="en-US" sz="1800" b="1" dirty="0">
                <a:latin typeface="微軟正黑體" panose="020B0604030504040204" pitchFamily="34" charset="-120"/>
                <a:ea typeface="微軟正黑體" panose="020B0604030504040204" pitchFamily="34" charset="-120"/>
              </a:rPr>
              <a:t>增加至</a:t>
            </a:r>
            <a:r>
              <a:rPr lang="en-US" altLang="zh-TW" sz="1800" b="1" dirty="0">
                <a:latin typeface="微軟正黑體" panose="020B0604030504040204" pitchFamily="34" charset="-120"/>
                <a:ea typeface="微軟正黑體" panose="020B0604030504040204" pitchFamily="34" charset="-120"/>
              </a:rPr>
              <a:t>17</a:t>
            </a:r>
            <a:r>
              <a:rPr lang="zh-TW" altLang="en-US" sz="1800" b="1" dirty="0">
                <a:latin typeface="微軟正黑體" panose="020B0604030504040204" pitchFamily="34" charset="-120"/>
                <a:ea typeface="微軟正黑體" panose="020B0604030504040204" pitchFamily="34" charset="-120"/>
              </a:rPr>
              <a:t>項服務</a:t>
            </a:r>
            <a:endParaRPr lang="en-US" altLang="zh-TW" sz="1800" b="1" dirty="0">
              <a:latin typeface="微軟正黑體" panose="020B0604030504040204" pitchFamily="34" charset="-120"/>
              <a:ea typeface="微軟正黑體" panose="020B0604030504040204" pitchFamily="34" charset="-120"/>
            </a:endParaRPr>
          </a:p>
        </p:txBody>
      </p:sp>
      <p:grpSp>
        <p:nvGrpSpPr>
          <p:cNvPr id="962" name="Google Shape;962;p31"/>
          <p:cNvGrpSpPr/>
          <p:nvPr/>
        </p:nvGrpSpPr>
        <p:grpSpPr>
          <a:xfrm>
            <a:off x="5651059" y="1144123"/>
            <a:ext cx="1620219" cy="1372696"/>
            <a:chOff x="1834963" y="924725"/>
            <a:chExt cx="1620219" cy="1372696"/>
          </a:xfrm>
        </p:grpSpPr>
        <p:sp>
          <p:nvSpPr>
            <p:cNvPr id="963" name="Google Shape;963;p31"/>
            <p:cNvSpPr/>
            <p:nvPr/>
          </p:nvSpPr>
          <p:spPr>
            <a:xfrm>
              <a:off x="1834963" y="924725"/>
              <a:ext cx="933900" cy="933900"/>
            </a:xfrm>
            <a:prstGeom prst="ellipse">
              <a:avLst/>
            </a:prstGeom>
            <a:solidFill>
              <a:srgbClr val="99D7EF">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2521281" y="924725"/>
              <a:ext cx="933900" cy="933900"/>
            </a:xfrm>
            <a:prstGeom prst="ellipse">
              <a:avLst/>
            </a:prstGeom>
            <a:solidFill>
              <a:srgbClr val="011E50">
                <a:alpha val="5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1834963" y="1363521"/>
              <a:ext cx="933900" cy="933900"/>
            </a:xfrm>
            <a:prstGeom prst="ellipse">
              <a:avLst/>
            </a:prstGeom>
            <a:solidFill>
              <a:srgbClr val="FE524D">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2521281" y="1363521"/>
              <a:ext cx="933900" cy="933900"/>
            </a:xfrm>
            <a:prstGeom prst="ellipse">
              <a:avLst/>
            </a:prstGeom>
            <a:solidFill>
              <a:srgbClr val="FE9B2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31"/>
          <p:cNvGrpSpPr/>
          <p:nvPr/>
        </p:nvGrpSpPr>
        <p:grpSpPr>
          <a:xfrm>
            <a:off x="1767094" y="1006873"/>
            <a:ext cx="1676150" cy="1352325"/>
            <a:chOff x="5649625" y="924725"/>
            <a:chExt cx="1676150" cy="1352325"/>
          </a:xfrm>
        </p:grpSpPr>
        <p:sp>
          <p:nvSpPr>
            <p:cNvPr id="968" name="Google Shape;968;p31"/>
            <p:cNvSpPr/>
            <p:nvPr/>
          </p:nvSpPr>
          <p:spPr>
            <a:xfrm>
              <a:off x="5688775" y="924725"/>
              <a:ext cx="1620300" cy="621300"/>
            </a:xfrm>
            <a:prstGeom prst="triangle">
              <a:avLst>
                <a:gd name="adj" fmla="val 50000"/>
              </a:avLst>
            </a:prstGeom>
            <a:solidFill>
              <a:srgbClr val="99D7EF">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a:off x="5649625" y="1647125"/>
              <a:ext cx="1676100" cy="274500"/>
            </a:xfrm>
            <a:prstGeom prst="rect">
              <a:avLst/>
            </a:prstGeom>
            <a:solidFill>
              <a:srgbClr val="FE524D">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a:off x="5649675" y="2002550"/>
              <a:ext cx="1676100" cy="274500"/>
            </a:xfrm>
            <a:prstGeom prst="rect">
              <a:avLst/>
            </a:prstGeom>
            <a:solidFill>
              <a:srgbClr val="FE9B2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矩形 1"/>
          <p:cNvSpPr/>
          <p:nvPr/>
        </p:nvSpPr>
        <p:spPr>
          <a:xfrm>
            <a:off x="3921822" y="2110085"/>
            <a:ext cx="130035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zh-TW" sz="5400" b="1" cap="none" spc="0" dirty="0">
                <a:ln/>
                <a:solidFill>
                  <a:schemeClr val="accent3"/>
                </a:solidFill>
                <a:effectLst/>
              </a:rPr>
              <a:t>VS.</a:t>
            </a:r>
            <a:endParaRPr lang="zh-TW" altLang="en-US" sz="5400" b="1" cap="none" spc="0" dirty="0">
              <a:ln/>
              <a:solidFill>
                <a:schemeClr val="accent3"/>
              </a:solidFill>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565786" y="524973"/>
            <a:ext cx="3578323" cy="4090616"/>
            <a:chOff x="6508877" y="771905"/>
            <a:chExt cx="4184650" cy="6014720"/>
          </a:xfrm>
        </p:grpSpPr>
        <p:sp>
          <p:nvSpPr>
            <p:cNvPr id="3" name="object 3"/>
            <p:cNvSpPr/>
            <p:nvPr/>
          </p:nvSpPr>
          <p:spPr>
            <a:xfrm>
              <a:off x="8053451" y="771906"/>
              <a:ext cx="2637294" cy="601446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425003" y="771906"/>
              <a:ext cx="2268021" cy="601446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834769" y="3445899"/>
              <a:ext cx="2858256" cy="334047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190031" y="771906"/>
              <a:ext cx="2500714" cy="6014466"/>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9559175" y="771906"/>
              <a:ext cx="1131570" cy="601446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9596084" y="771906"/>
              <a:ext cx="1094661" cy="6014466"/>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9097403" y="3920490"/>
              <a:ext cx="1593342" cy="2865882"/>
            </a:xfrm>
            <a:prstGeom prst="rect">
              <a:avLst/>
            </a:prstGeom>
            <a:blipFill>
              <a:blip r:embed="rId8" cstate="print"/>
              <a:stretch>
                <a:fillRect/>
              </a:stretch>
            </a:blipFill>
          </p:spPr>
          <p:txBody>
            <a:bodyPr wrap="square" lIns="0" tIns="0" rIns="0" bIns="0" rtlCol="0"/>
            <a:lstStyle/>
            <a:p>
              <a:endParaRPr/>
            </a:p>
          </p:txBody>
        </p:sp>
      </p:grpSp>
      <p:grpSp>
        <p:nvGrpSpPr>
          <p:cNvPr id="10" name="object 10"/>
          <p:cNvGrpSpPr/>
          <p:nvPr/>
        </p:nvGrpSpPr>
        <p:grpSpPr>
          <a:xfrm>
            <a:off x="-53405" y="900004"/>
            <a:ext cx="9142914" cy="3532647"/>
            <a:chOff x="1403" y="1592580"/>
            <a:chExt cx="10692130" cy="5194300"/>
          </a:xfrm>
        </p:grpSpPr>
        <p:sp>
          <p:nvSpPr>
            <p:cNvPr id="11" name="object 11"/>
            <p:cNvSpPr/>
            <p:nvPr/>
          </p:nvSpPr>
          <p:spPr>
            <a:xfrm>
              <a:off x="1403" y="4291583"/>
              <a:ext cx="393959" cy="2494788"/>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335927" y="1592580"/>
              <a:ext cx="10357098" cy="5192267"/>
            </a:xfrm>
            <a:prstGeom prst="rect">
              <a:avLst/>
            </a:prstGeom>
            <a:blipFill>
              <a:blip r:embed="rId10" cstate="print"/>
              <a:stretch>
                <a:fillRect/>
              </a:stretch>
            </a:blipFill>
          </p:spPr>
          <p:txBody>
            <a:bodyPr wrap="square" lIns="0" tIns="0" rIns="0" bIns="0" rtlCol="0"/>
            <a:lstStyle/>
            <a:p>
              <a:endParaRPr/>
            </a:p>
          </p:txBody>
        </p:sp>
      </p:grpSp>
      <p:sp>
        <p:nvSpPr>
          <p:cNvPr id="13" name="object 13"/>
          <p:cNvSpPr txBox="1">
            <a:spLocks noGrp="1"/>
          </p:cNvSpPr>
          <p:nvPr>
            <p:ph type="title"/>
          </p:nvPr>
        </p:nvSpPr>
        <p:spPr>
          <a:xfrm>
            <a:off x="2389632" y="229492"/>
            <a:ext cx="3358896" cy="900525"/>
          </a:xfrm>
          <a:prstGeom prst="rect">
            <a:avLst/>
          </a:prstGeom>
        </p:spPr>
        <p:txBody>
          <a:bodyPr vert="horz" wrap="square" lIns="0" tIns="10436" rIns="0" bIns="0" rtlCol="0">
            <a:spAutoFit/>
          </a:bodyPr>
          <a:lstStyle/>
          <a:p>
            <a:pPr marL="9939">
              <a:spcBef>
                <a:spcPts val="82"/>
              </a:spcBef>
              <a:tabLst>
                <a:tab pos="793630" algn="l"/>
                <a:tab pos="1421280" algn="l"/>
                <a:tab pos="2205469" algn="l"/>
              </a:tabLst>
            </a:pPr>
            <a:r>
              <a:rPr sz="3200" spc="8" dirty="0">
                <a:solidFill>
                  <a:srgbClr val="2A5010"/>
                </a:solidFill>
              </a:rPr>
              <a:t>長</a:t>
            </a:r>
            <a:r>
              <a:rPr lang="zh-TW" altLang="en-US" sz="3200" spc="8" dirty="0">
                <a:solidFill>
                  <a:srgbClr val="2A5010"/>
                </a:solidFill>
              </a:rPr>
              <a:t> </a:t>
            </a:r>
            <a:r>
              <a:rPr sz="3200" spc="4" dirty="0">
                <a:solidFill>
                  <a:srgbClr val="2A5010"/>
                </a:solidFill>
              </a:rPr>
              <a:t>照</a:t>
            </a:r>
            <a:r>
              <a:rPr lang="en-US" altLang="zh-TW" sz="3200" spc="4" dirty="0">
                <a:solidFill>
                  <a:srgbClr val="2A5010"/>
                </a:solidFill>
              </a:rPr>
              <a:t>1.0/2.0</a:t>
            </a:r>
            <a:r>
              <a:rPr lang="zh-TW" altLang="en-US" sz="3200" spc="4" dirty="0">
                <a:solidFill>
                  <a:srgbClr val="2A5010"/>
                </a:solidFill>
              </a:rPr>
              <a:t> 差異</a:t>
            </a:r>
            <a:r>
              <a:rPr dirty="0">
                <a:solidFill>
                  <a:srgbClr val="2A5010"/>
                </a:solidFill>
              </a:rPr>
              <a:t>	</a:t>
            </a:r>
            <a:endParaRPr b="0" dirty="0">
              <a:solidFill>
                <a:srgbClr val="2C3C43"/>
              </a:solidFill>
              <a:latin typeface="Trebuchet MS"/>
              <a:cs typeface="Trebuchet MS"/>
            </a:endParaRPr>
          </a:p>
        </p:txBody>
      </p:sp>
    </p:spTree>
    <p:extLst>
      <p:ext uri="{BB962C8B-B14F-4D97-AF65-F5344CB8AC3E}">
        <p14:creationId xmlns:p14="http://schemas.microsoft.com/office/powerpoint/2010/main" val="28109991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6.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7.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8.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2.xml><?xml version="1.0" encoding="utf-8"?>
<a:themeOverride xmlns:a="http://schemas.openxmlformats.org/drawingml/2006/main">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3.xml><?xml version="1.0" encoding="utf-8"?>
<a:themeOverride xmlns:a="http://schemas.openxmlformats.org/drawingml/2006/main">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4.xml><?xml version="1.0" encoding="utf-8"?>
<a:themeOverride xmlns:a="http://schemas.openxmlformats.org/drawingml/2006/main">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5.xml><?xml version="1.0" encoding="utf-8"?>
<a:themeOverride xmlns:a="http://schemas.openxmlformats.org/drawingml/2006/main">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6.xml><?xml version="1.0" encoding="utf-8"?>
<a:themeOverride xmlns:a="http://schemas.openxmlformats.org/drawingml/2006/main">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7.xml><?xml version="1.0" encoding="utf-8"?>
<a:themeOverride xmlns:a="http://schemas.openxmlformats.org/drawingml/2006/main">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8.xml><?xml version="1.0" encoding="utf-8"?>
<a:themeOverride xmlns:a="http://schemas.openxmlformats.org/drawingml/2006/main">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9.xml><?xml version="1.0" encoding="utf-8"?>
<a:themeOverride xmlns:a="http://schemas.openxmlformats.org/drawingml/2006/main">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otalTime>2791</TotalTime>
  <Words>3487</Words>
  <Application>Microsoft Office PowerPoint</Application>
  <PresentationFormat>如螢幕大小 (16:9)</PresentationFormat>
  <Paragraphs>596</Paragraphs>
  <Slides>70</Slides>
  <Notes>39</Notes>
  <HiddenSlides>0</HiddenSlides>
  <MMClips>0</MMClips>
  <ScaleCrop>false</ScaleCrop>
  <HeadingPairs>
    <vt:vector size="4" baseType="variant">
      <vt:variant>
        <vt:lpstr>佈景主題</vt:lpstr>
      </vt:variant>
      <vt:variant>
        <vt:i4>1</vt:i4>
      </vt:variant>
      <vt:variant>
        <vt:lpstr>投影片標題</vt:lpstr>
      </vt:variant>
      <vt:variant>
        <vt:i4>70</vt:i4>
      </vt:variant>
    </vt:vector>
  </HeadingPairs>
  <TitlesOfParts>
    <vt:vector size="71" baseType="lpstr">
      <vt:lpstr>波形</vt:lpstr>
      <vt:lpstr>PowerPoint 簡報</vt:lpstr>
      <vt:lpstr>01</vt:lpstr>
      <vt:lpstr>PowerPoint 簡報</vt:lpstr>
      <vt:lpstr>長照2.0 業務</vt:lpstr>
      <vt:lpstr>長照政策演變</vt:lpstr>
      <vt:lpstr>2007年 長照十年計畫</vt:lpstr>
      <vt:lpstr>PowerPoint 簡報</vt:lpstr>
      <vt:lpstr>長照  1.0</vt:lpstr>
      <vt:lpstr>長 照1.0/2.0 差異 </vt:lpstr>
      <vt:lpstr>長期照護科</vt:lpstr>
      <vt:lpstr>2.長照資源布建狀況</vt:lpstr>
      <vt:lpstr>本縣111年度長照 經費13億725萬6,931元 執行率  96.06%</vt:lpstr>
      <vt:lpstr>本縣照服務資源</vt:lpstr>
      <vt:lpstr>雲林縣-長照資源盤點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3.雲林縣長照品質政策 </vt:lpstr>
      <vt:lpstr>品質的策略</vt:lpstr>
      <vt:lpstr>長照科品質管控準則： 一、內部建立品管機制 二、外部以督考、訪查 與評鑑機制；           因此，長照科品質政策，以公部門介入之 監督考評為主；民間之同儕審查為輔。</vt:lpstr>
      <vt:lpstr>照護服務之品質監控節點</vt:lpstr>
      <vt:lpstr>     長照支給付 - 流程節點品管</vt:lpstr>
      <vt:lpstr>     長照業務品管作為</vt:lpstr>
      <vt:lpstr>長期照護科</vt:lpstr>
      <vt:lpstr>長照服務機制與管控基準說明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品質的策略</vt:lpstr>
      <vt:lpstr>4.雲林縣近三年的 長照服務資源及涵蓋率</vt:lpstr>
      <vt:lpstr>品質的策略</vt:lpstr>
      <vt:lpstr>涵蓋率策進作為</vt:lpstr>
      <vt:lpstr>PowerPoint 簡報</vt:lpstr>
      <vt:lpstr>5. 家庭暴力防治、老人及身心障礙者保護(政策與法律)</vt:lpstr>
      <vt:lpstr>老人受暴態樣 不容忽視</vt:lpstr>
      <vt:lpstr>家暴之通報責任</vt:lpstr>
      <vt:lpstr>線上通報~關懷e起來</vt:lpstr>
      <vt:lpstr>老人憂鬱篩檢</vt:lpstr>
      <vt:lpstr>精神病人長期照顧據點</vt:lpstr>
      <vt:lpstr>服務中心與據點間合作模式</vt:lpstr>
      <vt:lpstr>轉介表單</vt:lpstr>
      <vt:lpstr>PowerPoint 簡報</vt:lpstr>
      <vt:lpstr>PowerPoint 簡報</vt:lpstr>
      <vt:lpstr>112年 疑似精神疾病個案之轉介、評估服務 </vt:lpstr>
      <vt:lpstr>PowerPoint 簡報</vt:lpstr>
      <vt:lpstr>049-2551010</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COMMUNICATION</dc:title>
  <dc:creator>user</dc:creator>
  <cp:lastModifiedBy>user</cp:lastModifiedBy>
  <cp:revision>159</cp:revision>
  <cp:lastPrinted>2022-02-18T04:54:56Z</cp:lastPrinted>
  <dcterms:modified xsi:type="dcterms:W3CDTF">2023-05-22T00:56:25Z</dcterms:modified>
</cp:coreProperties>
</file>