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569" r:id="rId2"/>
    <p:sldId id="328" r:id="rId3"/>
    <p:sldId id="491" r:id="rId4"/>
    <p:sldId id="257" r:id="rId5"/>
    <p:sldId id="258" r:id="rId6"/>
    <p:sldId id="423" r:id="rId7"/>
    <p:sldId id="570" r:id="rId8"/>
    <p:sldId id="572" r:id="rId9"/>
    <p:sldId id="261" r:id="rId10"/>
    <p:sldId id="508" r:id="rId11"/>
    <p:sldId id="539" r:id="rId12"/>
    <p:sldId id="538" r:id="rId13"/>
    <p:sldId id="518" r:id="rId14"/>
    <p:sldId id="519" r:id="rId15"/>
    <p:sldId id="556" r:id="rId16"/>
    <p:sldId id="557" r:id="rId17"/>
    <p:sldId id="547" r:id="rId18"/>
    <p:sldId id="548" r:id="rId19"/>
    <p:sldId id="262" r:id="rId20"/>
    <p:sldId id="509" r:id="rId21"/>
    <p:sldId id="549" r:id="rId22"/>
    <p:sldId id="527" r:id="rId23"/>
    <p:sldId id="263" r:id="rId24"/>
    <p:sldId id="510" r:id="rId25"/>
    <p:sldId id="559" r:id="rId26"/>
    <p:sldId id="560" r:id="rId27"/>
    <p:sldId id="469" r:id="rId28"/>
    <p:sldId id="476" r:id="rId29"/>
    <p:sldId id="470" r:id="rId30"/>
    <p:sldId id="479" r:id="rId31"/>
    <p:sldId id="480" r:id="rId32"/>
    <p:sldId id="477" r:id="rId33"/>
    <p:sldId id="511" r:id="rId34"/>
    <p:sldId id="512" r:id="rId35"/>
    <p:sldId id="482" r:id="rId36"/>
    <p:sldId id="483" r:id="rId37"/>
    <p:sldId id="516" r:id="rId38"/>
    <p:sldId id="484" r:id="rId39"/>
    <p:sldId id="485" r:id="rId40"/>
    <p:sldId id="486" r:id="rId41"/>
    <p:sldId id="487" r:id="rId4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295" y="-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08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3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5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57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25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6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8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38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63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19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97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7D268-B9D9-4D10-8A13-86F851949434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5F01E-88E5-48F0-BB57-E9A9E2BD3C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40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37094"/>
            <a:ext cx="10363200" cy="1552755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latin typeface="標楷體" pitchFamily="65" charset="-120"/>
                <a:ea typeface="標楷體" pitchFamily="65" charset="-120"/>
              </a:rPr>
              <a:t>養生藥膳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輕鬆做</a:t>
            </a:r>
            <a:endParaRPr 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665562"/>
            <a:ext cx="8534400" cy="3093554"/>
          </a:xfrm>
        </p:spPr>
        <p:txBody>
          <a:bodyPr>
            <a:normAutofit fontScale="92500" lnSpcReduction="20000"/>
          </a:bodyPr>
          <a:lstStyle/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講師</a:t>
            </a:r>
            <a:r>
              <a:rPr lang="en-US" altLang="zh-TW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王儀絜藥師</a:t>
            </a: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現職</a:t>
            </a:r>
            <a:r>
              <a:rPr lang="en-US" altLang="zh-TW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李德茂中醫診所藥師</a:t>
            </a: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經歷</a:t>
            </a:r>
            <a:r>
              <a:rPr lang="en-US" altLang="zh-TW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具中餐丙級技術士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證照</a:t>
            </a:r>
            <a:endParaRPr lang="zh-TW" altLang="en-US" sz="2400" b="1" dirty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 中國醫藥大學推廣教育中心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講師</a:t>
            </a:r>
            <a:endParaRPr lang="en-US" altLang="zh-TW" sz="2400" b="1" dirty="0" smtClean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朝揚科技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大學推廣教育中心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講師</a:t>
            </a:r>
            <a:endParaRPr lang="en-US" altLang="zh-TW" sz="2400" b="1" dirty="0" smtClean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中國醫藥大學藥研所碩一生</a:t>
            </a:r>
            <a:endParaRPr lang="en-US" altLang="zh-TW" sz="2400" b="1" dirty="0" smtClean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 藥師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公會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全聯會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中藥發展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委員會副主委</a:t>
            </a:r>
            <a:endParaRPr lang="en-US" altLang="zh-TW" sz="2400" b="1" dirty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台中市藥師公會中藥發展委員會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主委</a:t>
            </a:r>
            <a:endParaRPr lang="en-US" altLang="zh-TW" sz="2400" b="1" dirty="0" smtClean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l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r>
              <a:rPr lang="zh-TW" altLang="en-US" sz="2400" b="1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b="1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      藥師絜姐饌健康</a:t>
            </a:r>
            <a:endParaRPr lang="en-US" altLang="zh-TW" sz="2400" b="1" dirty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endParaRPr lang="en-US" altLang="zh-TW" sz="2400" b="1" dirty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lvl="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A53010"/>
              </a:buClr>
            </a:pPr>
            <a:endParaRPr lang="zh-TW" altLang="en-US" sz="2400" b="1" dirty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pic>
        <p:nvPicPr>
          <p:cNvPr id="1028" name="Picture 4" descr="臉書符號 的圖片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343" y="5175437"/>
            <a:ext cx="344622" cy="38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us\Downloads\image0 (58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058" y="5204228"/>
            <a:ext cx="466941" cy="46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5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D3F49D-647A-4C9F-8F53-162F3716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CE73C88-B144-4604-9D8D-6D9A535DA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440"/>
            <a:ext cx="10515600" cy="4561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大棗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人參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黨參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山藥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甘草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黃耆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蜂蜜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太子參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042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sz="4000" b="1" dirty="0" smtClean="0"/>
              <a:t>大棗</a:t>
            </a:r>
            <a:endParaRPr lang="en-US" altLang="zh-TW" sz="4000" b="1" dirty="0" smtClean="0"/>
          </a:p>
          <a:p>
            <a:pPr marL="0" indent="0">
              <a:buNone/>
            </a:pPr>
            <a:r>
              <a:rPr lang="zh-TW" altLang="en-US" dirty="0" smtClean="0"/>
              <a:t>性味</a:t>
            </a:r>
            <a:r>
              <a:rPr lang="en-US" altLang="zh-TW" dirty="0" smtClean="0"/>
              <a:t>:</a:t>
            </a:r>
            <a:r>
              <a:rPr lang="zh-TW" altLang="en-US" dirty="0" smtClean="0"/>
              <a:t>甘</a:t>
            </a:r>
            <a:r>
              <a:rPr lang="zh-TW" altLang="en-US" dirty="0"/>
              <a:t>，溫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dirty="0" smtClean="0"/>
              <a:t>功效</a:t>
            </a:r>
            <a:r>
              <a:rPr lang="en-US" altLang="zh-TW" dirty="0" smtClean="0"/>
              <a:t>:</a:t>
            </a:r>
            <a:r>
              <a:rPr lang="zh-TW" altLang="en-US" dirty="0" smtClean="0"/>
              <a:t>補</a:t>
            </a:r>
            <a:r>
              <a:rPr lang="zh-TW" altLang="en-US" dirty="0"/>
              <a:t>中益氣，養血</a:t>
            </a:r>
            <a:r>
              <a:rPr lang="zh-TW" altLang="en-US" dirty="0" smtClean="0"/>
              <a:t>安神。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88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紅棗商品有含子及去子兩種，含子可保存較久；而黑棗一般多不去子。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果實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表面革質，煎煮時可劃破，有利於成分釋放出來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黑棗為大棗採摘後，用沸水燙至果肉略軟，燻焙至棗皮轉黑轉亮再乾燥者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。名稱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因經加工，故又稱「熏棗」，中國進口包裝名稱可能寫「烏棗」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。臨床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為藥食兩用常用藥材，黑棗滋補性較紅棗強些，主要偏補腎養胃，坊間常用在食療進補上。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471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參參大集合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人參能大補元氣、復脈固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脫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西洋參有補氣養陰、清熱生津的功效，是滋補又不上火的佳品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西洋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參多在夏季使用，是涼補氣血的佳品，最適宜氣陰兩虛有火的人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人參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是溫補佳品，多在冬天使用，需要滋補又愛上火的人可以選擇西洋參。</a:t>
            </a:r>
            <a:br>
              <a:rPr lang="zh-TW" altLang="en-US" sz="3600" dirty="0">
                <a:latin typeface="標楷體" pitchFamily="65" charset="-120"/>
                <a:ea typeface="標楷體" pitchFamily="65" charset="-120"/>
              </a:rPr>
            </a:b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651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黨參可補脾肺之氣，常用於脾肺氣虛證，其功效與人參類似，但藥力較弱，作用比較緩和，故此常用於較輕微的病症及慢性疾病</a:t>
            </a: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太子參有宜氣健脾、生津潤肺的功效，因其作用平和，多用作病後調補藥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沙參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性甘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涼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能清熱養陰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潤肺止咳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。沙參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具有滋陰生津、清熱涼血之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效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704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7398EF0-1AF7-41EB-AD71-BDADD55A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xmlns="" id="{26740979-7168-4793-900F-F6B2817279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629920"/>
            <a:ext cx="6065520" cy="5547043"/>
          </a:xfrm>
        </p:spPr>
      </p:pic>
    </p:spTree>
    <p:extLst>
      <p:ext uri="{BB962C8B-B14F-4D97-AF65-F5344CB8AC3E}">
        <p14:creationId xmlns:p14="http://schemas.microsoft.com/office/powerpoint/2010/main" val="245493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194E6DB-B2C7-4F2C-846D-D96C2D4C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xmlns="" id="{F07A9915-9427-4537-81F4-428DFE1B0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0" y="482758"/>
            <a:ext cx="6187440" cy="5892483"/>
          </a:xfrm>
        </p:spPr>
      </p:pic>
    </p:spTree>
    <p:extLst>
      <p:ext uri="{BB962C8B-B14F-4D97-AF65-F5344CB8AC3E}">
        <p14:creationId xmlns:p14="http://schemas.microsoft.com/office/powerpoint/2010/main" val="223754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/>
              <a:t>山藥</a:t>
            </a:r>
          </a:p>
          <a:p>
            <a:pPr marL="0" indent="0">
              <a:buNone/>
            </a:pPr>
            <a:r>
              <a:rPr lang="zh-TW" altLang="en-US" sz="2400" dirty="0"/>
              <a:t>性味</a:t>
            </a:r>
            <a:r>
              <a:rPr lang="en-US" altLang="zh-TW" sz="2400" dirty="0"/>
              <a:t>:</a:t>
            </a:r>
            <a:r>
              <a:rPr lang="zh-TW" altLang="zh-TW" sz="2400" dirty="0" smtClean="0"/>
              <a:t>甘</a:t>
            </a:r>
            <a:r>
              <a:rPr lang="zh-TW" altLang="zh-TW" sz="2400" dirty="0"/>
              <a:t>，性</a:t>
            </a:r>
            <a:r>
              <a:rPr lang="zh-TW" altLang="zh-TW" sz="2400" dirty="0" smtClean="0"/>
              <a:t>平</a:t>
            </a:r>
            <a:r>
              <a:rPr lang="zh-TW" altLang="zh-TW" sz="2400" dirty="0"/>
              <a:t>。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功效</a:t>
            </a:r>
            <a:r>
              <a:rPr lang="en-US" altLang="zh-TW" sz="2400" dirty="0"/>
              <a:t>:</a:t>
            </a:r>
            <a:r>
              <a:rPr lang="zh-TW" altLang="zh-TW" sz="2400" dirty="0" smtClean="0"/>
              <a:t>健</a:t>
            </a:r>
            <a:r>
              <a:rPr lang="zh-TW" altLang="zh-TW" sz="2400" dirty="0"/>
              <a:t>脾補肺，固腎益精之作用</a:t>
            </a:r>
            <a:r>
              <a:rPr lang="zh-TW" altLang="zh-TW" sz="2400" dirty="0" smtClean="0"/>
              <a:t>。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579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(1)</a:t>
            </a:r>
            <a:r>
              <a:rPr lang="zh-TW" altLang="en-US" dirty="0" smtClean="0"/>
              <a:t>光山藥，無薰硫酸味，色米黃非純白，無蟲蛀為佳。</a:t>
            </a:r>
            <a:r>
              <a:rPr lang="zh-TW" altLang="zh-TW" dirty="0"/>
              <a:t>經浸軟悶透，搓壓成圓柱狀，曬乾</a:t>
            </a:r>
            <a:r>
              <a:rPr lang="zh-TW" altLang="zh-TW" dirty="0" smtClean="0"/>
              <a:t>打光</a:t>
            </a:r>
            <a:r>
              <a:rPr lang="zh-TW" altLang="en-US" dirty="0"/>
              <a:t>者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endParaRPr lang="zh-TW" altLang="en-US" dirty="0" smtClean="0"/>
          </a:p>
          <a:p>
            <a:r>
              <a:rPr lang="en-US" altLang="zh-TW" dirty="0" smtClean="0"/>
              <a:t>(</a:t>
            </a:r>
            <a:r>
              <a:rPr lang="en-US" altLang="zh-TW" dirty="0"/>
              <a:t>2)</a:t>
            </a:r>
            <a:r>
              <a:rPr lang="zh-TW" altLang="en-US" dirty="0"/>
              <a:t>脫水山藥，厚片，表面皺縮不平，質堅脆，粉性。</a:t>
            </a:r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61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D246956-0CA5-49A2-936A-8D153607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補血藥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DB0191D-89B1-420E-AA0B-28EA9A375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※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性味大多屬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甘平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，具有滋陰補血、養血的作用，適應證：面色萎黃、面唇蒼白、頭暈目眩、耳鳴、視力減退、神疲氣短、心悸、失眠、健忘、皮膚乾燥及月經不調、或月經量少。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88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ctrTitle"/>
          </p:nvPr>
        </p:nvSpPr>
        <p:spPr>
          <a:xfrm>
            <a:off x="2470150" y="-641350"/>
            <a:ext cx="8912225" cy="128111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5539" name="Rectangle 3"/>
          <p:cNvSpPr>
            <a:spLocks noGrp="1"/>
          </p:cNvSpPr>
          <p:nvPr>
            <p:ph type="subTitle" idx="1"/>
          </p:nvPr>
        </p:nvSpPr>
        <p:spPr>
          <a:xfrm>
            <a:off x="2589213" y="1006475"/>
            <a:ext cx="8915400" cy="5013325"/>
          </a:xfrm>
        </p:spPr>
        <p:txBody>
          <a:bodyPr>
            <a:normAutofit lnSpcReduction="10000"/>
          </a:bodyPr>
          <a:lstStyle/>
          <a:p>
            <a:pPr algn="ctr">
              <a:buFont typeface="Wingdings 3" pitchFamily="18" charset="2"/>
              <a:buNone/>
            </a:pPr>
            <a:r>
              <a:rPr lang="zh-TW" altLang="en-US" sz="33000" b="1" dirty="0">
                <a:solidFill>
                  <a:srgbClr val="FF0000"/>
                </a:solidFill>
                <a:latin typeface="Calibri" pitchFamily="34" charset="0"/>
                <a:ea typeface="標楷體" pitchFamily="65" charset="-120"/>
                <a:cs typeface="文鼎古印體"/>
              </a:rPr>
              <a:t>藥</a:t>
            </a:r>
            <a:endParaRPr lang="zh-TW" altLang="en-US" sz="33000" b="1" dirty="0">
              <a:solidFill>
                <a:srgbClr val="FF0000"/>
              </a:solidFill>
              <a:latin typeface="新細明體" charset="-120"/>
              <a:ea typeface="標楷體" pitchFamily="65" charset="-120"/>
              <a:cs typeface="文鼎古印體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5A541B1-95DB-4489-A6BE-02A96A75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54DFBF3-5B3D-4BFD-8FA6-033C3E4A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何首烏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當歸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地黃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龍眼肉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白芍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89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35360" y="1518453"/>
            <a:ext cx="5384800" cy="4525963"/>
          </a:xfrm>
        </p:spPr>
        <p:txBody>
          <a:bodyPr>
            <a:normAutofit/>
          </a:bodyPr>
          <a:lstStyle/>
          <a:p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何首烏</a:t>
            </a:r>
          </a:p>
          <a:p>
            <a:pPr marL="0" indent="0"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性味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苦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甘澀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，溫。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功效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補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益精心，澀精止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遺</a:t>
            </a:r>
            <a:r>
              <a:rPr lang="zh-TW" altLang="zh-TW" dirty="0"/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2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不知道大家有沒有見過這個謎語？謎面是「五月底，六月初，佳人買紙糊窗戶，丈夫出門三年整，寄來書信一字無。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四味中藥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答案是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半夏、防風、當歸、白芷。」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其中「丈夫出門三年整」一句，謎底就是當歸，意思是丈夫出門已三年，應當趕快歸來，足見妻子對尚在遠方丈夫的深切思念之情。據說中藥當歸的得名亦可能與此有關。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藥學詞典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說：「當歸因能調氣養血，使氣血各有所歸，故名當歸。」而李時珍在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本草綱目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中稱：「古人娶妻要嗣續也，當歸調血為女人要藥，有思夫之意，故有當歸之名。」正與唐詩「胡麻好種無人種，正是歸時又不歸」之旨相同。因為當歸為婦科要藥，引申「思夫歸來」而得名。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883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40EC304-DA8F-463F-ABAC-13066C443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補陰藥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養陰藥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1605D4F-8F70-4362-94F4-4BDA4D787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性味大多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甘寒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，其經過調節體液代謝，來達到能滋養 陰液、清熱、生津、增液通便、潤燥等作用，近年來，有些研究還初步發現某些養陰藥具有降血壓和降膽固醇的作用。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97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8CB5390-3828-4053-B7BC-4B9134E49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0CC2C72-D403-4274-B17C-1CEC2DE4D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黃精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枸杞子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沙參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麥門冬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玉竹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百合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石斛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67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藥膳的真諦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坊間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先求經濟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二求美味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再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安全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自己動手做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先求安全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二求美味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再求養生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747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標楷體" pitchFamily="65" charset="-120"/>
              </a:rPr>
              <a:t>如何煮出好的藥膳料理？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善用鍋碗瓢盆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陶鍋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電鍋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悶燒鍋 （罐）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平底鍋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鑄鐵鍋</a:t>
            </a:r>
          </a:p>
        </p:txBody>
      </p:sp>
    </p:spTree>
    <p:extLst>
      <p:ext uri="{BB962C8B-B14F-4D97-AF65-F5344CB8AC3E}">
        <p14:creationId xmlns:p14="http://schemas.microsoft.com/office/powerpoint/2010/main" val="349706562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178CF60-71A3-4F3B-8059-331D63F06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中醫藥養生常見分類法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2FCAC23-0F72-4377-A08B-53217983F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四季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春、夏、秋、冬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年齡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懷孕暨坐月子、幼兒童、青少年、成年、更年期、老年</a:t>
            </a:r>
          </a:p>
        </p:txBody>
      </p:sp>
    </p:spTree>
    <p:extLst>
      <p:ext uri="{BB962C8B-B14F-4D97-AF65-F5344CB8AC3E}">
        <p14:creationId xmlns:p14="http://schemas.microsoft.com/office/powerpoint/2010/main" val="27165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C68CC4E-727D-488B-AE9D-03EEBC48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四季補養</a:t>
            </a:r>
            <a:endParaRPr lang="zh-TW" altLang="en-US" sz="4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3861B5-3475-4897-A98F-4DDAB6AA8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304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以自然界的各種事物和現象發展演變與五行學說屬性，時間結構實分五季，即包含長夏。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304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人體的陰陽變化與天地自然規律，春夏養陽，秋冬養陰，精神內守，飲食有節，起居有常，採用各種養生方法，使人體與外界環境之間的陰陽平衡，達到增進健康，預防疾病的目的。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40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ctrTitle"/>
          </p:nvPr>
        </p:nvSpPr>
        <p:spPr>
          <a:xfrm>
            <a:off x="1487488" y="188913"/>
            <a:ext cx="10391775" cy="1462087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/>
              <a:t/>
            </a:r>
            <a:br>
              <a:rPr lang="zh-TW" altLang="en-US" b="1" dirty="0"/>
            </a:br>
            <a:r>
              <a:rPr lang="zh-TW" altLang="en-US" dirty="0">
                <a:ea typeface="標楷體" pitchFamily="65" charset="-120"/>
              </a:rPr>
              <a:t>季節變化與疾病</a:t>
            </a:r>
          </a:p>
        </p:txBody>
      </p:sp>
      <p:sp>
        <p:nvSpPr>
          <p:cNvPr id="82946" name="Rectangle 3"/>
          <p:cNvSpPr>
            <a:spLocks noGrp="1"/>
          </p:cNvSpPr>
          <p:nvPr>
            <p:ph type="subTitle" idx="1"/>
          </p:nvPr>
        </p:nvSpPr>
        <p:spPr>
          <a:xfrm>
            <a:off x="1524000" y="2153920"/>
            <a:ext cx="9144000" cy="3103880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 3" pitchFamily="18" charset="2"/>
              <a:buNone/>
            </a:pPr>
            <a:r>
              <a:rPr lang="en-US" altLang="zh-TW" sz="3200" dirty="0"/>
              <a:t>※</a:t>
            </a:r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四季均與固定的臟腑相關：</a:t>
            </a:r>
          </a:p>
          <a:p>
            <a:pPr algn="l"/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春對應肝，故春病多在肝</a:t>
            </a:r>
          </a:p>
          <a:p>
            <a:pPr algn="l"/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夏對應心，故夏病多在心</a:t>
            </a:r>
          </a:p>
          <a:p>
            <a:pPr algn="l"/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長夏對應脾，故長夏病多在脾</a:t>
            </a:r>
          </a:p>
          <a:p>
            <a:pPr algn="l"/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秋對應應肺，故秋病多在肺</a:t>
            </a:r>
          </a:p>
          <a:p>
            <a:pPr algn="l"/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冬對應腎，故冬</a:t>
            </a:r>
            <a:r>
              <a:rPr lang="zh-TW" altLang="en-US" sz="3200" dirty="0">
                <a:ea typeface="標楷體" pitchFamily="65" charset="-120"/>
              </a:rPr>
              <a:t>病多在腎</a:t>
            </a:r>
          </a:p>
          <a:p>
            <a:pPr>
              <a:buFont typeface="Wingdings 3" pitchFamily="18" charset="2"/>
              <a:buNone/>
            </a:pPr>
            <a:endParaRPr lang="zh-TW" altLang="en-US" sz="320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83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Q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您吃過中藥嗎</a:t>
            </a:r>
            <a:r>
              <a:rPr lang="en-US" altLang="zh-TW" dirty="0"/>
              <a:t>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a typeface="標楷體" pitchFamily="65" charset="-120"/>
              </a:rPr>
              <a:t>中藥值得推廣</a:t>
            </a:r>
            <a:r>
              <a:rPr lang="zh-TW" altLang="en-US" sz="2000" b="1" dirty="0"/>
              <a:t>～</a:t>
            </a:r>
            <a:r>
              <a:rPr lang="zh-TW" altLang="en-US" b="1" dirty="0">
                <a:ea typeface="標楷體" pitchFamily="65" charset="-120"/>
              </a:rPr>
              <a:t>老祖先的智慧</a:t>
            </a:r>
            <a:endParaRPr lang="en-US" altLang="zh-TW" b="1" dirty="0">
              <a:ea typeface="標楷體" pitchFamily="65" charset="-12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TW" b="1" dirty="0"/>
              <a:t>★</a:t>
            </a:r>
            <a:r>
              <a:rPr lang="zh-TW" altLang="en-US" sz="2400" b="1" dirty="0">
                <a:ea typeface="標楷體" pitchFamily="65" charset="-120"/>
              </a:rPr>
              <a:t>其實</a:t>
            </a:r>
            <a:r>
              <a:rPr lang="en-US" altLang="zh-TW" sz="2400" b="1" dirty="0"/>
              <a:t>,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中藥在日常生活中</a:t>
            </a:r>
            <a:r>
              <a:rPr lang="zh-TW" altLang="en-US" sz="2400" b="1" dirty="0"/>
              <a:t>，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隨處可見</a:t>
            </a:r>
            <a:r>
              <a:rPr lang="zh-TW" altLang="en-US" sz="2400" b="1" dirty="0"/>
              <a:t>：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如廚房內的蔥</a:t>
            </a:r>
            <a:r>
              <a:rPr lang="zh-TW" altLang="en-US" sz="2400" b="1" dirty="0"/>
              <a:t>、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薑</a:t>
            </a:r>
            <a:r>
              <a:rPr lang="zh-TW" altLang="en-US" sz="2400" b="1" dirty="0"/>
              <a:t>、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蒜都是中藥材</a:t>
            </a:r>
          </a:p>
          <a:p>
            <a:pPr>
              <a:lnSpc>
                <a:spcPct val="80000"/>
              </a:lnSpc>
              <a:buFontTx/>
              <a:buNone/>
            </a:pP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蔥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解熱</a:t>
            </a:r>
          </a:p>
          <a:p>
            <a:pPr>
              <a:lnSpc>
                <a:spcPct val="80000"/>
              </a:lnSpc>
              <a:buFontTx/>
              <a:buNone/>
            </a:pP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生薑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芳香健脾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鎮咳鎮嘔</a:t>
            </a:r>
          </a:p>
          <a:p>
            <a:pPr>
              <a:lnSpc>
                <a:spcPct val="80000"/>
              </a:lnSpc>
              <a:buFontTx/>
              <a:buNone/>
            </a:pP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蒜頭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健胃整腸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殺菌</a:t>
            </a:r>
          </a:p>
          <a:p>
            <a:endParaRPr lang="en-US" altLang="zh-TW" b="1" dirty="0"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2003B82D-EAF9-45B1-9E01-B516FCF65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418" y="2882392"/>
            <a:ext cx="1627464" cy="1101118"/>
          </a:xfrm>
          <a:prstGeom prst="rect">
            <a:avLst/>
          </a:prstGeom>
        </p:spPr>
      </p:pic>
      <p:pic>
        <p:nvPicPr>
          <p:cNvPr id="5" name="Picture 5" descr="4128">
            <a:extLst>
              <a:ext uri="{FF2B5EF4-FFF2-40B4-BE49-F238E27FC236}">
                <a16:creationId xmlns:a16="http://schemas.microsoft.com/office/drawing/2014/main" xmlns="" id="{21C36241-1E12-4BAC-82F2-5588B3C0F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8000"/>
          </a:blip>
          <a:srcRect l="23622"/>
          <a:stretch>
            <a:fillRect/>
          </a:stretch>
        </p:blipFill>
        <p:spPr bwMode="auto">
          <a:xfrm>
            <a:off x="5100320" y="4064777"/>
            <a:ext cx="1296974" cy="97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4125">
            <a:extLst>
              <a:ext uri="{FF2B5EF4-FFF2-40B4-BE49-F238E27FC236}">
                <a16:creationId xmlns:a16="http://schemas.microsoft.com/office/drawing/2014/main" xmlns="" id="{CEA2ADAF-418A-4889-B93D-5AF2B2C82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4000"/>
          </a:blip>
          <a:srcRect l="22310"/>
          <a:stretch>
            <a:fillRect/>
          </a:stretch>
        </p:blipFill>
        <p:spPr bwMode="auto">
          <a:xfrm>
            <a:off x="4399901" y="5394325"/>
            <a:ext cx="12239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28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2DBDBB3-DD98-4EE6-9D0F-EA89CA52A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人參山藥雞湯</a:t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3444CFC-D1D0-4B65-88EB-F323056F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材料：紅棗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顆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、黨參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錢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人參鬚亦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新鮮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山藥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200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克，烏骨雞一隻、枸杞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錢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作法：一起加入燉鍋中燉熟，喝湯吃雞。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適用：氣血虛虧、體弱多病、精神不振、產後失血等。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功效：補脾健胃、益氣補虛。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6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B43C0A3-9AAC-457A-AD76-B870BED3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養肝雞湯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CED686E-B64A-4B37-967F-B0889E79F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材料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黃耆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錢、白芍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錢、枸杞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錢、紅棗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顆、菊花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錢、雞腿一支、米酒適量、鹽少許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作法：一起加入燉鍋中燉熟，喝湯吃雞。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功效：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補肝益氣明目，增強體力及視力，減輕眼睛疲勞。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20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DB965C7-416C-4970-8104-378A3E30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綠豆蓮子薏仁湯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E6B58F1-9C9B-4B54-9563-58896F704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綠豆、蓮子、薏苡仁各一兩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冰糖適量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</a:pP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作法：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將藥食材洗淨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用食用水浸泡一小時後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再燉煮即可。</a:t>
            </a:r>
          </a:p>
          <a:p>
            <a:pPr>
              <a:lnSpc>
                <a:spcPct val="80000"/>
              </a:lnSpc>
            </a:pP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功效：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安神、祛熱毒、止煩渴、消水腫。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xmlns="" id="{79FD0523-9398-4DBA-B682-16BB4476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百合蓮子排骨湯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xmlns="" id="{06607A4E-6749-4D9D-A622-A214D0052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材料：百合、蓮子、排骨、大棗、米酒、鹽。</a:t>
            </a:r>
          </a:p>
          <a:p>
            <a:pPr marL="0" indent="0" fontAlgn="base">
              <a:buNone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步驟：排骨先汆燙，再將前述材料一起下鍋，燉煮約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分鐘，起鍋前，再加少許鹽巴。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09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CC668BD-1E4F-4239-BEB1-10FACE7D0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15A1AC6-D4EF-4C20-A1A7-66A6460D8B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功效：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百合性味甘平，可潤肺寧心、解熱；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蓮子性味甘溫，可健胃、補脾、收斂止瀉；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base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大棗性味甘溫，可補脾胃、潤心肺。</a:t>
            </a:r>
          </a:p>
          <a:p>
            <a:pPr marL="0" indent="0" fontAlgn="base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建議：以個人體質調整適當藥材比例，如排便不順者，蓮子不宜多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85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8E65597-3DAF-4092-B1F4-8EE9EB56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潤肺銀耳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甜湯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7010923-41F5-4801-A026-658AE06F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材料：西洋參、北沙參、天門冬、川貝母各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錢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，銀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耳一朵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（乾），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冰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糖適量。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作法：將藥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材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洗淨切片備用。銀耳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泡開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剪成小塊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，放入清水中浸泡待用。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藥食材用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文火煎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小時，加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冰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糖調味即可。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功效：養陰清熱、益氣生津。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7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544CCFC-3E67-4111-BE3C-CEA3D49C4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當歸羊肉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E8ABA0C-DC03-443A-91F8-7D7FC1EFC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材料：羊肉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一斤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，黃耆、黨參各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錢，當歸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錢，川芎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錢，生薑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兩，食鹽少許，調味料少許。</a:t>
            </a: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作法：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羊肉洗淨，切成小塊，汆燙去血水備用；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黃耆、黨參、當歸、川芎用紗布包，用線綁好，共放在砂鍋裏，加水適量，以小火煨煮至羊肉將爛時，放入生薑，食鹽、調味料少許，待羊肉熟爛即可，分頓隨量喝湯為主，也可吃肉。</a:t>
            </a:r>
          </a:p>
          <a:p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19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57F6C17C-A6C0-46AD-A24A-1CD9641E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太子參當歸福肉雞湯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DDD4CA3A-45D4-4B77-A0D1-92D15E87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藥食材：太子參、當歸、龍眼乾（福肉）、雞肉、米酒、鹽、水。</a:t>
            </a: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步驟：龍眼乾剝殼，洗淨藥材，雞肉汆燙後，加入水、藥材、米酒，再開火煮滾轉小火續煮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分，最後加入鹽，即可關火上桌。</a:t>
            </a:r>
          </a:p>
        </p:txBody>
      </p:sp>
    </p:spTree>
    <p:extLst>
      <p:ext uri="{BB962C8B-B14F-4D97-AF65-F5344CB8AC3E}">
        <p14:creationId xmlns:p14="http://schemas.microsoft.com/office/powerpoint/2010/main" val="16795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36D2D57-FCBB-4295-8097-F06255F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坐月子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B1CA0BF-3A84-4942-B310-635B678E0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青木瓜燉排骨湯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青木瓜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1/2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顆、新鮮山藥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、豬小排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、當歸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錢、川芎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錢、通草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錢、紅棗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顆、米酒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、鹽少許。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步　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 1.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豬小排汆燙，青木瓜及山藥削皮。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將全部藥食材一起燉煮，大火煮滾 轉小火約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分鐘後，最後加入鹽 巴，即可關火。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65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0D55B5D-7CF5-4F91-A33F-D6EDCEDA5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學齡兒童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2B8FD1E-BCF2-45CE-AD68-4552A9242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天麻核桃仁燒豆腐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天麻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錢、核桃仁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錢、紅棗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錢、傳統板豆腐一盒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、香菜少許。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步　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 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先加少許油，放入核桃仁炒香；板豆腐煎至稍微黃色後盛起。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天麻、大棗加水煮約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分鐘，放入 少許醬油調味，再放煎過的板豆腐，待吸收湯汁，起鍋前，放香菜稍煮 後，放上炒過核桃仁即可。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95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15D59A-7E83-47E5-8AB2-9A7BC3A56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藥膳的定義與特點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4DFCCA7-6FCA-47BA-9507-913EBB4F6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zh-TW" altLang="zh-TW" dirty="0"/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在食物中加入中藥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材經過烹煮料理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而成的，能發揮明顯保健和醫療功效的食品，古代稱為藥膳。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運用藥膳來治療或預防各種疾病則為藥膳療法。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藥膳療法在我國有著悠久的歷史。我國古代即有「醫食同源」、「藥食同宗」的說法，此顯示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老祖先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在生存奮鬥的過程中，有「醫療」的開始就有「食療」的概念。而藥膳食療更因為取材便利、簡單易行、療效顯著、安全無毒、給藥途徑方便等優點，故可一直流傳下來。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89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885FBFB-0CCE-4F1E-9BC5-1CEE553B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用腦考生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D3B74FE-01DA-4CF3-A7C8-D8FB1C319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黃精枸杞四神粥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蓮子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錢、芡實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錢、茯苓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錢、枸杞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錢、黃精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錢、新鮮山藥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、排骨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、米半杯、米酒少許、鹽少許、香油少許。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步　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 </a:t>
            </a: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將小排汆燙，蓮子、枸杞、芡實、 黃精、茯苓稍微過水，芡實泡水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分鐘，茯苓剝小塊，新鮮山藥洗淨 後去皮切塊。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將米洗淨後，將前述藥食材放入內 鍋（米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：水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），加入少許米酒及鹽，外鍋一杯水煮至開關跳起，再燜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5-10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分鐘，盛裝前，加入幾滴香油即可。</a:t>
            </a:r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256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FFE89E9-B497-43D0-B92F-47DC5FAD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銀髮族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239C3A9-6F30-4EDB-857C-A08365818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玉竹南瓜雞肉湯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藥食材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玉竹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錢、黨參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錢、紅棗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錢、南瓜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、鮮香菇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、雞 肉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150g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、米酒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、鹽巴少許。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步　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將藥食材洗淨，南瓜去皮切塊後，藥食材一起放入鍋中加入適量水，大火煮滾後轉小火，續煮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 鐘後，加入少許鹽巴即可關火上桌。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65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5FCF514-1FCA-4B9C-A874-DA2F66301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藥膳和食療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9DBB9D2-375A-44F0-AEC5-7D0F53899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食療和藥膳的概念常被人們混淆，其實兩者既有區別，又有關聯。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食療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是研究養身保健、防病治病、延年益壽的一門學科，特點是取食物中的藥效，但不加藥物。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藥膳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是食物加藥物，但它又不是食物與中藥的簡單相加，而是在中醫辨證配膳理論指導下，由藥物、食物調製而成的一種具有藥物功效，又有食物的美味，可用以防病治病、強身益壽的特殊膳食。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食療比藥膳的使用範圍更廣，但是如果論起預防養病的針對性來說，藥膳又略勝一籌。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30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ctrTitle"/>
          </p:nvPr>
        </p:nvSpPr>
        <p:spPr>
          <a:xfrm>
            <a:off x="1524000" y="458129"/>
            <a:ext cx="9144000" cy="1563712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衛部中字第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1071860124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號公告「可同時提供食品使用之中藥材」 品項以下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37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項部份於「得供食品原料使用之中藥材分類及品項」，其分類含 括於第一類中藥材和第二類中藥材。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P.115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874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 </a:t>
            </a:r>
          </a:p>
        </p:txBody>
      </p:sp>
      <p:pic>
        <p:nvPicPr>
          <p:cNvPr id="79875" name="Picture 4" descr="%E5%9C%96%E7%89%8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4560" y="1732598"/>
            <a:ext cx="7418705" cy="479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95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5" name="Picture 7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55520" y="0"/>
            <a:ext cx="6614159" cy="6622436"/>
          </a:xfrm>
        </p:spPr>
      </p:pic>
    </p:spTree>
    <p:extLst>
      <p:ext uri="{BB962C8B-B14F-4D97-AF65-F5344CB8AC3E}">
        <p14:creationId xmlns:p14="http://schemas.microsoft.com/office/powerpoint/2010/main" val="8080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2B0065F-178C-41AF-815E-DA1AC121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40"/>
            <a:ext cx="10515600" cy="325120"/>
          </a:xfrm>
        </p:spPr>
        <p:txBody>
          <a:bodyPr>
            <a:normAutofit fontScale="90000"/>
          </a:bodyPr>
          <a:lstStyle/>
          <a:p>
            <a:r>
              <a:rPr lang="zh-TW" altLang="zh-TW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草案內容將中藥材分成5類</a:t>
            </a:r>
            <a:r>
              <a:rPr lang="en-US" altLang="zh-TW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04AC7ED2-B397-43DA-8649-B5186BCBD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45678D68-44E7-4FE2-936D-09387498F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4565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&amp;quot"/>
              </a:rPr>
              <a:t>：</a:t>
            </a:r>
            <a:endParaRPr kumimoji="0" lang="zh-TW" altLang="zh-TW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01B9B7D6-7671-4950-ACE1-7DC17D10B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6853"/>
            <a:ext cx="7938204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https://iqc.tw/53172</a:t>
            </a:r>
            <a:endParaRPr kumimoji="0" lang="zh-TW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第一類為傳統食品原料用途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，安全性高，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如百合、銀耳、山藥、紅棗等；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第二類為傳統香辛料食品原料用途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如小茴香、八角茴香、花椒、薑黃等；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第三類僅供青草茶使用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包含車前草、馬鞭草等。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第四類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中藥材為單一品項產品，僅限用於茶包型態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及非供消費者直接食用的食物原料，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如五加皮、當歸、黃耆、肉桂、決明子等；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第五類則需</a:t>
            </a: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限制一日食用量，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zh-TW" sz="28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包含五味子、丹參、番瀉、苦橙、余甘子等5項。</a:t>
            </a:r>
            <a:endParaRPr kumimoji="0" lang="en-US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zh-TW" altLang="zh-TW" sz="2800" b="1" i="0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887BB0C-6A49-492E-A526-EA527331B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961"/>
            <a:ext cx="10515600" cy="1148079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藥膳常用藥材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補氣藥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8FFF1CD-5910-4C31-83EA-175526DC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性味大多屬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甘平或甘溫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增強機體的活動能力，主要用於治療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氣虛證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，重在補肺、益脾之氣。主治脾氣虛弱和肺氣虛弱等病症。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氣虛是指生命能量的「氣」不足，臟腑功能低落。這類人的腸胃本就虛弱，除了要保養脾胃，也要用食補補足能量。此時的重點在於，選擇容易消化能溫暖身體的食材。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72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982</TotalTime>
  <Words>2500</Words>
  <Application>Microsoft Office PowerPoint</Application>
  <PresentationFormat>自訂</PresentationFormat>
  <Paragraphs>182</Paragraphs>
  <Slides>41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Office 佈景主題</vt:lpstr>
      <vt:lpstr>養生藥膳輕鬆做</vt:lpstr>
      <vt:lpstr>PowerPoint 簡報</vt:lpstr>
      <vt:lpstr>Q您吃過中藥嗎? </vt:lpstr>
      <vt:lpstr>藥膳的定義與特點</vt:lpstr>
      <vt:lpstr>藥膳和食療</vt:lpstr>
      <vt:lpstr>衛部中字第 1071860124 號公告「可同時提供食品使用之中藥材」 品項以下 37 項部份於「得供食品原料使用之中藥材分類及品項」，其分類含 括於第一類中藥材和第二類中藥材。P.115 </vt:lpstr>
      <vt:lpstr>PowerPoint 簡報</vt:lpstr>
      <vt:lpstr>草案內容將中藥材分成5類  </vt:lpstr>
      <vt:lpstr>藥膳常用藥材/補氣藥</vt:lpstr>
      <vt:lpstr>PowerPoint 簡報</vt:lpstr>
      <vt:lpstr>PowerPoint 簡報</vt:lpstr>
      <vt:lpstr>PowerPoint 簡報</vt:lpstr>
      <vt:lpstr>參參大集合</vt:lpstr>
      <vt:lpstr>PowerPoint 簡報</vt:lpstr>
      <vt:lpstr>PowerPoint 簡報</vt:lpstr>
      <vt:lpstr>PowerPoint 簡報</vt:lpstr>
      <vt:lpstr>PowerPoint 簡報</vt:lpstr>
      <vt:lpstr>PowerPoint 簡報</vt:lpstr>
      <vt:lpstr>補血藥</vt:lpstr>
      <vt:lpstr>PowerPoint 簡報</vt:lpstr>
      <vt:lpstr>PowerPoint 簡報</vt:lpstr>
      <vt:lpstr>PowerPoint 簡報</vt:lpstr>
      <vt:lpstr> 補陰藥(養陰藥)</vt:lpstr>
      <vt:lpstr>PowerPoint 簡報</vt:lpstr>
      <vt:lpstr>藥膳的真諦</vt:lpstr>
      <vt:lpstr>如何煮出好的藥膳料理？</vt:lpstr>
      <vt:lpstr>中醫藥養生常見分類法</vt:lpstr>
      <vt:lpstr>四季補養</vt:lpstr>
      <vt:lpstr> 季節變化與疾病</vt:lpstr>
      <vt:lpstr>人參山藥雞湯 </vt:lpstr>
      <vt:lpstr>養肝雞湯 </vt:lpstr>
      <vt:lpstr>綠豆蓮子薏仁湯 </vt:lpstr>
      <vt:lpstr>百合蓮子排骨湯 </vt:lpstr>
      <vt:lpstr>PowerPoint 簡報</vt:lpstr>
      <vt:lpstr>          潤肺銀耳甜湯 </vt:lpstr>
      <vt:lpstr>當歸羊肉湯 </vt:lpstr>
      <vt:lpstr>太子參當歸福肉雞湯 </vt:lpstr>
      <vt:lpstr>坐月子</vt:lpstr>
      <vt:lpstr>學齡兒童</vt:lpstr>
      <vt:lpstr>用腦考生</vt:lpstr>
      <vt:lpstr>銀髮族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王儀絜</dc:creator>
  <cp:lastModifiedBy>Asus</cp:lastModifiedBy>
  <cp:revision>92</cp:revision>
  <dcterms:created xsi:type="dcterms:W3CDTF">2019-04-23T17:30:50Z</dcterms:created>
  <dcterms:modified xsi:type="dcterms:W3CDTF">2023-05-23T17:07:33Z</dcterms:modified>
</cp:coreProperties>
</file>